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2"/>
  </p:notesMasterIdLst>
  <p:sldIdLst>
    <p:sldId id="511" r:id="rId5"/>
    <p:sldId id="256" r:id="rId6"/>
    <p:sldId id="262" r:id="rId7"/>
    <p:sldId id="263" r:id="rId8"/>
    <p:sldId id="264" r:id="rId9"/>
    <p:sldId id="529" r:id="rId10"/>
    <p:sldId id="512" r:id="rId11"/>
    <p:sldId id="521" r:id="rId12"/>
    <p:sldId id="519" r:id="rId13"/>
    <p:sldId id="522" r:id="rId14"/>
    <p:sldId id="513" r:id="rId15"/>
    <p:sldId id="523" r:id="rId16"/>
    <p:sldId id="524" r:id="rId17"/>
    <p:sldId id="525" r:id="rId18"/>
    <p:sldId id="526" r:id="rId19"/>
    <p:sldId id="527" r:id="rId20"/>
    <p:sldId id="528" r:id="rId21"/>
    <p:sldId id="514" r:id="rId22"/>
    <p:sldId id="265" r:id="rId23"/>
    <p:sldId id="266" r:id="rId24"/>
    <p:sldId id="267" r:id="rId25"/>
    <p:sldId id="268" r:id="rId26"/>
    <p:sldId id="269" r:id="rId27"/>
    <p:sldId id="270" r:id="rId28"/>
    <p:sldId id="271" r:id="rId29"/>
    <p:sldId id="515" r:id="rId30"/>
    <p:sldId id="520" r:id="rId31"/>
    <p:sldId id="272" r:id="rId32"/>
    <p:sldId id="273" r:id="rId33"/>
    <p:sldId id="274" r:id="rId34"/>
    <p:sldId id="516" r:id="rId35"/>
    <p:sldId id="328" r:id="rId36"/>
    <p:sldId id="510" r:id="rId37"/>
    <p:sldId id="517" r:id="rId38"/>
    <p:sldId id="440" r:id="rId39"/>
    <p:sldId id="518" r:id="rId40"/>
    <p:sldId id="341"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Mossman" initials="JM" lastIdx="32" clrIdx="0">
    <p:extLst>
      <p:ext uri="{19B8F6BF-5375-455C-9EA6-DF929625EA0E}">
        <p15:presenceInfo xmlns:p15="http://schemas.microsoft.com/office/powerpoint/2012/main" userId="S::jane.mossman@westlondon.com::f2d5dd08-3338-4350-835e-57faea77ac0d" providerId="AD"/>
      </p:ext>
    </p:extLst>
  </p:cmAuthor>
  <p:cmAuthor id="2" name="Andrew Dakers" initials="AD" lastIdx="2" clrIdx="1">
    <p:extLst>
      <p:ext uri="{19B8F6BF-5375-455C-9EA6-DF929625EA0E}">
        <p15:presenceInfo xmlns:p15="http://schemas.microsoft.com/office/powerpoint/2012/main" userId="S::Andrew.Dakers@westlondon.com::2641c638-3580-4899-91bb-034e653ca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2541"/>
  </p:normalViewPr>
  <p:slideViewPr>
    <p:cSldViewPr snapToGrid="0" snapToObjects="1">
      <p:cViewPr varScale="1">
        <p:scale>
          <a:sx n="43" d="100"/>
          <a:sy n="43" d="100"/>
        </p:scale>
        <p:origin x="12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0T08:44:18.088" idx="15">
    <p:pos x="10" y="10"/>
    <p:text>https://mm-k.com/2020/11/27/esg-for-smes-a-new-report-from-the-qca-and-henley-business-school/</p:text>
    <p:extLst>
      <p:ext uri="{C676402C-5697-4E1C-873F-D02D1690AC5C}">
        <p15:threadingInfo xmlns:p15="http://schemas.microsoft.com/office/powerpoint/2012/main" timeZoneBias="-60"/>
      </p:ext>
    </p:extLst>
  </p:cm>
  <p:cm authorId="1" dt="2021-05-20T08:47:05.815" idx="16">
    <p:pos x="10" y="146"/>
    <p:text>https://insights.nordea.com/en/sustainability/why-small-businesses-should-bother-about-esg/</p:text>
    <p:extLst>
      <p:ext uri="{C676402C-5697-4E1C-873F-D02D1690AC5C}">
        <p15:threadingInfo xmlns:p15="http://schemas.microsoft.com/office/powerpoint/2012/main" timeZoneBias="-60">
          <p15:parentCm authorId="1" idx="15"/>
        </p15:threadingInfo>
      </p:ext>
    </p:extLst>
  </p:cm>
  <p:cm authorId="1" dt="2021-05-20T08:47:07.869" idx="17">
    <p:pos x="146" y="146"/>
    <p:text>Why should an SME think about ESG reporting?</p:text>
    <p:extLst>
      <p:ext uri="{C676402C-5697-4E1C-873F-D02D1690AC5C}">
        <p15:threadingInfo xmlns:p15="http://schemas.microsoft.com/office/powerpoint/2012/main" timeZoneBias="-60"/>
      </p:ext>
    </p:extLst>
  </p:cm>
  <p:cm authorId="1" dt="2021-05-20T09:56:06.860" idx="29">
    <p:pos x="146" y="282"/>
    <p:text>There are 9 slides about ESG - could we pull out the really relevant info and maybe talk about what their big clients/corporates are doing and will be looking for in their supply chain? What's your insight from this perspective.</p:text>
    <p:extLst>
      <p:ext uri="{C676402C-5697-4E1C-873F-D02D1690AC5C}">
        <p15:threadingInfo xmlns:p15="http://schemas.microsoft.com/office/powerpoint/2012/main" timeZoneBias="-60">
          <p15:parentCm authorId="1" idx="1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0T08:40:49.606" idx="13">
    <p:pos x="10" y="10"/>
    <p:text>ALSO SEE https://sdgcompass.org/</p:text>
    <p:extLst>
      <p:ext uri="{C676402C-5697-4E1C-873F-D02D1690AC5C}">
        <p15:threadingInfo xmlns:p15="http://schemas.microsoft.com/office/powerpoint/2012/main" timeZoneBias="-60"/>
      </p:ext>
    </p:extLst>
  </p:cm>
  <p:cm authorId="1" dt="2021-05-20T08:41:11.942" idx="14">
    <p:pos x="10" y="146"/>
    <p:text>The SDG Compass provides guidance for companies on how they can align their strategies as well as measure and manage their contribution to the realization of the SDGs.</p:text>
    <p:extLst>
      <p:ext uri="{C676402C-5697-4E1C-873F-D02D1690AC5C}">
        <p15:threadingInfo xmlns:p15="http://schemas.microsoft.com/office/powerpoint/2012/main" timeZoneBias="-60">
          <p15:parentCm authorId="1" idx="1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5-20T14:13:05.709" idx="2">
    <p:pos x="10" y="10"/>
    <p:text>Olwg - Better Futures+ Sustainability consultancy and WLB member</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20T08:47:57.100" idx="18">
    <p:pos x="10" y="10"/>
    <p:text>Do we have any UK/EU investment stats - and looking at the businesses in the cohort, I'm not sure many of them would be looking to secure investment - maybe Stem&amp;Glory?</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5-20T09:57:09.728" idx="30">
    <p:pos x="10" y="10"/>
    <p:text>https://resources.ecovadis.com/csr/the-sustainability-journey-an-smes-perspective</p:text>
    <p:extLst>
      <p:ext uri="{C676402C-5697-4E1C-873F-D02D1690AC5C}">
        <p15:threadingInfo xmlns:p15="http://schemas.microsoft.com/office/powerpoint/2012/main" timeZoneBias="-60"/>
      </p:ext>
    </p:extLst>
  </p:cm>
  <p:cm authorId="1" dt="2021-05-20T09:59:12.874" idx="31">
    <p:pos x="10" y="146"/>
    <p:text>&lt;p&gt;&lt;a href="https://resources.ecovadis.com/csr/the-sustainability-journey-an-smes-perspective?wvideo=pjvxksa6ir"&gt;&lt;img src="https://embed-fastly.wistia.com/deliveries/2bc6082493fd7950ed3151daf4dddaa150d2a02b.jpg?image_play_button_size=2x&amp;amp;image_crop_resized=960x470&amp;amp;image_play_button=1&amp;amp;image_play_button_color=00c43ce0" width="400" height="196.25" style="width: 400px; height: 196.25px;"&gt;&lt;/a&gt;&lt;/p&gt;&lt;p&gt;&lt;a href="https://resources.ecovadis.com/csr/the-sustainability-journey-an-smes-perspective?wvideo=pjvxksa6ir"&gt;The Sustainability Journey: An SME's Perspective&lt;/a&gt;&lt;/p&gt;</p:text>
    <p:extLst>
      <p:ext uri="{C676402C-5697-4E1C-873F-D02D1690AC5C}">
        <p15:threadingInfo xmlns:p15="http://schemas.microsoft.com/office/powerpoint/2012/main" timeZoneBias="-60">
          <p15:parentCm authorId="1" idx="30"/>
        </p15:threadingInfo>
      </p:ext>
    </p:extLst>
  </p:cm>
  <p:cm authorId="1" dt="2021-05-20T09:59:27.451" idx="32">
    <p:pos x="10" y="282"/>
    <p:text>this is a video from ecovadis about SME presective</p:text>
    <p:extLst>
      <p:ext uri="{C676402C-5697-4E1C-873F-D02D1690AC5C}">
        <p15:threadingInfo xmlns:p15="http://schemas.microsoft.com/office/powerpoint/2012/main" timeZoneBias="-60">
          <p15:parentCm authorId="1" idx="3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0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p:spTree>
      <p:nvGrpSpPr>
        <p:cNvPr id="1" name=""/>
        <p:cNvGrpSpPr/>
        <p:nvPr/>
      </p:nvGrpSpPr>
      <p:grpSpPr>
        <a:xfrm>
          <a:off x="0" y="0"/>
          <a:ext cx="0" cy="0"/>
          <a:chOff x="0" y="0"/>
          <a:chExt cx="0" cy="0"/>
        </a:xfrm>
      </p:grpSpPr>
      <p:sp>
        <p:nvSpPr>
          <p:cNvPr id="17"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8"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grpSp>
        <p:nvGrpSpPr>
          <p:cNvPr id="24" name="Group"/>
          <p:cNvGrpSpPr/>
          <p:nvPr/>
        </p:nvGrpSpPr>
        <p:grpSpPr>
          <a:xfrm>
            <a:off x="305023" y="8805762"/>
            <a:ext cx="4507462" cy="736821"/>
            <a:chOff x="0" y="0"/>
            <a:chExt cx="4507460" cy="736820"/>
          </a:xfrm>
        </p:grpSpPr>
        <p:grpSp>
          <p:nvGrpSpPr>
            <p:cNvPr id="21" name="Group"/>
            <p:cNvGrpSpPr/>
            <p:nvPr/>
          </p:nvGrpSpPr>
          <p:grpSpPr>
            <a:xfrm>
              <a:off x="0" y="-1"/>
              <a:ext cx="3062416" cy="736822"/>
              <a:chOff x="0" y="0"/>
              <a:chExt cx="3062415" cy="736820"/>
            </a:xfrm>
          </p:grpSpPr>
          <p:pic>
            <p:nvPicPr>
              <p:cNvPr id="19"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0"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2"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3"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5"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60899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C9E407E-8D9D-44A5-984B-EB57FBD093D9}" type="datetime1">
              <a:rPr lang="it-IT" smtClean="0"/>
              <a:t>21/05/2021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6357948" y="9205031"/>
            <a:ext cx="282129" cy="302647"/>
          </a:xfrm>
        </p:spPr>
        <p:txBody>
          <a:bodyPr/>
          <a:lstStyle/>
          <a:p>
            <a:fld id="{725AF9DA-5376-314E-B259-D4139F86E8DB}" type="slidenum">
              <a:rPr lang="it-IT" smtClean="0"/>
              <a:pPr/>
              <a:t>‹#›</a:t>
            </a:fld>
            <a:endParaRPr lang="it-IT"/>
          </a:p>
        </p:txBody>
      </p:sp>
    </p:spTree>
    <p:extLst>
      <p:ext uri="{BB962C8B-B14F-4D97-AF65-F5344CB8AC3E}">
        <p14:creationId xmlns:p14="http://schemas.microsoft.com/office/powerpoint/2010/main" val="211181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bcorporation.net/certification/legal-requirements" TargetMode="External"/><Relationship Id="rId2" Type="http://schemas.openxmlformats.org/officeDocument/2006/relationships/hyperlink" Target="https://bimpactassessment.net/"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business.hsbc.uk/-/media/library/business-uk/pdfs/hsbcnet-zero-guide.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hsbc.uk/-/media/library/business-uk/pdfs/hsbcnet-zero-guide.pdf"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sciencebasedtargets.org/step-by-step-process#develop-a-target" TargetMode="External"/><Relationship Id="rId2" Type="http://schemas.openxmlformats.org/officeDocument/2006/relationships/hyperlink" Target="https://sciencebasedtargets.org/resources/?tab=develop#resource" TargetMode="External"/><Relationship Id="rId1" Type="http://schemas.openxmlformats.org/officeDocument/2006/relationships/slideLayout" Target="../slideLayouts/slideLayout4.xml"/><Relationship Id="rId5" Type="http://schemas.openxmlformats.org/officeDocument/2006/relationships/hyperlink" Target="https://www.business.hsbc.uk/-/media/library/business-uk/pdfs/hsbcnet-zero-guide.pdf"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business.hsbc.uk/-/media/library/business-uk/pdfs/hsbcnet-zero-guide.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siness.hsbc.uk/-/media/library/business-uk/pdfs/hsbcnet-zero-guide.pdf"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tiff"/><Relationship Id="rId1" Type="http://schemas.openxmlformats.org/officeDocument/2006/relationships/slideLayout" Target="../slideLayouts/slideLayout15.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tif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rapology.com/" TargetMode="External"/><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comments" Target="../comments/commen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investopedia.com/terms/i/internalcontrols.asp" TargetMode="External"/><Relationship Id="rId2" Type="http://schemas.openxmlformats.org/officeDocument/2006/relationships/hyperlink" Target="https://www.investopedia.com/terms/a/audit.asp" TargetMode="External"/><Relationship Id="rId1" Type="http://schemas.openxmlformats.org/officeDocument/2006/relationships/slideLayout" Target="../slideLayouts/slideLayout15.xml"/><Relationship Id="rId6" Type="http://schemas.openxmlformats.org/officeDocument/2006/relationships/comments" Target="../comments/comment1.xml"/><Relationship Id="rId5" Type="http://schemas.openxmlformats.org/officeDocument/2006/relationships/image" Target="../media/image7.tif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talentpool.com/blog/top-25-green-companies-in-the-uk" TargetMode="External"/><Relationship Id="rId2" Type="http://schemas.openxmlformats.org/officeDocument/2006/relationships/hyperlink" Target="https://hubblehq.com/blog/sustainable-companies-uk" TargetMode="Externa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app.bimpactassessment.net/get-started/partner/ungc" TargetMode="External"/><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comments" Target="../comments/commen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globalreporting.org/standards/media/2308/item-12-exposure-draft-of-srs-615-public-policy.pdf"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comments" Target="../comments/comment3.xml"/><Relationship Id="rId5" Type="http://schemas.openxmlformats.org/officeDocument/2006/relationships/image" Target="../media/image1.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p:cNvGrpSpPr/>
          <p:nvPr/>
        </p:nvGrpSpPr>
        <p:grpSpPr>
          <a:xfrm>
            <a:off x="645265" y="627911"/>
            <a:ext cx="4507462" cy="736821"/>
            <a:chOff x="0" y="0"/>
            <a:chExt cx="4507460" cy="736820"/>
          </a:xfrm>
        </p:grpSpPr>
        <p:grpSp>
          <p:nvGrpSpPr>
            <p:cNvPr id="173" name="Group"/>
            <p:cNvGrpSpPr/>
            <p:nvPr/>
          </p:nvGrpSpPr>
          <p:grpSpPr>
            <a:xfrm>
              <a:off x="0" y="-1"/>
              <a:ext cx="3062416" cy="736822"/>
              <a:chOff x="0" y="0"/>
              <a:chExt cx="3062415" cy="736820"/>
            </a:xfrm>
          </p:grpSpPr>
          <p:pic>
            <p:nvPicPr>
              <p:cNvPr id="171"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72"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a:defRPr sz="2200" b="1">
                    <a:solidFill>
                      <a:srgbClr val="000000"/>
                    </a:solidFill>
                  </a:defRPr>
                </a:pPr>
                <a:r>
                  <a:rPr dirty="0"/>
                  <a:t>Imperial College </a:t>
                </a:r>
              </a:p>
              <a:p>
                <a:pPr defTabSz="584200">
                  <a:defRPr sz="2200" b="1">
                    <a:solidFill>
                      <a:srgbClr val="000000"/>
                    </a:solidFill>
                  </a:defRPr>
                </a:pPr>
                <a:r>
                  <a:rPr dirty="0"/>
                  <a:t>Business School</a:t>
                </a:r>
              </a:p>
            </p:txBody>
          </p:sp>
        </p:grpSp>
        <p:sp>
          <p:nvSpPr>
            <p:cNvPr id="174"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75"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pic>
        <p:nvPicPr>
          <p:cNvPr id="9" name="Picture 8">
            <a:extLst>
              <a:ext uri="{FF2B5EF4-FFF2-40B4-BE49-F238E27FC236}">
                <a16:creationId xmlns:a16="http://schemas.microsoft.com/office/drawing/2014/main" id="{2CFFD5FD-19E2-8841-B5EB-329B22676A6C}"/>
              </a:ext>
            </a:extLst>
          </p:cNvPr>
          <p:cNvPicPr>
            <a:picLocks noChangeAspect="1"/>
          </p:cNvPicPr>
          <p:nvPr/>
        </p:nvPicPr>
        <p:blipFill>
          <a:blip r:embed="rId3"/>
          <a:stretch>
            <a:fillRect/>
          </a:stretch>
        </p:blipFill>
        <p:spPr>
          <a:xfrm>
            <a:off x="7115853" y="1956391"/>
            <a:ext cx="5260146" cy="5187088"/>
          </a:xfrm>
          <a:prstGeom prst="rect">
            <a:avLst/>
          </a:prstGeom>
        </p:spPr>
      </p:pic>
      <p:sp>
        <p:nvSpPr>
          <p:cNvPr id="170" name="Title 1"/>
          <p:cNvSpPr txBox="1">
            <a:spLocks noGrp="1"/>
          </p:cNvSpPr>
          <p:nvPr>
            <p:ph type="title" idx="4294967295"/>
          </p:nvPr>
        </p:nvSpPr>
        <p:spPr>
          <a:xfrm>
            <a:off x="2687608" y="2812905"/>
            <a:ext cx="9114924" cy="4063097"/>
          </a:xfrm>
          <a:prstGeom prst="rect">
            <a:avLst/>
          </a:prstGeom>
        </p:spPr>
        <p:txBody>
          <a:bodyPr>
            <a:normAutofit/>
          </a:bodyPr>
          <a:lstStyle>
            <a:lvl1pPr defTabSz="1144393">
              <a:defRPr sz="3300" spc="-66"/>
            </a:lvl1pPr>
          </a:lstStyle>
          <a:p>
            <a:r>
              <a:rPr lang="de-AT" sz="3600" dirty="0"/>
              <a:t>Leonardo Executive</a:t>
            </a:r>
            <a:br>
              <a:rPr lang="de-AT" sz="3600" dirty="0"/>
            </a:br>
            <a:r>
              <a:rPr lang="de-AT" sz="3600" dirty="0"/>
              <a:t>Learning Journey</a:t>
            </a:r>
            <a:br>
              <a:rPr lang="de-AT" sz="3600" dirty="0"/>
            </a:br>
            <a:br>
              <a:rPr lang="de-AT" sz="3600" dirty="0"/>
            </a:br>
            <a:r>
              <a:rPr lang="de-AT" sz="4400" dirty="0"/>
              <a:t>SUSTAINABILTY </a:t>
            </a:r>
            <a:br>
              <a:rPr lang="de-AT" sz="4400" dirty="0"/>
            </a:br>
            <a:r>
              <a:rPr lang="de-AT" sz="4400" dirty="0"/>
              <a:t>CONTROL </a:t>
            </a:r>
            <a:br>
              <a:rPr lang="de-AT" sz="4400" dirty="0"/>
            </a:br>
            <a:r>
              <a:rPr lang="de-AT" sz="4400" dirty="0"/>
              <a:t>SYSTEMS</a:t>
            </a:r>
            <a:endParaRPr sz="3600" dirty="0"/>
          </a:p>
        </p:txBody>
      </p:sp>
      <p:sp>
        <p:nvSpPr>
          <p:cNvPr id="3" name="TextBox 2">
            <a:extLst>
              <a:ext uri="{FF2B5EF4-FFF2-40B4-BE49-F238E27FC236}">
                <a16:creationId xmlns:a16="http://schemas.microsoft.com/office/drawing/2014/main" id="{EFD17FE7-C464-D243-A194-1AA2A0B3A4B2}"/>
              </a:ext>
            </a:extLst>
          </p:cNvPr>
          <p:cNvSpPr txBox="1"/>
          <p:nvPr/>
        </p:nvSpPr>
        <p:spPr>
          <a:xfrm>
            <a:off x="2715845" y="6743001"/>
            <a:ext cx="220413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mn-lt"/>
                <a:ea typeface="+mn-ea"/>
                <a:cs typeface="+mn-cs"/>
                <a:sym typeface="Helvetica Neue"/>
              </a:rPr>
              <a:t>21 May 2021</a:t>
            </a:r>
          </a:p>
        </p:txBody>
      </p:sp>
      <p:pic>
        <p:nvPicPr>
          <p:cNvPr id="5" name="Picture 4">
            <a:extLst>
              <a:ext uri="{FF2B5EF4-FFF2-40B4-BE49-F238E27FC236}">
                <a16:creationId xmlns:a16="http://schemas.microsoft.com/office/drawing/2014/main" id="{648536E6-D9EA-5249-A9BB-D973174E33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4265" y="8754036"/>
            <a:ext cx="1722997" cy="665836"/>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3A87EE9-B835-4E0F-9C12-4F7A01B907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80142" y="7623635"/>
            <a:ext cx="2321707" cy="665835"/>
          </a:xfrm>
          <a:prstGeom prst="rect">
            <a:avLst/>
          </a:prstGeom>
        </p:spPr>
      </p:pic>
      <p:sp>
        <p:nvSpPr>
          <p:cNvPr id="13" name="Rectangle 12">
            <a:extLst>
              <a:ext uri="{FF2B5EF4-FFF2-40B4-BE49-F238E27FC236}">
                <a16:creationId xmlns:a16="http://schemas.microsoft.com/office/drawing/2014/main" id="{E778F945-7E5F-462C-B9A4-A34DD5DCE44B}"/>
              </a:ext>
            </a:extLst>
          </p:cNvPr>
          <p:cNvSpPr/>
          <p:nvPr/>
        </p:nvSpPr>
        <p:spPr>
          <a:xfrm>
            <a:off x="6886393" y="8399002"/>
            <a:ext cx="3667899" cy="355034"/>
          </a:xfrm>
          <a:prstGeom prst="rect">
            <a:avLst/>
          </a:prstGeom>
        </p:spPr>
        <p:txBody>
          <a:bodyPr wrap="square">
            <a:spAutoFit/>
          </a:bodyPr>
          <a:lstStyle/>
          <a:p>
            <a:r>
              <a:rPr lang="en-GB" sz="1707" b="1" dirty="0">
                <a:solidFill>
                  <a:schemeClr val="bg2">
                    <a:lumMod val="10000"/>
                  </a:schemeClr>
                </a:solidFill>
                <a:latin typeface="+mj-lt"/>
                <a:ea typeface="Calibri" panose="020F0502020204030204" pitchFamily="34" charset="0"/>
              </a:rPr>
              <a:t>Funded by</a:t>
            </a:r>
          </a:p>
        </p:txBody>
      </p:sp>
      <p:sp>
        <p:nvSpPr>
          <p:cNvPr id="14" name="Rectangle 13">
            <a:extLst>
              <a:ext uri="{FF2B5EF4-FFF2-40B4-BE49-F238E27FC236}">
                <a16:creationId xmlns:a16="http://schemas.microsoft.com/office/drawing/2014/main" id="{C708C458-1070-485F-8F65-59DC2C408A93}"/>
              </a:ext>
            </a:extLst>
          </p:cNvPr>
          <p:cNvSpPr/>
          <p:nvPr/>
        </p:nvSpPr>
        <p:spPr>
          <a:xfrm>
            <a:off x="9701815" y="8405678"/>
            <a:ext cx="3667899" cy="355034"/>
          </a:xfrm>
          <a:prstGeom prst="rect">
            <a:avLst/>
          </a:prstGeom>
        </p:spPr>
        <p:txBody>
          <a:bodyPr wrap="square">
            <a:spAutoFit/>
          </a:bodyPr>
          <a:lstStyle/>
          <a:p>
            <a:r>
              <a:rPr lang="en-GB" sz="1707" b="1" dirty="0">
                <a:solidFill>
                  <a:schemeClr val="bg2">
                    <a:lumMod val="10000"/>
                  </a:schemeClr>
                </a:solidFill>
                <a:latin typeface="+mj-lt"/>
                <a:ea typeface="Calibri" panose="020F0502020204030204" pitchFamily="34" charset="0"/>
              </a:rPr>
              <a:t>Strand delivered by</a:t>
            </a:r>
          </a:p>
        </p:txBody>
      </p:sp>
      <p:pic>
        <p:nvPicPr>
          <p:cNvPr id="1028" name="Picture 4" descr="Keytree, GLA, the Open Project System and Agile working">
            <a:extLst>
              <a:ext uri="{FF2B5EF4-FFF2-40B4-BE49-F238E27FC236}">
                <a16:creationId xmlns:a16="http://schemas.microsoft.com/office/drawing/2014/main" id="{EC00548A-D7D3-4FCC-9A8C-0816ACFAF7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03437" y="8832333"/>
            <a:ext cx="1633810" cy="700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038AE-A62E-4721-8BAB-E662D1B936C2}"/>
              </a:ext>
            </a:extLst>
          </p:cNvPr>
          <p:cNvSpPr>
            <a:spLocks noGrp="1"/>
          </p:cNvSpPr>
          <p:nvPr>
            <p:ph type="body" idx="1"/>
          </p:nvPr>
        </p:nvSpPr>
        <p:spPr>
          <a:xfrm>
            <a:off x="698500" y="3958231"/>
            <a:ext cx="11607800" cy="5046070"/>
          </a:xfrm>
        </p:spPr>
        <p:txBody>
          <a:bodyPr>
            <a:normAutofit fontScale="92500" lnSpcReduction="20000"/>
          </a:bodyPr>
          <a:lstStyle/>
          <a:p>
            <a:r>
              <a:rPr lang="en-GB" b="0" i="0" u="none" strike="noStrike" dirty="0">
                <a:solidFill>
                  <a:srgbClr val="2AB6E4"/>
                </a:solidFill>
                <a:effectLst/>
                <a:latin typeface="ff-meta-serif-web-pro"/>
                <a:hlinkClick r:id="rId2"/>
              </a:rPr>
              <a:t>B Impact Assessment</a:t>
            </a:r>
            <a:r>
              <a:rPr lang="en-GB" b="0" i="0" dirty="0">
                <a:solidFill>
                  <a:srgbClr val="4C4C4C"/>
                </a:solidFill>
                <a:effectLst/>
                <a:latin typeface="ff-meta-serif-web-pro"/>
              </a:rPr>
              <a:t> (BIA) is a free, online platform that evaluates how your company interacts with your workers, customers, community, and environment. Complete and submit the BIA to begin the performance requirement of certification.</a:t>
            </a:r>
          </a:p>
          <a:p>
            <a:r>
              <a:rPr lang="en-GB" b="0" i="0" u="none" strike="noStrike" dirty="0">
                <a:solidFill>
                  <a:srgbClr val="2AB6E4"/>
                </a:solidFill>
                <a:effectLst/>
                <a:latin typeface="ff-meta-serif-web-pro"/>
                <a:hlinkClick r:id="rId3"/>
              </a:rPr>
              <a:t>Legal Requirement Tool</a:t>
            </a:r>
            <a:r>
              <a:rPr lang="en-GB" b="0" i="0" dirty="0">
                <a:solidFill>
                  <a:srgbClr val="4C4C4C"/>
                </a:solidFill>
                <a:effectLst/>
                <a:latin typeface="ff-meta-serif-web-pro"/>
              </a:rPr>
              <a:t> to determine how your company can integrate stakeholder consideration into your governance structure. Your company's specific legal requirement and timeline will depend on location and structure.</a:t>
            </a:r>
            <a:endParaRPr lang="en-GB" dirty="0">
              <a:solidFill>
                <a:srgbClr val="4C4C4C"/>
              </a:solidFill>
              <a:latin typeface="ff-meta-serif-web-pro"/>
            </a:endParaRPr>
          </a:p>
          <a:p>
            <a:r>
              <a:rPr lang="en-GB" b="0" i="0" dirty="0">
                <a:solidFill>
                  <a:srgbClr val="4C4C4C"/>
                </a:solidFill>
                <a:effectLst/>
                <a:latin typeface="ff-meta-serif-web-pro"/>
              </a:rPr>
              <a:t>After completing the BIA, B Lab will verify your score to determine if your company meets the 80-point bar for certification. Meet virtually with B Lab staff to review your completed B Impact Assessment and submit confidential documentation to validate your responses. To maintain certification, B Corps update their BIA and verify their updated score every three years.</a:t>
            </a:r>
            <a:endParaRPr lang="en-GB" dirty="0"/>
          </a:p>
        </p:txBody>
      </p:sp>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lnSpcReduction="10000"/>
          </a:bodyPr>
          <a:lstStyle/>
          <a:p>
            <a:r>
              <a:rPr lang="en-GB" dirty="0"/>
              <a:t>The process </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pic>
        <p:nvPicPr>
          <p:cNvPr id="12" name="Picture 11">
            <a:extLst>
              <a:ext uri="{FF2B5EF4-FFF2-40B4-BE49-F238E27FC236}">
                <a16:creationId xmlns:a16="http://schemas.microsoft.com/office/drawing/2014/main" id="{8F5F9D5B-12FD-44DE-AE03-20D1BBF9FFE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202267" y="2131411"/>
            <a:ext cx="10623392" cy="1729390"/>
          </a:xfrm>
          <a:prstGeom prst="rect">
            <a:avLst/>
          </a:prstGeom>
        </p:spPr>
      </p:pic>
    </p:spTree>
    <p:extLst>
      <p:ext uri="{BB962C8B-B14F-4D97-AF65-F5344CB8AC3E}">
        <p14:creationId xmlns:p14="http://schemas.microsoft.com/office/powerpoint/2010/main" val="8648426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3675930"/>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11</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6911010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038AE-A62E-4721-8BAB-E662D1B936C2}"/>
              </a:ext>
            </a:extLst>
          </p:cNvPr>
          <p:cNvSpPr>
            <a:spLocks noGrp="1"/>
          </p:cNvSpPr>
          <p:nvPr>
            <p:ph type="body" idx="1"/>
          </p:nvPr>
        </p:nvSpPr>
        <p:spPr>
          <a:xfrm>
            <a:off x="698500" y="2302933"/>
            <a:ext cx="11607800" cy="6701368"/>
          </a:xfrm>
        </p:spPr>
        <p:txBody>
          <a:bodyPr>
            <a:normAutofit/>
          </a:bodyPr>
          <a:lstStyle/>
          <a:p>
            <a:pPr marL="0" indent="0">
              <a:buNone/>
            </a:pPr>
            <a:r>
              <a:rPr lang="en-GB" b="1" i="1" dirty="0"/>
              <a:t>PAS 2060: Specification For The Demonstration Of Carbon Neutrality </a:t>
            </a:r>
          </a:p>
          <a:p>
            <a:r>
              <a:rPr lang="en-GB" dirty="0"/>
              <a:t>Published by the British Standards Institution (BSI), PAS 2060 provides a common definition and a method of validation for carbon neutrality. </a:t>
            </a:r>
          </a:p>
          <a:p>
            <a:r>
              <a:rPr lang="en-GB" dirty="0"/>
              <a:t>The carbon emissions boundary should include 100% of Scope 1 and Scope 2 emissions, and all Scope 3 emissions that contribute more than 1% of the total footprint. </a:t>
            </a:r>
          </a:p>
          <a:p>
            <a:r>
              <a:rPr lang="en-GB" dirty="0"/>
              <a:t>It requires an organisation to develop a carbon management plan that defines specific targets for reductions, a time scale, the measures that will reduce emissions, and how residual emissions will be offset. </a:t>
            </a:r>
            <a:endParaRPr lang="en-GB" dirty="0">
              <a:solidFill>
                <a:schemeClr val="tx1"/>
              </a:solidFill>
            </a:endParaRPr>
          </a:p>
        </p:txBody>
      </p:sp>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lnSpcReduction="10000"/>
          </a:bodyPr>
          <a:lstStyle/>
          <a:p>
            <a:r>
              <a:rPr lang="en-GB" dirty="0"/>
              <a:t>Setting your emissions boundary</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AAD3C903-2664-406F-90BB-AFE1544AEBFC}"/>
              </a:ext>
            </a:extLst>
          </p:cNvPr>
          <p:cNvSpPr txBox="1"/>
          <p:nvPr/>
        </p:nvSpPr>
        <p:spPr>
          <a:xfrm>
            <a:off x="5249172" y="8369416"/>
            <a:ext cx="68752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1600" b="0" i="1" u="none" strike="noStrike" cap="none" spc="0" normalizeH="0" baseline="0" dirty="0">
                <a:ln>
                  <a:noFill/>
                </a:ln>
                <a:solidFill>
                  <a:srgbClr val="5E5E5E"/>
                </a:solidFill>
                <a:effectLst/>
                <a:uFillTx/>
                <a:latin typeface="+mn-lt"/>
                <a:ea typeface="+mn-ea"/>
                <a:cs typeface="+mn-cs"/>
                <a:sym typeface="Helvetica Neue"/>
                <a:hlinkClick r:id="rId3"/>
              </a:rPr>
              <a:t>Source: Net Zero: An introduction for business, Carbon Intelligence/ HSBC</a:t>
            </a:r>
            <a:endParaRPr kumimoji="0" lang="en-GB" sz="1600" b="0" i="1"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5254740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lnSpcReduction="10000"/>
          </a:bodyPr>
          <a:lstStyle/>
          <a:p>
            <a:r>
              <a:rPr lang="en-GB" dirty="0"/>
              <a:t>Setting your emissions boundary</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0EA3B9A8-117E-4A8C-ACD5-0504CBB5C149}"/>
              </a:ext>
            </a:extLst>
          </p:cNvPr>
          <p:cNvSpPr txBox="1"/>
          <p:nvPr/>
        </p:nvSpPr>
        <p:spPr>
          <a:xfrm>
            <a:off x="5431021" y="8903190"/>
            <a:ext cx="68752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1600" b="0" i="1" u="none" strike="noStrike" cap="none" spc="0" normalizeH="0" baseline="0" dirty="0">
                <a:ln>
                  <a:noFill/>
                </a:ln>
                <a:solidFill>
                  <a:srgbClr val="5E5E5E"/>
                </a:solidFill>
                <a:effectLst/>
                <a:uFillTx/>
                <a:latin typeface="+mn-lt"/>
                <a:ea typeface="+mn-ea"/>
                <a:cs typeface="+mn-cs"/>
                <a:sym typeface="Helvetica Neue"/>
                <a:hlinkClick r:id="rId3"/>
              </a:rPr>
              <a:t>Source: Net Zero: An introduction for business, Carbon Intelligence/ HSBC</a:t>
            </a:r>
            <a:endParaRPr kumimoji="0" lang="en-GB" sz="1600" b="0" i="1" u="none" strike="noStrike" cap="none" spc="0" normalizeH="0" baseline="0" dirty="0">
              <a:ln>
                <a:noFill/>
              </a:ln>
              <a:solidFill>
                <a:srgbClr val="5E5E5E"/>
              </a:solidFill>
              <a:effectLst/>
              <a:uFillTx/>
              <a:latin typeface="+mn-lt"/>
              <a:ea typeface="+mn-ea"/>
              <a:cs typeface="+mn-cs"/>
              <a:sym typeface="Helvetica Neue"/>
            </a:endParaRPr>
          </a:p>
        </p:txBody>
      </p:sp>
      <p:pic>
        <p:nvPicPr>
          <p:cNvPr id="15" name="Picture 14">
            <a:extLst>
              <a:ext uri="{FF2B5EF4-FFF2-40B4-BE49-F238E27FC236}">
                <a16:creationId xmlns:a16="http://schemas.microsoft.com/office/drawing/2014/main" id="{54BF2FFC-50AA-4FE4-94B2-63E4D108E75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05023" y="2182209"/>
            <a:ext cx="12327243" cy="6287832"/>
          </a:xfrm>
          <a:prstGeom prst="rect">
            <a:avLst/>
          </a:prstGeom>
        </p:spPr>
      </p:pic>
    </p:spTree>
    <p:extLst>
      <p:ext uri="{BB962C8B-B14F-4D97-AF65-F5344CB8AC3E}">
        <p14:creationId xmlns:p14="http://schemas.microsoft.com/office/powerpoint/2010/main" val="38937158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038AE-A62E-4721-8BAB-E662D1B936C2}"/>
              </a:ext>
            </a:extLst>
          </p:cNvPr>
          <p:cNvSpPr>
            <a:spLocks noGrp="1"/>
          </p:cNvSpPr>
          <p:nvPr>
            <p:ph type="body" idx="1"/>
          </p:nvPr>
        </p:nvSpPr>
        <p:spPr>
          <a:xfrm>
            <a:off x="698500" y="2302933"/>
            <a:ext cx="11607800" cy="6701368"/>
          </a:xfrm>
        </p:spPr>
        <p:txBody>
          <a:bodyPr>
            <a:normAutofit fontScale="77500" lnSpcReduction="20000"/>
          </a:bodyPr>
          <a:lstStyle/>
          <a:p>
            <a:r>
              <a:rPr lang="en-GB" dirty="0"/>
              <a:t>The priority for a net zero strategy is to reduce Scope 1 and 2 emissions on an absolute basis as fast as possible, followed by engagement with your organisation's supply chain and customers to reduce Scope 3 emissions. </a:t>
            </a:r>
          </a:p>
          <a:p>
            <a:r>
              <a:rPr lang="en-GB" dirty="0"/>
              <a:t>The SBTi recommends organisations to set net zero carbon targets that are consistent with limiting warming to well below 2°C, and pursue efforts to limit to 1.5°C degrees. </a:t>
            </a:r>
          </a:p>
          <a:p>
            <a:r>
              <a:rPr lang="en-GB" dirty="0"/>
              <a:t>The distinction between a 1.5°C world and a 2°C world might sound minor but in terms of the numbers of people and wildlife that will be affected, the consequences of the additional 0.5°C will be vast. </a:t>
            </a:r>
          </a:p>
          <a:p>
            <a:r>
              <a:rPr lang="en-GB" dirty="0"/>
              <a:t>The SBTi website has an abundance of </a:t>
            </a:r>
            <a:r>
              <a:rPr lang="en-GB" dirty="0">
                <a:hlinkClick r:id="rId2"/>
              </a:rPr>
              <a:t>resources and guidance documents</a:t>
            </a:r>
            <a:r>
              <a:rPr lang="en-GB" dirty="0"/>
              <a:t> designed to assist companies throughout the process. A key Excel document is the 'science-based target setting tool', which helps organisations to determine target milestone years by aligning with a science-based reduction pathway. </a:t>
            </a:r>
            <a:r>
              <a:rPr lang="en-GB" dirty="0">
                <a:hlinkClick r:id="rId3"/>
              </a:rPr>
              <a:t>Download this Excel tool</a:t>
            </a:r>
            <a:r>
              <a:rPr lang="en-GB" dirty="0"/>
              <a:t>. </a:t>
            </a:r>
          </a:p>
          <a:p>
            <a:r>
              <a:rPr lang="en-GB" dirty="0"/>
              <a:t>An emissions reduction strategy should project future emissions based on expected changes to the organisation, and the measures that can be taken to reduce emissions. When defining the emissions reduction pathway, it is important to confirm if you will take a location or market-based approach to reporting on Scope 2 emissions as this will influence the strategy. </a:t>
            </a:r>
            <a:endParaRPr lang="en-GB" dirty="0">
              <a:solidFill>
                <a:schemeClr val="tx1"/>
              </a:solidFill>
            </a:endParaRPr>
          </a:p>
        </p:txBody>
      </p:sp>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fontScale="85000" lnSpcReduction="10000"/>
          </a:bodyPr>
          <a:lstStyle/>
          <a:p>
            <a:r>
              <a:rPr lang="en-GB" dirty="0"/>
              <a:t>What should your emissions reduction pathway look like?</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9A790E08-02B0-481E-86D8-8F31E23A4D53}"/>
              </a:ext>
            </a:extLst>
          </p:cNvPr>
          <p:cNvSpPr txBox="1"/>
          <p:nvPr/>
        </p:nvSpPr>
        <p:spPr>
          <a:xfrm>
            <a:off x="5249172" y="8810863"/>
            <a:ext cx="68752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1600" b="0" i="1" u="none" strike="noStrike" cap="none" spc="0" normalizeH="0" baseline="0" dirty="0">
                <a:ln>
                  <a:noFill/>
                </a:ln>
                <a:solidFill>
                  <a:srgbClr val="5E5E5E"/>
                </a:solidFill>
                <a:effectLst/>
                <a:uFillTx/>
                <a:latin typeface="+mn-lt"/>
                <a:ea typeface="+mn-ea"/>
                <a:cs typeface="+mn-cs"/>
                <a:sym typeface="Helvetica Neue"/>
                <a:hlinkClick r:id="rId5"/>
              </a:rPr>
              <a:t>Source: Net Zero: An introduction for business, Carbon Intelligence/ HSBC</a:t>
            </a:r>
            <a:endParaRPr kumimoji="0" lang="en-GB" sz="1600" b="0" i="1"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9649706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CDD32B-513C-4553-BF39-531DB7E8817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162314" y="2084780"/>
            <a:ext cx="8748826" cy="4756287"/>
          </a:xfrm>
          <a:prstGeom prst="rect">
            <a:avLst/>
          </a:prstGeom>
        </p:spPr>
      </p:pic>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a:xfrm>
            <a:off x="698500" y="1412977"/>
            <a:ext cx="11607801" cy="1016001"/>
          </a:xfrm>
        </p:spPr>
        <p:txBody>
          <a:bodyPr>
            <a:normAutofit lnSpcReduction="10000"/>
          </a:bodyPr>
          <a:lstStyle/>
          <a:p>
            <a:r>
              <a:rPr lang="en-GB" sz="3200" dirty="0"/>
              <a:t>What should your emissions reduction pathway look like?</a:t>
            </a:r>
          </a:p>
          <a:p>
            <a:r>
              <a:rPr lang="en-GB" sz="3200" i="1" dirty="0"/>
              <a:t>Example…</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pic>
        <p:nvPicPr>
          <p:cNvPr id="17" name="Picture 16">
            <a:extLst>
              <a:ext uri="{FF2B5EF4-FFF2-40B4-BE49-F238E27FC236}">
                <a16:creationId xmlns:a16="http://schemas.microsoft.com/office/drawing/2014/main" id="{2FED1827-10F9-4FB7-9E10-D08D78B0E58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91006" y="7145868"/>
            <a:ext cx="11589594" cy="1503516"/>
          </a:xfrm>
          <a:prstGeom prst="rect">
            <a:avLst/>
          </a:prstGeom>
        </p:spPr>
      </p:pic>
    </p:spTree>
    <p:extLst>
      <p:ext uri="{BB962C8B-B14F-4D97-AF65-F5344CB8AC3E}">
        <p14:creationId xmlns:p14="http://schemas.microsoft.com/office/powerpoint/2010/main" val="16582334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038AE-A62E-4721-8BAB-E662D1B936C2}"/>
              </a:ext>
            </a:extLst>
          </p:cNvPr>
          <p:cNvSpPr>
            <a:spLocks noGrp="1"/>
          </p:cNvSpPr>
          <p:nvPr>
            <p:ph type="body" idx="1"/>
          </p:nvPr>
        </p:nvSpPr>
        <p:spPr>
          <a:xfrm>
            <a:off x="698500" y="2302933"/>
            <a:ext cx="11607800" cy="6701368"/>
          </a:xfrm>
        </p:spPr>
        <p:txBody>
          <a:bodyPr>
            <a:normAutofit fontScale="70000" lnSpcReduction="20000"/>
          </a:bodyPr>
          <a:lstStyle/>
          <a:p>
            <a:r>
              <a:rPr lang="en-GB" dirty="0"/>
              <a:t>Once the emissions reduction pathway has been defined, the extent of carbon removals required to balance remaining emissions to zero will become clear. The overall ambition of your strategy, and the cost and quality of reduction or removal choices are key factors in choosing which year to aim for net zero. </a:t>
            </a:r>
          </a:p>
          <a:p>
            <a:r>
              <a:rPr lang="en-GB" dirty="0"/>
              <a:t>The SBTi recommends that the use of removals is limited to balancing the impact of residual emissions as per 1.5°C consistent scenarios with no or limited overshoot. </a:t>
            </a:r>
          </a:p>
          <a:p>
            <a:r>
              <a:rPr lang="en-GB" dirty="0"/>
              <a:t>Organisations should be clear on which emissions sources cannot be removed and therefore should be balanced, as this will affect the integrity of the strategy. It is more credible, for example, to offset emissions from air travel than from electricity consumption as zero carbon air travel is not commercially available. </a:t>
            </a:r>
          </a:p>
          <a:p>
            <a:r>
              <a:rPr lang="en-GB" dirty="0"/>
              <a:t>Consider both offsetting and insetting when designing a carbon removals strategy. </a:t>
            </a:r>
          </a:p>
          <a:p>
            <a:pPr marL="982663">
              <a:buFont typeface="Courier New" panose="02070309020205020404" pitchFamily="49" charset="0"/>
              <a:buChar char="o"/>
            </a:pPr>
            <a:r>
              <a:rPr lang="en-GB" b="1" dirty="0"/>
              <a:t>Offsetting </a:t>
            </a:r>
            <a:r>
              <a:rPr lang="en-GB" dirty="0"/>
              <a:t>is where a company purchases credits from an external offsetting partner. </a:t>
            </a:r>
          </a:p>
          <a:p>
            <a:pPr marL="982663">
              <a:buFont typeface="Courier New" panose="02070309020205020404" pitchFamily="49" charset="0"/>
              <a:buChar char="o"/>
            </a:pPr>
            <a:r>
              <a:rPr lang="en-GB" b="1" dirty="0"/>
              <a:t>Insetting </a:t>
            </a:r>
            <a:r>
              <a:rPr lang="en-GB" dirty="0"/>
              <a:t>is where a company invests in carbon removal projects within its own value chain. For example, the luxury fashion retailer, Burberry, invests in methods to improve carbon capture on farms run by their wool producers in Australia. </a:t>
            </a:r>
          </a:p>
          <a:p>
            <a:r>
              <a:rPr lang="en-GB" dirty="0"/>
              <a:t>Companies that have land related activities in their value chain should prioritise insetting over purchasing offsets.</a:t>
            </a:r>
            <a:endParaRPr lang="en-GB" dirty="0">
              <a:solidFill>
                <a:schemeClr val="tx1"/>
              </a:solidFill>
            </a:endParaRPr>
          </a:p>
        </p:txBody>
      </p:sp>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fontScale="85000" lnSpcReduction="10000"/>
          </a:bodyPr>
          <a:lstStyle/>
          <a:p>
            <a:r>
              <a:rPr lang="en-GB" dirty="0"/>
              <a:t>What should your emissions </a:t>
            </a:r>
            <a:r>
              <a:rPr lang="en-GB" i="1" dirty="0"/>
              <a:t>removal</a:t>
            </a:r>
            <a:r>
              <a:rPr lang="en-GB" dirty="0"/>
              <a:t> pathway look like?</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9A790E08-02B0-481E-86D8-8F31E23A4D53}"/>
              </a:ext>
            </a:extLst>
          </p:cNvPr>
          <p:cNvSpPr txBox="1"/>
          <p:nvPr/>
        </p:nvSpPr>
        <p:spPr>
          <a:xfrm>
            <a:off x="5249172" y="8810863"/>
            <a:ext cx="68752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1600" b="0" i="1" u="none" strike="noStrike" cap="none" spc="0" normalizeH="0" baseline="0" dirty="0">
                <a:ln>
                  <a:noFill/>
                </a:ln>
                <a:solidFill>
                  <a:srgbClr val="5E5E5E"/>
                </a:solidFill>
                <a:effectLst/>
                <a:uFillTx/>
                <a:latin typeface="+mn-lt"/>
                <a:ea typeface="+mn-ea"/>
                <a:cs typeface="+mn-cs"/>
                <a:sym typeface="Helvetica Neue"/>
                <a:hlinkClick r:id="rId3"/>
              </a:rPr>
              <a:t>Source: Net Zero: An introduction for business, Carbon Intelligence/ HSBC</a:t>
            </a:r>
            <a:endParaRPr kumimoji="0" lang="en-GB" sz="1600" b="0" i="1"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6034324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fontScale="85000" lnSpcReduction="10000"/>
          </a:bodyPr>
          <a:lstStyle/>
          <a:p>
            <a:r>
              <a:rPr lang="en-GB" dirty="0"/>
              <a:t>What should your emissions </a:t>
            </a:r>
            <a:r>
              <a:rPr lang="en-GB" i="1" dirty="0"/>
              <a:t>removal</a:t>
            </a:r>
            <a:r>
              <a:rPr lang="en-GB" dirty="0"/>
              <a:t> pathway look like?</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9A790E08-02B0-481E-86D8-8F31E23A4D53}"/>
              </a:ext>
            </a:extLst>
          </p:cNvPr>
          <p:cNvSpPr txBox="1"/>
          <p:nvPr/>
        </p:nvSpPr>
        <p:spPr>
          <a:xfrm>
            <a:off x="5249172" y="8810863"/>
            <a:ext cx="68752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1600" b="0" i="1" u="none" strike="noStrike" cap="none" spc="0" normalizeH="0" baseline="0" dirty="0">
                <a:ln>
                  <a:noFill/>
                </a:ln>
                <a:solidFill>
                  <a:srgbClr val="5E5E5E"/>
                </a:solidFill>
                <a:effectLst/>
                <a:uFillTx/>
                <a:latin typeface="+mn-lt"/>
                <a:ea typeface="+mn-ea"/>
                <a:cs typeface="+mn-cs"/>
                <a:sym typeface="Helvetica Neue"/>
                <a:hlinkClick r:id="rId3"/>
              </a:rPr>
              <a:t>Source: Net Zero: An introduction for business, Carbon Intelligence/ HSBC</a:t>
            </a:r>
            <a:endParaRPr kumimoji="0" lang="en-GB" sz="1600" b="0" i="1" u="none" strike="noStrike" cap="none" spc="0" normalizeH="0" baseline="0" dirty="0">
              <a:ln>
                <a:noFill/>
              </a:ln>
              <a:solidFill>
                <a:srgbClr val="5E5E5E"/>
              </a:solidFill>
              <a:effectLst/>
              <a:uFillTx/>
              <a:latin typeface="+mn-lt"/>
              <a:ea typeface="+mn-ea"/>
              <a:cs typeface="+mn-cs"/>
              <a:sym typeface="Helvetica Neue"/>
            </a:endParaRPr>
          </a:p>
        </p:txBody>
      </p:sp>
      <p:pic>
        <p:nvPicPr>
          <p:cNvPr id="15" name="Picture 14">
            <a:extLst>
              <a:ext uri="{FF2B5EF4-FFF2-40B4-BE49-F238E27FC236}">
                <a16:creationId xmlns:a16="http://schemas.microsoft.com/office/drawing/2014/main" id="{9AA073B2-9ADF-443A-B67B-4073F574367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55649" y="2182210"/>
            <a:ext cx="11199281" cy="6476989"/>
          </a:xfrm>
          <a:prstGeom prst="rect">
            <a:avLst/>
          </a:prstGeom>
        </p:spPr>
      </p:pic>
    </p:spTree>
    <p:extLst>
      <p:ext uri="{BB962C8B-B14F-4D97-AF65-F5344CB8AC3E}">
        <p14:creationId xmlns:p14="http://schemas.microsoft.com/office/powerpoint/2010/main" val="16212914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1263789" y="4258908"/>
            <a:ext cx="11283811" cy="1142825"/>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18</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8451021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02198" y="1858631"/>
            <a:ext cx="10509008" cy="7243871"/>
          </a:xfrm>
          <a:prstGeom prst="rect">
            <a:avLst/>
          </a:prstGeom>
          <a:ln w="12700">
            <a:miter lim="400000"/>
          </a:ln>
        </p:spPr>
      </p:pic>
      <p:sp>
        <p:nvSpPr>
          <p:cNvPr id="243"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19</a:t>
            </a:fld>
            <a:endParaRPr/>
          </a:p>
        </p:txBody>
      </p:sp>
      <p:grpSp>
        <p:nvGrpSpPr>
          <p:cNvPr id="249" name="Group"/>
          <p:cNvGrpSpPr/>
          <p:nvPr/>
        </p:nvGrpSpPr>
        <p:grpSpPr>
          <a:xfrm>
            <a:off x="305023" y="8805762"/>
            <a:ext cx="4507462" cy="736821"/>
            <a:chOff x="0" y="0"/>
            <a:chExt cx="4507460" cy="736820"/>
          </a:xfrm>
        </p:grpSpPr>
        <p:grpSp>
          <p:nvGrpSpPr>
            <p:cNvPr id="246" name="Group"/>
            <p:cNvGrpSpPr/>
            <p:nvPr/>
          </p:nvGrpSpPr>
          <p:grpSpPr>
            <a:xfrm>
              <a:off x="0" y="-1"/>
              <a:ext cx="3062416" cy="736822"/>
              <a:chOff x="0" y="0"/>
              <a:chExt cx="3062415" cy="736820"/>
            </a:xfrm>
          </p:grpSpPr>
          <p:pic>
            <p:nvPicPr>
              <p:cNvPr id="244"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45"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47"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48"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50" name="Sustainable Investment in US"/>
          <p:cNvSpPr txBox="1"/>
          <p:nvPr/>
        </p:nvSpPr>
        <p:spPr>
          <a:xfrm>
            <a:off x="2092324" y="538593"/>
            <a:ext cx="9364267"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100" b="1">
                <a:solidFill>
                  <a:srgbClr val="222222"/>
                </a:solidFill>
                <a:latin typeface="Helvetica"/>
                <a:ea typeface="Helvetica"/>
                <a:cs typeface="Helvetica"/>
                <a:sym typeface="Helvetica"/>
              </a:defRPr>
            </a:lvl1pPr>
          </a:lstStyle>
          <a:p>
            <a:r>
              <a:t>Sustainable Investment in US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2575276"/>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
          <p:cNvSpPr txBox="1"/>
          <p:nvPr/>
        </p:nvSpPr>
        <p:spPr>
          <a:xfrm>
            <a:off x="6417005" y="4714544"/>
            <a:ext cx="170790"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p>
        </p:txBody>
      </p:sp>
      <p:pic>
        <p:nvPicPr>
          <p:cNvPr id="253"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10041" y="1793807"/>
            <a:ext cx="10857210" cy="6547476"/>
          </a:xfrm>
          <a:prstGeom prst="rect">
            <a:avLst/>
          </a:prstGeom>
          <a:ln w="12700">
            <a:miter lim="400000"/>
          </a:ln>
        </p:spPr>
      </p:pic>
      <p:sp>
        <p:nvSpPr>
          <p:cNvPr id="254"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20</a:t>
            </a:fld>
            <a:endParaRPr/>
          </a:p>
        </p:txBody>
      </p:sp>
      <p:grpSp>
        <p:nvGrpSpPr>
          <p:cNvPr id="260" name="Group"/>
          <p:cNvGrpSpPr/>
          <p:nvPr/>
        </p:nvGrpSpPr>
        <p:grpSpPr>
          <a:xfrm>
            <a:off x="305023" y="8805762"/>
            <a:ext cx="4507462" cy="736821"/>
            <a:chOff x="0" y="0"/>
            <a:chExt cx="4507460" cy="736820"/>
          </a:xfrm>
        </p:grpSpPr>
        <p:grpSp>
          <p:nvGrpSpPr>
            <p:cNvPr id="257" name="Group"/>
            <p:cNvGrpSpPr/>
            <p:nvPr/>
          </p:nvGrpSpPr>
          <p:grpSpPr>
            <a:xfrm>
              <a:off x="0" y="-1"/>
              <a:ext cx="3062416" cy="736822"/>
              <a:chOff x="0" y="0"/>
              <a:chExt cx="3062415" cy="736820"/>
            </a:xfrm>
          </p:grpSpPr>
          <p:pic>
            <p:nvPicPr>
              <p:cNvPr id="255"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56"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58"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59"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61" name="MSCI Rating Distribution"/>
          <p:cNvSpPr txBox="1"/>
          <p:nvPr/>
        </p:nvSpPr>
        <p:spPr>
          <a:xfrm>
            <a:off x="3367441" y="381000"/>
            <a:ext cx="7443038" cy="85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4900" b="1">
                <a:solidFill>
                  <a:srgbClr val="222222"/>
                </a:solidFill>
                <a:latin typeface="Helvetica"/>
                <a:ea typeface="Helvetica"/>
                <a:cs typeface="Helvetica"/>
                <a:sym typeface="Helvetica"/>
              </a:defRPr>
            </a:lvl1pPr>
          </a:lstStyle>
          <a:p>
            <a:r>
              <a:rPr dirty="0"/>
              <a:t>MSCI Rating Distribution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W151207_THOMAS_SAMPLEMULTICAPITAL.png" descr="W151207_THOMAS_SAMPLEMULTICAPITAL.png"/>
          <p:cNvPicPr>
            <a:picLocks noChangeAspect="1"/>
          </p:cNvPicPr>
          <p:nvPr/>
        </p:nvPicPr>
        <p:blipFill>
          <a:blip r:embed="rId2" cstate="email">
            <a:extLst>
              <a:ext uri="{28A0092B-C50C-407E-A947-70E740481C1C}">
                <a14:useLocalDpi xmlns:a14="http://schemas.microsoft.com/office/drawing/2010/main"/>
              </a:ext>
            </a:extLst>
          </a:blip>
          <a:srcRect t="5341"/>
          <a:stretch>
            <a:fillRect/>
          </a:stretch>
        </p:blipFill>
        <p:spPr>
          <a:xfrm>
            <a:off x="2520850" y="1775365"/>
            <a:ext cx="7963100" cy="6692442"/>
          </a:xfrm>
          <a:prstGeom prst="rect">
            <a:avLst/>
          </a:prstGeom>
          <a:ln w="12700">
            <a:miter lim="400000"/>
          </a:ln>
        </p:spPr>
      </p:pic>
      <p:sp>
        <p:nvSpPr>
          <p:cNvPr id="264" name="Text"/>
          <p:cNvSpPr txBox="1"/>
          <p:nvPr/>
        </p:nvSpPr>
        <p:spPr>
          <a:xfrm>
            <a:off x="1371600" y="120650"/>
            <a:ext cx="127000"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1900">
                <a:solidFill>
                  <a:srgbClr val="282828"/>
                </a:solidFill>
                <a:latin typeface="Helvetica"/>
                <a:ea typeface="Helvetica"/>
                <a:cs typeface="Helvetica"/>
                <a:sym typeface="Helvetica"/>
              </a:defRPr>
            </a:pPr>
            <a:endParaRPr/>
          </a:p>
          <a:p>
            <a:pPr algn="l" defTabSz="457200">
              <a:defRPr>
                <a:solidFill>
                  <a:srgbClr val="282828"/>
                </a:solidFill>
                <a:latin typeface="Helvetica"/>
                <a:ea typeface="Helvetica"/>
                <a:cs typeface="Helvetica"/>
                <a:sym typeface="Helvetica"/>
              </a:defRPr>
            </a:pPr>
            <a:endParaRPr/>
          </a:p>
        </p:txBody>
      </p:sp>
      <p:sp>
        <p:nvSpPr>
          <p:cNvPr id="265"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21</a:t>
            </a:fld>
            <a:endParaRPr/>
          </a:p>
        </p:txBody>
      </p:sp>
      <p:grpSp>
        <p:nvGrpSpPr>
          <p:cNvPr id="271" name="Group"/>
          <p:cNvGrpSpPr/>
          <p:nvPr/>
        </p:nvGrpSpPr>
        <p:grpSpPr>
          <a:xfrm>
            <a:off x="305023" y="8805762"/>
            <a:ext cx="4507462" cy="736821"/>
            <a:chOff x="0" y="0"/>
            <a:chExt cx="4507460" cy="736820"/>
          </a:xfrm>
        </p:grpSpPr>
        <p:grpSp>
          <p:nvGrpSpPr>
            <p:cNvPr id="268" name="Group"/>
            <p:cNvGrpSpPr/>
            <p:nvPr/>
          </p:nvGrpSpPr>
          <p:grpSpPr>
            <a:xfrm>
              <a:off x="0" y="-1"/>
              <a:ext cx="3062416" cy="736822"/>
              <a:chOff x="0" y="0"/>
              <a:chExt cx="3062415" cy="736820"/>
            </a:xfrm>
          </p:grpSpPr>
          <p:pic>
            <p:nvPicPr>
              <p:cNvPr id="266"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67"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69"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70"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72" name="Sample of rating calculation"/>
          <p:cNvSpPr txBox="1"/>
          <p:nvPr/>
        </p:nvSpPr>
        <p:spPr>
          <a:xfrm>
            <a:off x="1957040" y="425581"/>
            <a:ext cx="9090720"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300" b="1">
                <a:solidFill>
                  <a:srgbClr val="222222"/>
                </a:solidFill>
                <a:latin typeface="Helvetica"/>
                <a:ea typeface="Helvetica"/>
                <a:cs typeface="Helvetica"/>
                <a:sym typeface="Helvetica"/>
              </a:defRPr>
            </a:lvl1pPr>
          </a:lstStyle>
          <a:p>
            <a:r>
              <a:rPr dirty="0"/>
              <a:t>Sample of rating calculation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esg_scorecard_eng.jpg" descr="esg_scorecard_en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14" y="1653668"/>
            <a:ext cx="11712904" cy="6342313"/>
          </a:xfrm>
          <a:prstGeom prst="rect">
            <a:avLst/>
          </a:prstGeom>
          <a:ln w="12700">
            <a:miter lim="400000"/>
          </a:ln>
        </p:spPr>
      </p:pic>
      <p:sp>
        <p:nvSpPr>
          <p:cNvPr id="275"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22</a:t>
            </a:fld>
            <a:endParaRPr/>
          </a:p>
        </p:txBody>
      </p:sp>
      <p:grpSp>
        <p:nvGrpSpPr>
          <p:cNvPr id="281" name="Group"/>
          <p:cNvGrpSpPr/>
          <p:nvPr/>
        </p:nvGrpSpPr>
        <p:grpSpPr>
          <a:xfrm>
            <a:off x="305023" y="8805762"/>
            <a:ext cx="4507462" cy="736821"/>
            <a:chOff x="0" y="0"/>
            <a:chExt cx="4507460" cy="736820"/>
          </a:xfrm>
        </p:grpSpPr>
        <p:grpSp>
          <p:nvGrpSpPr>
            <p:cNvPr id="278" name="Group"/>
            <p:cNvGrpSpPr/>
            <p:nvPr/>
          </p:nvGrpSpPr>
          <p:grpSpPr>
            <a:xfrm>
              <a:off x="0" y="-1"/>
              <a:ext cx="3062416" cy="736822"/>
              <a:chOff x="0" y="0"/>
              <a:chExt cx="3062415" cy="736820"/>
            </a:xfrm>
          </p:grpSpPr>
          <p:pic>
            <p:nvPicPr>
              <p:cNvPr id="276"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77"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79"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80"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82" name="ESG Balance Scorecard"/>
          <p:cNvSpPr txBox="1"/>
          <p:nvPr/>
        </p:nvSpPr>
        <p:spPr>
          <a:xfrm>
            <a:off x="2963731" y="348694"/>
            <a:ext cx="7349829"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000" b="1">
                <a:solidFill>
                  <a:srgbClr val="222222"/>
                </a:solidFill>
                <a:latin typeface="Helvetica"/>
                <a:ea typeface="Helvetica"/>
                <a:cs typeface="Helvetica"/>
                <a:sym typeface="Helvetica"/>
              </a:defRPr>
            </a:lvl1pPr>
          </a:lstStyle>
          <a:p>
            <a:r>
              <a:rPr dirty="0"/>
              <a:t>ESG Balance Scorecard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esg2020-graphic-04.jpg" descr="esg2020-graphic-04.jpg"/>
          <p:cNvPicPr>
            <a:picLocks/>
          </p:cNvPicPr>
          <p:nvPr/>
        </p:nvPicPr>
        <p:blipFill>
          <a:blip r:embed="rId2" cstate="email">
            <a:extLst>
              <a:ext uri="{28A0092B-C50C-407E-A947-70E740481C1C}">
                <a14:useLocalDpi xmlns:a14="http://schemas.microsoft.com/office/drawing/2010/main"/>
              </a:ext>
            </a:extLst>
          </a:blip>
          <a:stretch>
            <a:fillRect/>
          </a:stretch>
        </p:blipFill>
        <p:spPr>
          <a:xfrm>
            <a:off x="957188" y="1411085"/>
            <a:ext cx="10726549" cy="6369455"/>
          </a:xfrm>
          <a:prstGeom prst="rect">
            <a:avLst/>
          </a:prstGeom>
          <a:ln w="12700">
            <a:miter lim="400000"/>
          </a:ln>
        </p:spPr>
      </p:pic>
      <p:sp>
        <p:nvSpPr>
          <p:cNvPr id="285"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23</a:t>
            </a:fld>
            <a:endParaRPr/>
          </a:p>
        </p:txBody>
      </p:sp>
      <p:grpSp>
        <p:nvGrpSpPr>
          <p:cNvPr id="291" name="Group"/>
          <p:cNvGrpSpPr/>
          <p:nvPr/>
        </p:nvGrpSpPr>
        <p:grpSpPr>
          <a:xfrm>
            <a:off x="305023" y="8805762"/>
            <a:ext cx="4507462" cy="736821"/>
            <a:chOff x="0" y="0"/>
            <a:chExt cx="4507460" cy="736820"/>
          </a:xfrm>
        </p:grpSpPr>
        <p:grpSp>
          <p:nvGrpSpPr>
            <p:cNvPr id="288" name="Group"/>
            <p:cNvGrpSpPr/>
            <p:nvPr/>
          </p:nvGrpSpPr>
          <p:grpSpPr>
            <a:xfrm>
              <a:off x="0" y="-1"/>
              <a:ext cx="3062416" cy="736822"/>
              <a:chOff x="0" y="0"/>
              <a:chExt cx="3062415" cy="736820"/>
            </a:xfrm>
          </p:grpSpPr>
          <p:pic>
            <p:nvPicPr>
              <p:cNvPr id="286"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87"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89"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90"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92" name="Rectangle"/>
          <p:cNvSpPr/>
          <p:nvPr/>
        </p:nvSpPr>
        <p:spPr>
          <a:xfrm>
            <a:off x="4217758" y="1538513"/>
            <a:ext cx="4309577" cy="948183"/>
          </a:xfrm>
          <a:prstGeom prst="rect">
            <a:avLst/>
          </a:prstGeom>
          <a:solidFill>
            <a:srgbClr val="FFFFFF"/>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93" name="ESG investment"/>
          <p:cNvSpPr txBox="1"/>
          <p:nvPr/>
        </p:nvSpPr>
        <p:spPr>
          <a:xfrm>
            <a:off x="4157898" y="424654"/>
            <a:ext cx="5362353"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200" b="1">
                <a:solidFill>
                  <a:srgbClr val="222222"/>
                </a:solidFill>
                <a:latin typeface="Helvetica"/>
                <a:ea typeface="Helvetica"/>
                <a:cs typeface="Helvetica"/>
                <a:sym typeface="Helvetica"/>
              </a:defRPr>
            </a:lvl1pPr>
          </a:lstStyle>
          <a:p>
            <a:r>
              <a:rPr dirty="0"/>
              <a:t>ESG investment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esg2020-chart_invest-decisions.jpg" descr="esg2020-chart_invest-decision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89612" y="1643555"/>
            <a:ext cx="5897610" cy="7049310"/>
          </a:xfrm>
          <a:prstGeom prst="rect">
            <a:avLst/>
          </a:prstGeom>
          <a:ln w="12700">
            <a:miter lim="400000"/>
          </a:ln>
        </p:spPr>
      </p:pic>
      <p:sp>
        <p:nvSpPr>
          <p:cNvPr id="296"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24</a:t>
            </a:fld>
            <a:endParaRPr/>
          </a:p>
        </p:txBody>
      </p:sp>
      <p:grpSp>
        <p:nvGrpSpPr>
          <p:cNvPr id="302" name="Group"/>
          <p:cNvGrpSpPr/>
          <p:nvPr/>
        </p:nvGrpSpPr>
        <p:grpSpPr>
          <a:xfrm>
            <a:off x="305023" y="8805762"/>
            <a:ext cx="4507462" cy="736821"/>
            <a:chOff x="0" y="0"/>
            <a:chExt cx="4507460" cy="736820"/>
          </a:xfrm>
        </p:grpSpPr>
        <p:grpSp>
          <p:nvGrpSpPr>
            <p:cNvPr id="299" name="Group"/>
            <p:cNvGrpSpPr/>
            <p:nvPr/>
          </p:nvGrpSpPr>
          <p:grpSpPr>
            <a:xfrm>
              <a:off x="0" y="-1"/>
              <a:ext cx="3062416" cy="736822"/>
              <a:chOff x="0" y="0"/>
              <a:chExt cx="3062415" cy="736820"/>
            </a:xfrm>
          </p:grpSpPr>
          <p:pic>
            <p:nvPicPr>
              <p:cNvPr id="297"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98"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300"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301"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303" name="ESG issues for PE investment decision"/>
          <p:cNvSpPr txBox="1"/>
          <p:nvPr/>
        </p:nvSpPr>
        <p:spPr>
          <a:xfrm>
            <a:off x="1381991" y="374836"/>
            <a:ext cx="1091280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4500" b="1">
                <a:solidFill>
                  <a:srgbClr val="222222"/>
                </a:solidFill>
                <a:latin typeface="Helvetica"/>
                <a:ea typeface="Helvetica"/>
                <a:cs typeface="Helvetica"/>
                <a:sym typeface="Helvetica"/>
              </a:defRPr>
            </a:lvl1pPr>
          </a:lstStyle>
          <a:p>
            <a:r>
              <a:t>ESG issues for PE investment decision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esg2020-graphic-09.jpg" descr="esg2020-graphic-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1638" y="1629254"/>
            <a:ext cx="7354015" cy="7127791"/>
          </a:xfrm>
          <a:prstGeom prst="rect">
            <a:avLst/>
          </a:prstGeom>
          <a:ln w="12700">
            <a:miter lim="400000"/>
          </a:ln>
        </p:spPr>
      </p:pic>
      <p:sp>
        <p:nvSpPr>
          <p:cNvPr id="306"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25</a:t>
            </a:fld>
            <a:endParaRPr/>
          </a:p>
        </p:txBody>
      </p:sp>
      <p:grpSp>
        <p:nvGrpSpPr>
          <p:cNvPr id="312" name="Group"/>
          <p:cNvGrpSpPr/>
          <p:nvPr/>
        </p:nvGrpSpPr>
        <p:grpSpPr>
          <a:xfrm>
            <a:off x="305023" y="8805762"/>
            <a:ext cx="4507462" cy="736821"/>
            <a:chOff x="0" y="0"/>
            <a:chExt cx="4507460" cy="736820"/>
          </a:xfrm>
        </p:grpSpPr>
        <p:grpSp>
          <p:nvGrpSpPr>
            <p:cNvPr id="309" name="Group"/>
            <p:cNvGrpSpPr/>
            <p:nvPr/>
          </p:nvGrpSpPr>
          <p:grpSpPr>
            <a:xfrm>
              <a:off x="0" y="-1"/>
              <a:ext cx="3062416" cy="736822"/>
              <a:chOff x="0" y="0"/>
              <a:chExt cx="3062415" cy="736820"/>
            </a:xfrm>
          </p:grpSpPr>
          <p:pic>
            <p:nvPicPr>
              <p:cNvPr id="307"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308"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310"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311"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313" name="ESG maturity model"/>
          <p:cNvSpPr txBox="1"/>
          <p:nvPr/>
        </p:nvSpPr>
        <p:spPr>
          <a:xfrm>
            <a:off x="3544143" y="474530"/>
            <a:ext cx="6304770"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100" b="1">
                <a:solidFill>
                  <a:srgbClr val="222222"/>
                </a:solidFill>
                <a:latin typeface="Helvetica"/>
                <a:ea typeface="Helvetica"/>
                <a:cs typeface="Helvetica"/>
                <a:sym typeface="Helvetica"/>
              </a:defRPr>
            </a:lvl1pPr>
          </a:lstStyle>
          <a:p>
            <a:r>
              <a:t>ESG maturity model</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5352330"/>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26</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rPr dirty="0"/>
                  <a:t>Imperial College </a:t>
                </a:r>
              </a:p>
              <a:p>
                <a:pPr defTabSz="584200">
                  <a:defRPr sz="2200" b="1">
                    <a:solidFill>
                      <a:srgbClr val="000000"/>
                    </a:solidFill>
                  </a:defRPr>
                </a:pPr>
                <a:r>
                  <a:rPr dirty="0"/>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rPr dirty="0"/>
                <a:t>Leonardo </a:t>
              </a:r>
            </a:p>
            <a:p>
              <a:pPr algn="l" defTabSz="584200">
                <a:defRPr sz="2200">
                  <a:solidFill>
                    <a:srgbClr val="000000"/>
                  </a:solidFill>
                  <a:latin typeface="Helvetica Neue Light"/>
                  <a:ea typeface="Helvetica Neue Light"/>
                  <a:cs typeface="Helvetica Neue Light"/>
                  <a:sym typeface="Helvetica Neue Light"/>
                </a:defRPr>
              </a:pPr>
              <a:r>
                <a:rPr dirty="0"/>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1273598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F7156-2304-4981-BBF5-F4499B54F8F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9883" y="879772"/>
            <a:ext cx="6365507" cy="2691332"/>
          </a:xfrm>
          <a:prstGeom prst="rect">
            <a:avLst/>
          </a:prstGeom>
        </p:spPr>
      </p:pic>
      <p:sp>
        <p:nvSpPr>
          <p:cNvPr id="5" name="TextBox 4">
            <a:extLst>
              <a:ext uri="{FF2B5EF4-FFF2-40B4-BE49-F238E27FC236}">
                <a16:creationId xmlns:a16="http://schemas.microsoft.com/office/drawing/2014/main" id="{5CE0E833-0634-405D-B957-BFBAA737F486}"/>
              </a:ext>
            </a:extLst>
          </p:cNvPr>
          <p:cNvSpPr txBox="1"/>
          <p:nvPr/>
        </p:nvSpPr>
        <p:spPr>
          <a:xfrm>
            <a:off x="612990" y="3945873"/>
            <a:ext cx="65024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hlinkClick r:id="rId3"/>
              </a:rPr>
              <a:t>https://www.wrapology.com</a:t>
            </a:r>
            <a:r>
              <a:rPr lang="en-GB" sz="3200" dirty="0"/>
              <a:t> </a:t>
            </a:r>
          </a:p>
        </p:txBody>
      </p:sp>
      <p:pic>
        <p:nvPicPr>
          <p:cNvPr id="1026" name="Picture 2" descr="WEST LONDON COLLEGE FINALIST IN WEST LONDON BUSINESS AWARDS FOR INCLUSIVE  APPRENTICESHIPS">
            <a:extLst>
              <a:ext uri="{FF2B5EF4-FFF2-40B4-BE49-F238E27FC236}">
                <a16:creationId xmlns:a16="http://schemas.microsoft.com/office/drawing/2014/main" id="{5E7C2AD8-BC7A-4109-9764-186DDD671B5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1838" y="550361"/>
            <a:ext cx="4605809" cy="46058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a:extLst>
              <a:ext uri="{FF2B5EF4-FFF2-40B4-BE49-F238E27FC236}">
                <a16:creationId xmlns:a16="http://schemas.microsoft.com/office/drawing/2014/main" id="{3300F98F-A121-4D33-AFE8-3FF3769B1524}"/>
              </a:ext>
            </a:extLst>
          </p:cNvPr>
          <p:cNvGrpSpPr/>
          <p:nvPr/>
        </p:nvGrpSpPr>
        <p:grpSpPr>
          <a:xfrm>
            <a:off x="305023" y="8805762"/>
            <a:ext cx="4507462" cy="736821"/>
            <a:chOff x="0" y="0"/>
            <a:chExt cx="4507460" cy="736820"/>
          </a:xfrm>
        </p:grpSpPr>
        <p:grpSp>
          <p:nvGrpSpPr>
            <p:cNvPr id="8" name="Group">
              <a:extLst>
                <a:ext uri="{FF2B5EF4-FFF2-40B4-BE49-F238E27FC236}">
                  <a16:creationId xmlns:a16="http://schemas.microsoft.com/office/drawing/2014/main" id="{3A6EAB1A-6A8D-4E82-AB44-C28B98E00C68}"/>
                </a:ext>
              </a:extLst>
            </p:cNvPr>
            <p:cNvGrpSpPr/>
            <p:nvPr/>
          </p:nvGrpSpPr>
          <p:grpSpPr>
            <a:xfrm>
              <a:off x="0" y="-1"/>
              <a:ext cx="3062416" cy="736822"/>
              <a:chOff x="0" y="0"/>
              <a:chExt cx="3062415" cy="736820"/>
            </a:xfrm>
          </p:grpSpPr>
          <p:pic>
            <p:nvPicPr>
              <p:cNvPr id="11" name="ib-logo-retina.png" descr="ib-logo-retina.png">
                <a:extLst>
                  <a:ext uri="{FF2B5EF4-FFF2-40B4-BE49-F238E27FC236}">
                    <a16:creationId xmlns:a16="http://schemas.microsoft.com/office/drawing/2014/main" id="{AFC0BCA4-1A95-4F68-8F2E-9CD59BEE603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2" name="Imperial College…">
                <a:extLst>
                  <a:ext uri="{FF2B5EF4-FFF2-40B4-BE49-F238E27FC236}">
                    <a16:creationId xmlns:a16="http://schemas.microsoft.com/office/drawing/2014/main" id="{62D5B2D5-1098-4B92-A6A4-CCBBE3541071}"/>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rPr dirty="0"/>
                  <a:t>Imperial College </a:t>
                </a:r>
              </a:p>
              <a:p>
                <a:pPr defTabSz="584200">
                  <a:defRPr sz="2200" b="1">
                    <a:solidFill>
                      <a:srgbClr val="000000"/>
                    </a:solidFill>
                  </a:defRPr>
                </a:pPr>
                <a:r>
                  <a:rPr dirty="0"/>
                  <a:t>Business School</a:t>
                </a:r>
              </a:p>
            </p:txBody>
          </p:sp>
        </p:grpSp>
        <p:sp>
          <p:nvSpPr>
            <p:cNvPr id="9" name="Line">
              <a:extLst>
                <a:ext uri="{FF2B5EF4-FFF2-40B4-BE49-F238E27FC236}">
                  <a16:creationId xmlns:a16="http://schemas.microsoft.com/office/drawing/2014/main" id="{FD8F71CA-5ADE-4522-96D6-9977B5E75570}"/>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0" name="Leonardo…">
              <a:extLst>
                <a:ext uri="{FF2B5EF4-FFF2-40B4-BE49-F238E27FC236}">
                  <a16:creationId xmlns:a16="http://schemas.microsoft.com/office/drawing/2014/main" id="{A4662771-C096-48E7-A1D1-E6A34A178EA9}"/>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rPr dirty="0"/>
                <a:t>Leonardo </a:t>
              </a:r>
            </a:p>
            <a:p>
              <a:pPr algn="l" defTabSz="584200">
                <a:defRPr sz="2200">
                  <a:solidFill>
                    <a:srgbClr val="000000"/>
                  </a:solidFill>
                  <a:latin typeface="Helvetica Neue Light"/>
                  <a:ea typeface="Helvetica Neue Light"/>
                  <a:cs typeface="Helvetica Neue Light"/>
                  <a:sym typeface="Helvetica Neue Light"/>
                </a:defRPr>
              </a:pPr>
              <a:r>
                <a:rPr dirty="0"/>
                <a:t>Centre</a:t>
              </a:r>
            </a:p>
          </p:txBody>
        </p:sp>
      </p:grpSp>
      <p:sp>
        <p:nvSpPr>
          <p:cNvPr id="6" name="TextBox 5">
            <a:extLst>
              <a:ext uri="{FF2B5EF4-FFF2-40B4-BE49-F238E27FC236}">
                <a16:creationId xmlns:a16="http://schemas.microsoft.com/office/drawing/2014/main" id="{E79D09C0-E2DF-4EF4-9268-ECDD95C0D9F8}"/>
              </a:ext>
            </a:extLst>
          </p:cNvPr>
          <p:cNvSpPr txBox="1"/>
          <p:nvPr/>
        </p:nvSpPr>
        <p:spPr>
          <a:xfrm>
            <a:off x="957187" y="5039331"/>
            <a:ext cx="739094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3600" b="0" i="1" u="none" strike="noStrike" cap="none" spc="0" normalizeH="0" baseline="0" dirty="0">
                <a:ln>
                  <a:noFill/>
                </a:ln>
                <a:solidFill>
                  <a:srgbClr val="5E5E5E"/>
                </a:solidFill>
                <a:effectLst/>
                <a:uFillTx/>
                <a:latin typeface="+mn-lt"/>
                <a:ea typeface="+mn-ea"/>
                <a:cs typeface="+mn-cs"/>
                <a:sym typeface="Helvetica Neue"/>
              </a:rPr>
              <a:t>“Annual </a:t>
            </a:r>
            <a:r>
              <a:rPr kumimoji="0" lang="en-GB" sz="3600" b="0" i="1" u="none" strike="noStrike" cap="none" spc="0" normalizeH="0" baseline="0" dirty="0" err="1">
                <a:ln>
                  <a:noFill/>
                </a:ln>
                <a:solidFill>
                  <a:srgbClr val="5E5E5E"/>
                </a:solidFill>
                <a:effectLst/>
                <a:uFillTx/>
                <a:latin typeface="+mn-lt"/>
                <a:ea typeface="+mn-ea"/>
                <a:cs typeface="+mn-cs"/>
                <a:sym typeface="Helvetica Neue"/>
              </a:rPr>
              <a:t>Ecovadi</a:t>
            </a:r>
            <a:r>
              <a:rPr lang="en-GB" sz="3600" i="1" dirty="0" err="1"/>
              <a:t>s</a:t>
            </a:r>
            <a:r>
              <a:rPr lang="en-GB" sz="3600" i="1" dirty="0"/>
              <a:t> assessment by </a:t>
            </a:r>
            <a:r>
              <a:rPr lang="en-GB" sz="3600" i="1" dirty="0" err="1"/>
              <a:t>Wrapology’s</a:t>
            </a:r>
            <a:r>
              <a:rPr lang="en-GB" sz="3600" i="1" dirty="0"/>
              <a:t> clients provided additional impetus to their environmental sustainability journey” </a:t>
            </a:r>
            <a:r>
              <a:rPr lang="en-GB" sz="3600" dirty="0"/>
              <a:t>– Andrew Dakers, WLB Awards judge</a:t>
            </a:r>
            <a:endParaRPr kumimoji="0" lang="en-GB" sz="36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07497664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5463" y="2163573"/>
            <a:ext cx="8501381" cy="5703210"/>
          </a:xfrm>
          <a:prstGeom prst="rect">
            <a:avLst/>
          </a:prstGeom>
          <a:ln w="12700">
            <a:miter lim="400000"/>
          </a:ln>
        </p:spPr>
      </p:pic>
      <p:sp>
        <p:nvSpPr>
          <p:cNvPr id="316" name="Ecovadis model"/>
          <p:cNvSpPr txBox="1"/>
          <p:nvPr/>
        </p:nvSpPr>
        <p:spPr>
          <a:xfrm>
            <a:off x="3803669" y="321004"/>
            <a:ext cx="5397462" cy="92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300" b="1">
                <a:solidFill>
                  <a:srgbClr val="000000"/>
                </a:solidFill>
              </a:defRPr>
            </a:lvl1pPr>
          </a:lstStyle>
          <a:p>
            <a:r>
              <a:rPr dirty="0" err="1"/>
              <a:t>Ecovadis</a:t>
            </a:r>
            <a:r>
              <a:rPr dirty="0"/>
              <a:t> model </a:t>
            </a:r>
          </a:p>
        </p:txBody>
      </p:sp>
      <p:sp>
        <p:nvSpPr>
          <p:cNvPr id="317"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28</a:t>
            </a:fld>
            <a:endParaRPr/>
          </a:p>
        </p:txBody>
      </p:sp>
      <p:grpSp>
        <p:nvGrpSpPr>
          <p:cNvPr id="323" name="Group"/>
          <p:cNvGrpSpPr/>
          <p:nvPr/>
        </p:nvGrpSpPr>
        <p:grpSpPr>
          <a:xfrm>
            <a:off x="305023" y="8805762"/>
            <a:ext cx="4507462" cy="736821"/>
            <a:chOff x="0" y="0"/>
            <a:chExt cx="4507460" cy="736820"/>
          </a:xfrm>
        </p:grpSpPr>
        <p:grpSp>
          <p:nvGrpSpPr>
            <p:cNvPr id="320" name="Group"/>
            <p:cNvGrpSpPr/>
            <p:nvPr/>
          </p:nvGrpSpPr>
          <p:grpSpPr>
            <a:xfrm>
              <a:off x="0" y="-1"/>
              <a:ext cx="3062416" cy="736822"/>
              <a:chOff x="0" y="0"/>
              <a:chExt cx="3062415" cy="736820"/>
            </a:xfrm>
          </p:grpSpPr>
          <p:pic>
            <p:nvPicPr>
              <p:cNvPr id="318"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319"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321"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322"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005" y="1620618"/>
            <a:ext cx="10026790" cy="6440722"/>
          </a:xfrm>
          <a:prstGeom prst="rect">
            <a:avLst/>
          </a:prstGeom>
          <a:ln w="12700">
            <a:miter lim="400000"/>
          </a:ln>
        </p:spPr>
      </p:pic>
      <p:sp>
        <p:nvSpPr>
          <p:cNvPr id="326" name="Ecovadis sources"/>
          <p:cNvSpPr txBox="1"/>
          <p:nvPr/>
        </p:nvSpPr>
        <p:spPr>
          <a:xfrm>
            <a:off x="3411664" y="274438"/>
            <a:ext cx="6181472" cy="94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500" b="1">
                <a:solidFill>
                  <a:srgbClr val="000000"/>
                </a:solidFill>
              </a:defRPr>
            </a:lvl1pPr>
          </a:lstStyle>
          <a:p>
            <a:r>
              <a:rPr dirty="0" err="1"/>
              <a:t>Ecovadis</a:t>
            </a:r>
            <a:r>
              <a:rPr dirty="0"/>
              <a:t> sources </a:t>
            </a:r>
          </a:p>
        </p:txBody>
      </p:sp>
      <p:sp>
        <p:nvSpPr>
          <p:cNvPr id="327"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29</a:t>
            </a:fld>
            <a:endParaRPr/>
          </a:p>
        </p:txBody>
      </p:sp>
      <p:grpSp>
        <p:nvGrpSpPr>
          <p:cNvPr id="333" name="Group"/>
          <p:cNvGrpSpPr/>
          <p:nvPr/>
        </p:nvGrpSpPr>
        <p:grpSpPr>
          <a:xfrm>
            <a:off x="305023" y="8805762"/>
            <a:ext cx="4507462" cy="736821"/>
            <a:chOff x="0" y="0"/>
            <a:chExt cx="4507460" cy="736820"/>
          </a:xfrm>
        </p:grpSpPr>
        <p:grpSp>
          <p:nvGrpSpPr>
            <p:cNvPr id="330" name="Group"/>
            <p:cNvGrpSpPr/>
            <p:nvPr/>
          </p:nvGrpSpPr>
          <p:grpSpPr>
            <a:xfrm>
              <a:off x="0" y="-1"/>
              <a:ext cx="3062416" cy="736822"/>
              <a:chOff x="0" y="0"/>
              <a:chExt cx="3062415" cy="736820"/>
            </a:xfrm>
          </p:grpSpPr>
          <p:pic>
            <p:nvPicPr>
              <p:cNvPr id="328"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329"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331"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332"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What Are Environmental, Social, and Governance (ESG) Criteria?…"/>
          <p:cNvSpPr txBox="1"/>
          <p:nvPr/>
        </p:nvSpPr>
        <p:spPr>
          <a:xfrm>
            <a:off x="991006" y="732026"/>
            <a:ext cx="10523913" cy="7085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lnSpc>
                <a:spcPts val="6400"/>
              </a:lnSpc>
              <a:defRPr sz="3450" b="1">
                <a:solidFill>
                  <a:srgbClr val="111111"/>
                </a:solidFill>
                <a:latin typeface="Helvetica"/>
                <a:ea typeface="Helvetica"/>
                <a:cs typeface="Helvetica"/>
                <a:sym typeface="Helvetica"/>
              </a:defRPr>
            </a:pPr>
            <a:r>
              <a:rPr dirty="0"/>
              <a:t>What </a:t>
            </a:r>
            <a:r>
              <a:rPr lang="en-GB" dirty="0"/>
              <a:t>a</a:t>
            </a:r>
            <a:r>
              <a:rPr dirty="0"/>
              <a:t>re Environmental, Social, and </a:t>
            </a:r>
            <a:endParaRPr lang="de-AT" dirty="0"/>
          </a:p>
          <a:p>
            <a:pPr algn="l" defTabSz="457200">
              <a:lnSpc>
                <a:spcPts val="6400"/>
              </a:lnSpc>
              <a:defRPr sz="3450" b="1">
                <a:solidFill>
                  <a:srgbClr val="111111"/>
                </a:solidFill>
                <a:latin typeface="Helvetica"/>
                <a:ea typeface="Helvetica"/>
                <a:cs typeface="Helvetica"/>
                <a:sym typeface="Helvetica"/>
              </a:defRPr>
            </a:pPr>
            <a:r>
              <a:rPr dirty="0"/>
              <a:t>Governance (ESG) </a:t>
            </a:r>
            <a:r>
              <a:rPr lang="en-GB" dirty="0"/>
              <a:t>c</a:t>
            </a:r>
            <a:r>
              <a:rPr dirty="0" err="1"/>
              <a:t>riteria</a:t>
            </a:r>
            <a:r>
              <a:rPr dirty="0"/>
              <a:t>?</a:t>
            </a:r>
          </a:p>
          <a:p>
            <a:pPr algn="l" defTabSz="457200">
              <a:lnSpc>
                <a:spcPts val="5600"/>
              </a:lnSpc>
              <a:defRPr sz="2750">
                <a:solidFill>
                  <a:srgbClr val="111111"/>
                </a:solidFill>
                <a:latin typeface="Helvetica"/>
                <a:ea typeface="Helvetica"/>
                <a:cs typeface="Helvetica"/>
                <a:sym typeface="Helvetica"/>
              </a:defRPr>
            </a:pPr>
            <a:endParaRPr dirty="0"/>
          </a:p>
          <a:p>
            <a:pPr algn="l" defTabSz="457200">
              <a:spcBef>
                <a:spcPts val="2100"/>
              </a:spcBef>
              <a:defRPr sz="2560">
                <a:solidFill>
                  <a:srgbClr val="111111"/>
                </a:solidFill>
                <a:latin typeface="Helvetica"/>
                <a:ea typeface="Helvetica"/>
                <a:cs typeface="Helvetica"/>
                <a:sym typeface="Helvetica"/>
              </a:defRPr>
            </a:pPr>
            <a:r>
              <a:rPr b="1" dirty="0"/>
              <a:t>Environmental, social, and governance (ESG)</a:t>
            </a:r>
            <a:r>
              <a:rPr dirty="0"/>
              <a:t> criteria are a set of standards for a company’s operations that socially conscious investors use to screen potential investments. </a:t>
            </a:r>
          </a:p>
          <a:p>
            <a:pPr algn="l" defTabSz="457200">
              <a:spcBef>
                <a:spcPts val="2100"/>
              </a:spcBef>
              <a:defRPr sz="2560">
                <a:solidFill>
                  <a:srgbClr val="111111"/>
                </a:solidFill>
                <a:latin typeface="Helvetica"/>
                <a:ea typeface="Helvetica"/>
                <a:cs typeface="Helvetica"/>
                <a:sym typeface="Helvetica"/>
              </a:defRPr>
            </a:pPr>
            <a:r>
              <a:rPr b="1" dirty="0"/>
              <a:t>Environmental</a:t>
            </a:r>
            <a:r>
              <a:rPr dirty="0"/>
              <a:t> criteria consider how a company performs as a steward of nature. </a:t>
            </a:r>
          </a:p>
          <a:p>
            <a:pPr algn="l" defTabSz="457200">
              <a:spcBef>
                <a:spcPts val="2100"/>
              </a:spcBef>
              <a:defRPr sz="2560">
                <a:solidFill>
                  <a:srgbClr val="111111"/>
                </a:solidFill>
                <a:latin typeface="Helvetica"/>
                <a:ea typeface="Helvetica"/>
                <a:cs typeface="Helvetica"/>
                <a:sym typeface="Helvetica"/>
              </a:defRPr>
            </a:pPr>
            <a:r>
              <a:rPr b="1" dirty="0"/>
              <a:t>Social</a:t>
            </a:r>
            <a:r>
              <a:rPr dirty="0"/>
              <a:t> criteria examine how it manages relationships with employees, suppliers, customers, and the communities where it operates. </a:t>
            </a:r>
          </a:p>
          <a:p>
            <a:pPr algn="l" defTabSz="457200">
              <a:spcBef>
                <a:spcPts val="2100"/>
              </a:spcBef>
              <a:defRPr sz="2560">
                <a:solidFill>
                  <a:srgbClr val="111111"/>
                </a:solidFill>
                <a:latin typeface="Helvetica"/>
                <a:ea typeface="Helvetica"/>
                <a:cs typeface="Helvetica"/>
                <a:sym typeface="Helvetica"/>
              </a:defRPr>
            </a:pPr>
            <a:r>
              <a:rPr b="1" dirty="0"/>
              <a:t>Governance</a:t>
            </a:r>
            <a:r>
              <a:rPr dirty="0"/>
              <a:t> deals with a company’s leadership, executive pay, </a:t>
            </a:r>
            <a:r>
              <a:rPr u="sng" dirty="0">
                <a:solidFill>
                  <a:srgbClr val="2C40D0"/>
                </a:solidFill>
                <a:hlinkClick r:id="rId2"/>
              </a:rPr>
              <a:t>audits</a:t>
            </a:r>
            <a:r>
              <a:rPr dirty="0"/>
              <a:t>, </a:t>
            </a:r>
            <a:r>
              <a:rPr u="sng" dirty="0">
                <a:solidFill>
                  <a:srgbClr val="2C40D0"/>
                </a:solidFill>
                <a:hlinkClick r:id="rId3"/>
              </a:rPr>
              <a:t>internal controls</a:t>
            </a:r>
            <a:r>
              <a:rPr dirty="0"/>
              <a:t>, and shareholder rights.</a:t>
            </a:r>
          </a:p>
        </p:txBody>
      </p:sp>
      <p:sp>
        <p:nvSpPr>
          <p:cNvPr id="214"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3</a:t>
            </a:fld>
            <a:endParaRPr/>
          </a:p>
        </p:txBody>
      </p:sp>
      <p:grpSp>
        <p:nvGrpSpPr>
          <p:cNvPr id="220" name="Group"/>
          <p:cNvGrpSpPr/>
          <p:nvPr/>
        </p:nvGrpSpPr>
        <p:grpSpPr>
          <a:xfrm>
            <a:off x="305023" y="8805762"/>
            <a:ext cx="4507462" cy="736821"/>
            <a:chOff x="0" y="0"/>
            <a:chExt cx="4507460" cy="736820"/>
          </a:xfrm>
        </p:grpSpPr>
        <p:grpSp>
          <p:nvGrpSpPr>
            <p:cNvPr id="217" name="Group"/>
            <p:cNvGrpSpPr/>
            <p:nvPr/>
          </p:nvGrpSpPr>
          <p:grpSpPr>
            <a:xfrm>
              <a:off x="0" y="-1"/>
              <a:ext cx="3062416" cy="736822"/>
              <a:chOff x="0" y="0"/>
              <a:chExt cx="3062415" cy="736820"/>
            </a:xfrm>
          </p:grpSpPr>
          <p:pic>
            <p:nvPicPr>
              <p:cNvPr id="215" name="ib-logo-retina.png" descr="ib-logo-retin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16"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18"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19"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pic>
        <p:nvPicPr>
          <p:cNvPr id="2" name="Picture 1">
            <a:extLst>
              <a:ext uri="{FF2B5EF4-FFF2-40B4-BE49-F238E27FC236}">
                <a16:creationId xmlns:a16="http://schemas.microsoft.com/office/drawing/2014/main" id="{E65C73D2-7214-2744-ABD9-F9740501521A}"/>
              </a:ext>
            </a:extLst>
          </p:cNvPr>
          <p:cNvPicPr>
            <a:picLocks noChangeAspect="1"/>
          </p:cNvPicPr>
          <p:nvPr/>
        </p:nvPicPr>
        <p:blipFill>
          <a:blip r:embed="rId5"/>
          <a:stretch>
            <a:fillRect/>
          </a:stretch>
        </p:blipFill>
        <p:spPr>
          <a:xfrm>
            <a:off x="8950268" y="732026"/>
            <a:ext cx="3771900" cy="2159000"/>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6264" y="1475673"/>
            <a:ext cx="7392272" cy="7271694"/>
          </a:xfrm>
          <a:prstGeom prst="rect">
            <a:avLst/>
          </a:prstGeom>
          <a:ln w="12700">
            <a:miter lim="400000"/>
          </a:ln>
        </p:spPr>
      </p:pic>
      <p:sp>
        <p:nvSpPr>
          <p:cNvPr id="336" name="Ecovadis output"/>
          <p:cNvSpPr txBox="1"/>
          <p:nvPr/>
        </p:nvSpPr>
        <p:spPr>
          <a:xfrm>
            <a:off x="3787146" y="317334"/>
            <a:ext cx="5703000" cy="944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500" b="1">
                <a:solidFill>
                  <a:srgbClr val="000000"/>
                </a:solidFill>
              </a:defRPr>
            </a:lvl1pPr>
          </a:lstStyle>
          <a:p>
            <a:r>
              <a:rPr dirty="0" err="1"/>
              <a:t>Ecovadis</a:t>
            </a:r>
            <a:r>
              <a:rPr dirty="0"/>
              <a:t> output </a:t>
            </a:r>
          </a:p>
        </p:txBody>
      </p:sp>
      <p:sp>
        <p:nvSpPr>
          <p:cNvPr id="337" name="Slide Number"/>
          <p:cNvSpPr txBox="1">
            <a:spLocks noGrp="1"/>
          </p:cNvSpPr>
          <p:nvPr>
            <p:ph type="sldNum" sz="quarter" idx="4294967295"/>
          </p:nvPr>
        </p:nvSpPr>
        <p:spPr>
          <a:xfrm>
            <a:off x="6366154" y="9174167"/>
            <a:ext cx="272492"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30</a:t>
            </a:fld>
            <a:endParaRPr/>
          </a:p>
        </p:txBody>
      </p:sp>
      <p:grpSp>
        <p:nvGrpSpPr>
          <p:cNvPr id="343" name="Group"/>
          <p:cNvGrpSpPr/>
          <p:nvPr/>
        </p:nvGrpSpPr>
        <p:grpSpPr>
          <a:xfrm>
            <a:off x="305023" y="8805762"/>
            <a:ext cx="4507462" cy="736821"/>
            <a:chOff x="0" y="0"/>
            <a:chExt cx="4507460" cy="736820"/>
          </a:xfrm>
        </p:grpSpPr>
        <p:grpSp>
          <p:nvGrpSpPr>
            <p:cNvPr id="340" name="Group"/>
            <p:cNvGrpSpPr/>
            <p:nvPr/>
          </p:nvGrpSpPr>
          <p:grpSpPr>
            <a:xfrm>
              <a:off x="0" y="-1"/>
              <a:ext cx="3062416" cy="736822"/>
              <a:chOff x="0" y="0"/>
              <a:chExt cx="3062415" cy="736820"/>
            </a:xfrm>
          </p:grpSpPr>
          <p:pic>
            <p:nvPicPr>
              <p:cNvPr id="338"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339"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341"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342"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5877258"/>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31</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56492473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olo 1"/>
          <p:cNvSpPr txBox="1">
            <a:spLocks noGrp="1"/>
          </p:cNvSpPr>
          <p:nvPr>
            <p:ph type="ctrTitle"/>
          </p:nvPr>
        </p:nvSpPr>
        <p:spPr>
          <a:xfrm>
            <a:off x="2490309" y="2444345"/>
            <a:ext cx="8715953" cy="3302000"/>
          </a:xfrm>
          <a:prstGeom prst="rect">
            <a:avLst/>
          </a:prstGeom>
        </p:spPr>
        <p:txBody>
          <a:bodyPr>
            <a:normAutofit/>
          </a:bodyPr>
          <a:lstStyle>
            <a:lvl1pPr>
              <a:defRPr sz="6000" spc="-119">
                <a:latin typeface="Helvetica"/>
                <a:ea typeface="Helvetica"/>
                <a:cs typeface="Helvetica"/>
                <a:sym typeface="Helvetica"/>
              </a:defRPr>
            </a:lvl1pPr>
          </a:lstStyle>
          <a:p>
            <a:r>
              <a:rPr lang="de-AT" sz="20000" dirty="0" err="1">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Q</a:t>
            </a:r>
            <a:r>
              <a:rPr lang="de-AT" sz="3600" dirty="0" err="1">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s</a:t>
            </a:r>
            <a:r>
              <a:rPr lang="de-AT"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  </a:t>
            </a:r>
            <a:r>
              <a:rPr lang="de-AT" sz="10000"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&amp;</a:t>
            </a:r>
            <a:r>
              <a:rPr lang="de-AT"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  </a:t>
            </a:r>
            <a:r>
              <a:rPr lang="de-AT" sz="20000"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A</a:t>
            </a:r>
            <a:r>
              <a:rPr lang="de-AT" sz="3600"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s  </a:t>
            </a:r>
            <a:r>
              <a:rPr sz="20000" dirty="0">
                <a:solidFill>
                  <a:schemeClr val="accent2">
                    <a:lumMod val="50000"/>
                  </a:schemeClr>
                </a:solidFill>
                <a:latin typeface="Hiragino Kaku Gothic Std W8" panose="020B0800000000000000" pitchFamily="34" charset="-128"/>
                <a:ea typeface="Hiragino Kaku Gothic Std W8" panose="020B0800000000000000" pitchFamily="34" charset="-128"/>
                <a:cs typeface="Oriya MN" pitchFamily="2" charset="0"/>
              </a:rPr>
              <a:t>?</a:t>
            </a:r>
          </a:p>
        </p:txBody>
      </p:sp>
      <p:sp>
        <p:nvSpPr>
          <p:cNvPr id="382"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extLst>
      <p:ext uri="{BB962C8B-B14F-4D97-AF65-F5344CB8AC3E}">
        <p14:creationId xmlns:p14="http://schemas.microsoft.com/office/powerpoint/2010/main" val="410924022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A9DA-16FF-1146-9E2A-AD08781E952D}"/>
              </a:ext>
            </a:extLst>
          </p:cNvPr>
          <p:cNvSpPr>
            <a:spLocks noGrp="1"/>
          </p:cNvSpPr>
          <p:nvPr>
            <p:ph type="title"/>
          </p:nvPr>
        </p:nvSpPr>
        <p:spPr>
          <a:xfrm>
            <a:off x="698500" y="1333922"/>
            <a:ext cx="11607800" cy="1016001"/>
          </a:xfrm>
        </p:spPr>
        <p:txBody>
          <a:bodyPr/>
          <a:lstStyle/>
          <a:p>
            <a:r>
              <a:rPr lang="en-US" dirty="0"/>
              <a:t>Reflection questions</a:t>
            </a:r>
          </a:p>
        </p:txBody>
      </p:sp>
      <p:sp>
        <p:nvSpPr>
          <p:cNvPr id="3" name="Content Placeholder 2">
            <a:extLst>
              <a:ext uri="{FF2B5EF4-FFF2-40B4-BE49-F238E27FC236}">
                <a16:creationId xmlns:a16="http://schemas.microsoft.com/office/drawing/2014/main" id="{77A6BA54-9A0B-B948-A504-5F647130AA45}"/>
              </a:ext>
            </a:extLst>
          </p:cNvPr>
          <p:cNvSpPr>
            <a:spLocks noGrp="1"/>
          </p:cNvSpPr>
          <p:nvPr>
            <p:ph idx="1"/>
          </p:nvPr>
        </p:nvSpPr>
        <p:spPr>
          <a:xfrm>
            <a:off x="698500" y="2759595"/>
            <a:ext cx="11607800" cy="6096000"/>
          </a:xfrm>
        </p:spPr>
        <p:txBody>
          <a:bodyPr/>
          <a:lstStyle/>
          <a:p>
            <a:pPr marL="0" indent="0">
              <a:spcBef>
                <a:spcPts val="600"/>
              </a:spcBef>
              <a:buNone/>
            </a:pPr>
            <a:endParaRPr lang="en-US" dirty="0"/>
          </a:p>
          <a:p>
            <a:pPr marL="514350" indent="-514350">
              <a:buFont typeface="+mj-lt"/>
              <a:buAutoNum type="arabicPeriod"/>
            </a:pPr>
            <a:r>
              <a:rPr lang="en-US" sz="3600" b="1" dirty="0"/>
              <a:t>What control systems do you have actually in place already?</a:t>
            </a:r>
            <a:r>
              <a:rPr lang="en-US" sz="3600" dirty="0"/>
              <a:t> 		            (environmental, social, governance related)</a:t>
            </a:r>
            <a:endParaRPr lang="en-US" sz="3600" b="1" dirty="0"/>
          </a:p>
          <a:p>
            <a:pPr marL="514350" indent="-514350">
              <a:buFont typeface="+mj-lt"/>
              <a:buAutoNum type="arabicPeriod"/>
            </a:pPr>
            <a:r>
              <a:rPr lang="en-US" sz="3600" b="1" dirty="0"/>
              <a:t>What works – what doesn’t? 		         </a:t>
            </a:r>
            <a:r>
              <a:rPr lang="en-US" sz="3600" dirty="0"/>
              <a:t>(success stories and barriers)</a:t>
            </a:r>
            <a:endParaRPr lang="en-US" sz="3600" b="1" dirty="0"/>
          </a:p>
          <a:p>
            <a:pPr marL="514350" indent="-514350">
              <a:buFont typeface="+mj-lt"/>
              <a:buAutoNum type="arabicPeriod"/>
            </a:pPr>
            <a:r>
              <a:rPr lang="en-US" sz="3600" b="1" dirty="0"/>
              <a:t>How is your thinking developing on setting NET ZERO boundaries, reduction and removal pathways? </a:t>
            </a:r>
          </a:p>
        </p:txBody>
      </p:sp>
      <p:pic>
        <p:nvPicPr>
          <p:cNvPr id="4" name="Picture 3">
            <a:extLst>
              <a:ext uri="{FF2B5EF4-FFF2-40B4-BE49-F238E27FC236}">
                <a16:creationId xmlns:a16="http://schemas.microsoft.com/office/drawing/2014/main" id="{A11EA119-9819-D947-8F17-37185645E3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8292" y="227132"/>
            <a:ext cx="2728574" cy="3229583"/>
          </a:xfrm>
          <a:prstGeom prst="rect">
            <a:avLst/>
          </a:prstGeom>
        </p:spPr>
      </p:pic>
    </p:spTree>
    <p:extLst>
      <p:ext uri="{BB962C8B-B14F-4D97-AF65-F5344CB8AC3E}">
        <p14:creationId xmlns:p14="http://schemas.microsoft.com/office/powerpoint/2010/main" val="245472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6419123"/>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34</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140202927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olo 1"/>
          <p:cNvSpPr txBox="1">
            <a:spLocks noGrp="1"/>
          </p:cNvSpPr>
          <p:nvPr>
            <p:ph type="ctrTitle"/>
          </p:nvPr>
        </p:nvSpPr>
        <p:spPr>
          <a:xfrm>
            <a:off x="732492" y="1600839"/>
            <a:ext cx="10828136" cy="1232711"/>
          </a:xfrm>
          <a:prstGeom prst="rect">
            <a:avLst/>
          </a:prstGeom>
        </p:spPr>
        <p:txBody>
          <a:bodyPr>
            <a:normAutofit fontScale="90000"/>
          </a:bodyPr>
          <a:lstStyle>
            <a:lvl1pPr>
              <a:defRPr sz="6000" spc="-119">
                <a:latin typeface="Helvetica"/>
                <a:ea typeface="Helvetica"/>
                <a:cs typeface="Helvetica"/>
                <a:sym typeface="Helvetica"/>
              </a:defRPr>
            </a:lvl1pPr>
          </a:lstStyle>
          <a:p>
            <a:r>
              <a:rPr lang="de-AT" dirty="0"/>
              <a:t>Suggested readings </a:t>
            </a:r>
            <a:br>
              <a:rPr lang="de-AT" dirty="0"/>
            </a:br>
            <a:r>
              <a:rPr lang="de-AT" dirty="0"/>
              <a:t>for the week</a:t>
            </a:r>
            <a:endParaRPr dirty="0"/>
          </a:p>
        </p:txBody>
      </p:sp>
      <p:sp>
        <p:nvSpPr>
          <p:cNvPr id="382"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4" name="Subtitle 4">
            <a:extLst>
              <a:ext uri="{FF2B5EF4-FFF2-40B4-BE49-F238E27FC236}">
                <a16:creationId xmlns:a16="http://schemas.microsoft.com/office/drawing/2014/main" id="{F395CE80-E743-9B48-93E8-B07BFFA5EBEE}"/>
              </a:ext>
            </a:extLst>
          </p:cNvPr>
          <p:cNvSpPr txBox="1">
            <a:spLocks/>
          </p:cNvSpPr>
          <p:nvPr/>
        </p:nvSpPr>
        <p:spPr>
          <a:xfrm>
            <a:off x="711686" y="3441008"/>
            <a:ext cx="11581428" cy="5023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a:bodyPr>
          <a:lst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514350" indent="-514350" defTabSz="487228" hangingPunct="1">
              <a:lnSpc>
                <a:spcPct val="120000"/>
              </a:lnSpc>
              <a:spcBef>
                <a:spcPts val="2300"/>
              </a:spcBef>
              <a:buFont typeface="+mj-lt"/>
              <a:buAutoNum type="arabicPeriod"/>
              <a:defRPr sz="3320" b="0"/>
            </a:pPr>
            <a:r>
              <a:rPr lang="en-ZA" sz="2800" i="1" dirty="0" err="1">
                <a:latin typeface="Arial" panose="020B0604020202020204" pitchFamily="34" charset="0"/>
                <a:cs typeface="Arial" panose="020B0604020202020204" pitchFamily="34" charset="0"/>
              </a:rPr>
              <a:t>Perego</a:t>
            </a:r>
            <a:r>
              <a:rPr lang="en-ZA" sz="2800" i="1" dirty="0">
                <a:latin typeface="Arial" panose="020B0604020202020204" pitchFamily="34" charset="0"/>
                <a:cs typeface="Arial" panose="020B0604020202020204" pitchFamily="34" charset="0"/>
              </a:rPr>
              <a:t>, P. and Hartmann, F. (2009), “Aligning performance measurement systems with strategy: the case of environmental strategy”, Abacus, Vol. 45 No. 4, pp. 397-428</a:t>
            </a:r>
          </a:p>
          <a:p>
            <a:pPr marL="514350" indent="-514350" defTabSz="487228" hangingPunct="1">
              <a:lnSpc>
                <a:spcPct val="120000"/>
              </a:lnSpc>
              <a:spcBef>
                <a:spcPts val="2300"/>
              </a:spcBef>
              <a:buFont typeface="+mj-lt"/>
              <a:buAutoNum type="arabicPeriod"/>
              <a:defRPr sz="3320" b="0"/>
            </a:pPr>
            <a:r>
              <a:rPr lang="en-GB" sz="2800" dirty="0">
                <a:latin typeface="Arial" panose="020B0604020202020204" pitchFamily="34" charset="0"/>
                <a:cs typeface="Arial" panose="020B0604020202020204" pitchFamily="34" charset="0"/>
              </a:rPr>
              <a:t>Meet 8 of the UK’s Most Sustainable Companies in 2020, Hubble HQ, 1 March 2021, </a:t>
            </a:r>
            <a:r>
              <a:rPr lang="en-ZA" sz="2800" i="1" dirty="0">
                <a:latin typeface="Arial" panose="020B0604020202020204" pitchFamily="34" charset="0"/>
                <a:cs typeface="Arial" panose="020B0604020202020204" pitchFamily="34" charset="0"/>
                <a:hlinkClick r:id="rId2"/>
              </a:rPr>
              <a:t>https://hubblehq.com/blog/sustainable-companies-uk</a:t>
            </a:r>
            <a:r>
              <a:rPr lang="en-ZA" sz="2800" i="1" dirty="0">
                <a:latin typeface="Arial" panose="020B0604020202020204" pitchFamily="34" charset="0"/>
                <a:cs typeface="Arial" panose="020B0604020202020204" pitchFamily="34" charset="0"/>
              </a:rPr>
              <a:t> </a:t>
            </a:r>
          </a:p>
          <a:p>
            <a:pPr marL="514350" indent="-514350" defTabSz="487228" hangingPunct="1">
              <a:lnSpc>
                <a:spcPct val="120000"/>
              </a:lnSpc>
              <a:spcBef>
                <a:spcPts val="2300"/>
              </a:spcBef>
              <a:buFont typeface="+mj-lt"/>
              <a:buAutoNum type="arabicPeriod"/>
              <a:defRPr sz="3320" b="0"/>
            </a:pPr>
            <a:r>
              <a:rPr lang="en-GB" sz="2800" dirty="0">
                <a:latin typeface="Arial" panose="020B0604020202020204" pitchFamily="34" charset="0"/>
                <a:cs typeface="Arial" panose="020B0604020202020204" pitchFamily="34" charset="0"/>
              </a:rPr>
              <a:t>Top 25 'Green' Companies in the UK, </a:t>
            </a:r>
            <a:r>
              <a:rPr lang="en-GB" sz="2800" dirty="0" err="1">
                <a:latin typeface="Arial" panose="020B0604020202020204" pitchFamily="34" charset="0"/>
                <a:cs typeface="Arial" panose="020B0604020202020204" pitchFamily="34" charset="0"/>
              </a:rPr>
              <a:t>TalentPool</a:t>
            </a:r>
            <a:r>
              <a:rPr lang="en-ZA" sz="2800" dirty="0">
                <a:latin typeface="Arial" panose="020B0604020202020204" pitchFamily="34" charset="0"/>
                <a:cs typeface="Arial" panose="020B0604020202020204" pitchFamily="34" charset="0"/>
              </a:rPr>
              <a:t>  </a:t>
            </a:r>
            <a:r>
              <a:rPr lang="en-ZA" sz="2800" i="1" dirty="0">
                <a:latin typeface="Arial" panose="020B0604020202020204" pitchFamily="34" charset="0"/>
                <a:cs typeface="Arial" panose="020B0604020202020204" pitchFamily="34" charset="0"/>
                <a:hlinkClick r:id="rId3"/>
              </a:rPr>
              <a:t>https://talentpool.com/blog/top-25-green-companies-in-the-uk</a:t>
            </a:r>
            <a:r>
              <a:rPr lang="en-ZA" sz="2800" i="1" dirty="0">
                <a:latin typeface="Arial" panose="020B0604020202020204" pitchFamily="34" charset="0"/>
                <a:cs typeface="Arial" panose="020B0604020202020204" pitchFamily="34" charset="0"/>
              </a:rPr>
              <a:t> </a:t>
            </a:r>
          </a:p>
          <a:p>
            <a:pPr defTabSz="487228" hangingPunct="1">
              <a:lnSpc>
                <a:spcPct val="120000"/>
              </a:lnSpc>
              <a:spcBef>
                <a:spcPts val="2300"/>
              </a:spcBef>
              <a:defRPr sz="3320" b="0"/>
            </a:pPr>
            <a:r>
              <a:rPr lang="en-ZA" sz="2600" i="1" dirty="0">
                <a:latin typeface="Arial" panose="020B0604020202020204" pitchFamily="34" charset="0"/>
                <a:cs typeface="Arial" panose="020B0604020202020204" pitchFamily="34" charset="0"/>
              </a:rPr>
              <a:t>		</a:t>
            </a:r>
            <a:endParaRPr lang="en-ZA" sz="2600" dirty="0">
              <a:latin typeface="Arial" panose="020B0604020202020204" pitchFamily="34" charset="0"/>
              <a:cs typeface="Arial" panose="020B0604020202020204" pitchFamily="34" charset="0"/>
            </a:endParaRPr>
          </a:p>
        </p:txBody>
      </p:sp>
      <p:pic>
        <p:nvPicPr>
          <p:cNvPr id="1026" name="Picture 2" descr="A teacher and his students">
            <a:extLst>
              <a:ext uri="{FF2B5EF4-FFF2-40B4-BE49-F238E27FC236}">
                <a16:creationId xmlns:a16="http://schemas.microsoft.com/office/drawing/2014/main" id="{C50A8D9C-CFD8-7D40-9924-41D52781ED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3400" y="-228687"/>
            <a:ext cx="4671784" cy="373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705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7011789"/>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36</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4969553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olo 1"/>
          <p:cNvSpPr txBox="1">
            <a:spLocks noGrp="1"/>
          </p:cNvSpPr>
          <p:nvPr>
            <p:ph type="ctrTitle"/>
          </p:nvPr>
        </p:nvSpPr>
        <p:spPr>
          <a:xfrm>
            <a:off x="716164" y="710118"/>
            <a:ext cx="10354296" cy="1232711"/>
          </a:xfrm>
          <a:prstGeom prst="rect">
            <a:avLst/>
          </a:prstGeom>
        </p:spPr>
        <p:txBody>
          <a:bodyPr>
            <a:normAutofit/>
          </a:bodyPr>
          <a:lstStyle>
            <a:lvl1pPr>
              <a:defRPr sz="6000" spc="-119">
                <a:latin typeface="Helvetica"/>
                <a:ea typeface="Helvetica"/>
                <a:cs typeface="Helvetica"/>
                <a:sym typeface="Helvetica"/>
              </a:defRPr>
            </a:lvl1pPr>
          </a:lstStyle>
          <a:p>
            <a:r>
              <a:rPr lang="de-AT" dirty="0"/>
              <a:t>Discussion</a:t>
            </a:r>
            <a:endParaRPr dirty="0"/>
          </a:p>
        </p:txBody>
      </p:sp>
      <p:sp>
        <p:nvSpPr>
          <p:cNvPr id="382" name="Slide Number Placeholder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4" name="Subtitle 4">
            <a:extLst>
              <a:ext uri="{FF2B5EF4-FFF2-40B4-BE49-F238E27FC236}">
                <a16:creationId xmlns:a16="http://schemas.microsoft.com/office/drawing/2014/main" id="{F395CE80-E743-9B48-93E8-B07BFFA5EBEE}"/>
              </a:ext>
            </a:extLst>
          </p:cNvPr>
          <p:cNvSpPr txBox="1">
            <a:spLocks/>
          </p:cNvSpPr>
          <p:nvPr/>
        </p:nvSpPr>
        <p:spPr>
          <a:xfrm>
            <a:off x="891547" y="2893439"/>
            <a:ext cx="8400216" cy="5023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defTabSz="487228" hangingPunct="1">
              <a:lnSpc>
                <a:spcPct val="120000"/>
              </a:lnSpc>
              <a:spcBef>
                <a:spcPts val="2300"/>
              </a:spcBef>
              <a:defRPr sz="3320" b="0"/>
            </a:pPr>
            <a:endParaRPr lang="en-ZA" sz="3320" b="0" dirty="0"/>
          </a:p>
        </p:txBody>
      </p:sp>
      <p:sp>
        <p:nvSpPr>
          <p:cNvPr id="7" name="Subtitle 4">
            <a:extLst>
              <a:ext uri="{FF2B5EF4-FFF2-40B4-BE49-F238E27FC236}">
                <a16:creationId xmlns:a16="http://schemas.microsoft.com/office/drawing/2014/main" id="{1FFFF106-60B2-4708-B733-4465956372BB}"/>
              </a:ext>
            </a:extLst>
          </p:cNvPr>
          <p:cNvSpPr txBox="1">
            <a:spLocks/>
          </p:cNvSpPr>
          <p:nvPr/>
        </p:nvSpPr>
        <p:spPr>
          <a:xfrm>
            <a:off x="716164" y="3759200"/>
            <a:ext cx="10178913" cy="4158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defTabSz="487228" hangingPunct="1">
              <a:lnSpc>
                <a:spcPct val="120000"/>
              </a:lnSpc>
              <a:spcBef>
                <a:spcPts val="2300"/>
              </a:spcBef>
              <a:defRPr sz="3320" b="0"/>
            </a:pPr>
            <a:r>
              <a:rPr lang="en-ZA" sz="4000" b="0" dirty="0"/>
              <a:t>How might the B Corp model work in your business?  </a:t>
            </a:r>
            <a:endParaRPr lang="en-ZA" sz="3320" b="0" dirty="0"/>
          </a:p>
          <a:p>
            <a:pPr defTabSz="487228" hangingPunct="1">
              <a:lnSpc>
                <a:spcPct val="120000"/>
              </a:lnSpc>
              <a:spcBef>
                <a:spcPts val="2300"/>
              </a:spcBef>
              <a:defRPr sz="3320" b="0"/>
            </a:pPr>
            <a:r>
              <a:rPr lang="en-ZA" sz="4000" b="0" dirty="0"/>
              <a:t>What are the control system challenges for SMEs?</a:t>
            </a:r>
          </a:p>
        </p:txBody>
      </p:sp>
      <p:pic>
        <p:nvPicPr>
          <p:cNvPr id="3" name="Picture 2">
            <a:extLst>
              <a:ext uri="{FF2B5EF4-FFF2-40B4-BE49-F238E27FC236}">
                <a16:creationId xmlns:a16="http://schemas.microsoft.com/office/drawing/2014/main" id="{4CB9ABF0-FDFF-F745-89E2-F32AD429CA23}"/>
              </a:ext>
            </a:extLst>
          </p:cNvPr>
          <p:cNvPicPr>
            <a:picLocks noChangeAspect="1"/>
          </p:cNvPicPr>
          <p:nvPr/>
        </p:nvPicPr>
        <p:blipFill>
          <a:blip r:embed="rId2"/>
          <a:stretch>
            <a:fillRect/>
          </a:stretch>
        </p:blipFill>
        <p:spPr>
          <a:xfrm>
            <a:off x="7924799" y="401394"/>
            <a:ext cx="4700693" cy="3168233"/>
          </a:xfrm>
          <a:prstGeom prst="rect">
            <a:avLst/>
          </a:prstGeom>
        </p:spPr>
      </p:pic>
    </p:spTree>
    <p:extLst>
      <p:ext uri="{BB962C8B-B14F-4D97-AF65-F5344CB8AC3E}">
        <p14:creationId xmlns:p14="http://schemas.microsoft.com/office/powerpoint/2010/main" val="42908205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1-Inside-MSCI-ESG-Ratings_V6-2-1.jpg" descr="1-Inside-MSCI-ESG-Ratings_V6-2-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1169" y="2215427"/>
            <a:ext cx="11162421" cy="6294608"/>
          </a:xfrm>
          <a:prstGeom prst="rect">
            <a:avLst/>
          </a:prstGeom>
          <a:ln w="12700">
            <a:miter lim="400000"/>
          </a:ln>
        </p:spPr>
      </p:pic>
      <p:sp>
        <p:nvSpPr>
          <p:cNvPr id="223"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4</a:t>
            </a:fld>
            <a:endParaRPr/>
          </a:p>
        </p:txBody>
      </p:sp>
      <p:grpSp>
        <p:nvGrpSpPr>
          <p:cNvPr id="229" name="Group"/>
          <p:cNvGrpSpPr/>
          <p:nvPr/>
        </p:nvGrpSpPr>
        <p:grpSpPr>
          <a:xfrm>
            <a:off x="305023" y="8805762"/>
            <a:ext cx="4507462" cy="736821"/>
            <a:chOff x="0" y="0"/>
            <a:chExt cx="4507460" cy="736820"/>
          </a:xfrm>
        </p:grpSpPr>
        <p:grpSp>
          <p:nvGrpSpPr>
            <p:cNvPr id="226" name="Group"/>
            <p:cNvGrpSpPr/>
            <p:nvPr/>
          </p:nvGrpSpPr>
          <p:grpSpPr>
            <a:xfrm>
              <a:off x="0" y="-1"/>
              <a:ext cx="3062416" cy="736822"/>
              <a:chOff x="0" y="0"/>
              <a:chExt cx="3062415" cy="736820"/>
            </a:xfrm>
          </p:grpSpPr>
          <p:pic>
            <p:nvPicPr>
              <p:cNvPr id="224"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25"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27"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28"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30" name="Calculating Rating"/>
          <p:cNvSpPr txBox="1"/>
          <p:nvPr/>
        </p:nvSpPr>
        <p:spPr>
          <a:xfrm>
            <a:off x="3809574" y="308245"/>
            <a:ext cx="6181179"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4500" b="1">
                <a:solidFill>
                  <a:srgbClr val="222222"/>
                </a:solidFill>
                <a:latin typeface="Helvetica"/>
                <a:ea typeface="Helvetica"/>
                <a:cs typeface="Helvetica"/>
                <a:sym typeface="Helvetica"/>
              </a:defRPr>
            </a:lvl1pPr>
          </a:lstStyle>
          <a:p>
            <a:r>
              <a:rPr sz="5400" dirty="0"/>
              <a:t>Calculating Rating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SDG-ESG.png" descr="SDG-ESG.png"/>
          <p:cNvPicPr>
            <a:picLocks noChangeAspect="1"/>
          </p:cNvPicPr>
          <p:nvPr/>
        </p:nvPicPr>
        <p:blipFill>
          <a:blip r:embed="rId2"/>
          <a:stretch>
            <a:fillRect/>
          </a:stretch>
        </p:blipFill>
        <p:spPr>
          <a:xfrm>
            <a:off x="1925916" y="1587897"/>
            <a:ext cx="8972271" cy="6849140"/>
          </a:xfrm>
          <a:prstGeom prst="rect">
            <a:avLst/>
          </a:prstGeom>
          <a:ln w="12700">
            <a:miter lim="400000"/>
          </a:ln>
        </p:spPr>
      </p:pic>
      <p:sp>
        <p:nvSpPr>
          <p:cNvPr id="233"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5</a:t>
            </a:fld>
            <a:endParaRPr/>
          </a:p>
        </p:txBody>
      </p:sp>
      <p:grpSp>
        <p:nvGrpSpPr>
          <p:cNvPr id="239" name="Group"/>
          <p:cNvGrpSpPr/>
          <p:nvPr/>
        </p:nvGrpSpPr>
        <p:grpSpPr>
          <a:xfrm>
            <a:off x="305023" y="8805762"/>
            <a:ext cx="4507462" cy="736821"/>
            <a:chOff x="0" y="0"/>
            <a:chExt cx="4507460" cy="736820"/>
          </a:xfrm>
        </p:grpSpPr>
        <p:grpSp>
          <p:nvGrpSpPr>
            <p:cNvPr id="236" name="Group"/>
            <p:cNvGrpSpPr/>
            <p:nvPr/>
          </p:nvGrpSpPr>
          <p:grpSpPr>
            <a:xfrm>
              <a:off x="0" y="-1"/>
              <a:ext cx="3062416" cy="736822"/>
              <a:chOff x="0" y="0"/>
              <a:chExt cx="3062415" cy="736820"/>
            </a:xfrm>
          </p:grpSpPr>
          <p:pic>
            <p:nvPicPr>
              <p:cNvPr id="234" name="ib-logo-retina.png" descr="ib-logo-retin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35"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37"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38"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40" name="ESG vs SDG"/>
          <p:cNvSpPr txBox="1"/>
          <p:nvPr/>
        </p:nvSpPr>
        <p:spPr>
          <a:xfrm>
            <a:off x="4504561" y="327087"/>
            <a:ext cx="4219104"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4900" b="1">
                <a:solidFill>
                  <a:srgbClr val="222222"/>
                </a:solidFill>
                <a:latin typeface="Helvetica"/>
                <a:ea typeface="Helvetica"/>
                <a:cs typeface="Helvetica"/>
                <a:sym typeface="Helvetica"/>
              </a:defRPr>
            </a:lvl1pPr>
          </a:lstStyle>
          <a:p>
            <a:r>
              <a:rPr sz="5400" dirty="0"/>
              <a:t>ESG vs SDG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6</a:t>
            </a:fld>
            <a:endParaRPr/>
          </a:p>
        </p:txBody>
      </p:sp>
      <p:grpSp>
        <p:nvGrpSpPr>
          <p:cNvPr id="239" name="Group"/>
          <p:cNvGrpSpPr/>
          <p:nvPr/>
        </p:nvGrpSpPr>
        <p:grpSpPr>
          <a:xfrm>
            <a:off x="305023" y="8805762"/>
            <a:ext cx="4507462" cy="736821"/>
            <a:chOff x="0" y="0"/>
            <a:chExt cx="4507460" cy="736820"/>
          </a:xfrm>
        </p:grpSpPr>
        <p:grpSp>
          <p:nvGrpSpPr>
            <p:cNvPr id="236" name="Group"/>
            <p:cNvGrpSpPr/>
            <p:nvPr/>
          </p:nvGrpSpPr>
          <p:grpSpPr>
            <a:xfrm>
              <a:off x="0" y="-1"/>
              <a:ext cx="3062416" cy="736822"/>
              <a:chOff x="0" y="0"/>
              <a:chExt cx="3062415" cy="736820"/>
            </a:xfrm>
          </p:grpSpPr>
          <p:pic>
            <p:nvPicPr>
              <p:cNvPr id="234"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235"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237"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238"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240" name="ESG vs SDG"/>
          <p:cNvSpPr txBox="1"/>
          <p:nvPr/>
        </p:nvSpPr>
        <p:spPr>
          <a:xfrm>
            <a:off x="957188" y="407375"/>
            <a:ext cx="7710238"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defRPr sz="4900" b="1">
                <a:solidFill>
                  <a:srgbClr val="222222"/>
                </a:solidFill>
                <a:latin typeface="Helvetica"/>
                <a:ea typeface="Helvetica"/>
                <a:cs typeface="Helvetica"/>
                <a:sym typeface="Helvetica"/>
              </a:defRPr>
            </a:lvl1pPr>
          </a:lstStyle>
          <a:p>
            <a:r>
              <a:rPr lang="en-GB" sz="5400" dirty="0"/>
              <a:t>SDG Action Manager</a:t>
            </a:r>
            <a:endParaRPr sz="5400" dirty="0"/>
          </a:p>
        </p:txBody>
      </p:sp>
      <p:sp>
        <p:nvSpPr>
          <p:cNvPr id="14" name="TextBox 13">
            <a:extLst>
              <a:ext uri="{FF2B5EF4-FFF2-40B4-BE49-F238E27FC236}">
                <a16:creationId xmlns:a16="http://schemas.microsoft.com/office/drawing/2014/main" id="{7F81C21F-8068-4F89-883C-26924BD582F1}"/>
              </a:ext>
            </a:extLst>
          </p:cNvPr>
          <p:cNvSpPr txBox="1"/>
          <p:nvPr/>
        </p:nvSpPr>
        <p:spPr>
          <a:xfrm>
            <a:off x="6194936" y="8966652"/>
            <a:ext cx="65024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3"/>
              </a:rPr>
              <a:t>https://app.bimpactassessment.net/get-started/partner/ungc</a:t>
            </a:r>
            <a:r>
              <a:rPr lang="en-GB" dirty="0"/>
              <a:t> </a:t>
            </a:r>
          </a:p>
        </p:txBody>
      </p:sp>
      <p:pic>
        <p:nvPicPr>
          <p:cNvPr id="6" name="Picture 5">
            <a:extLst>
              <a:ext uri="{FF2B5EF4-FFF2-40B4-BE49-F238E27FC236}">
                <a16:creationId xmlns:a16="http://schemas.microsoft.com/office/drawing/2014/main" id="{F6D316A0-3E38-4633-BB70-A30BB19684EA}"/>
              </a:ext>
            </a:extLst>
          </p:cNvPr>
          <p:cNvPicPr>
            <a:picLocks noChangeAspect="1"/>
          </p:cNvPicPr>
          <p:nvPr/>
        </p:nvPicPr>
        <p:blipFill rotWithShape="1">
          <a:blip r:embed="rId4"/>
          <a:srcRect l="7361" t="16666" r="2364" b="7639"/>
          <a:stretch/>
        </p:blipFill>
        <p:spPr>
          <a:xfrm>
            <a:off x="722674" y="1726682"/>
            <a:ext cx="11740148" cy="5537200"/>
          </a:xfrm>
          <a:prstGeom prst="rect">
            <a:avLst/>
          </a:prstGeom>
          <a:ln>
            <a:solidFill>
              <a:schemeClr val="accent1"/>
            </a:solidFill>
          </a:ln>
        </p:spPr>
      </p:pic>
    </p:spTree>
    <p:extLst>
      <p:ext uri="{BB962C8B-B14F-4D97-AF65-F5344CB8AC3E}">
        <p14:creationId xmlns:p14="http://schemas.microsoft.com/office/powerpoint/2010/main" val="20909121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3B5AAC-A674-43FE-8A92-14FED2A3C84C}"/>
              </a:ext>
            </a:extLst>
          </p:cNvPr>
          <p:cNvSpPr/>
          <p:nvPr/>
        </p:nvSpPr>
        <p:spPr>
          <a:xfrm>
            <a:off x="758631" y="3100206"/>
            <a:ext cx="11306841" cy="63326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Agenda…"/>
          <p:cNvSpPr txBox="1"/>
          <p:nvPr/>
        </p:nvSpPr>
        <p:spPr>
          <a:xfrm>
            <a:off x="781144" y="362393"/>
            <a:ext cx="1097973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700">
                <a:solidFill>
                  <a:srgbClr val="000000"/>
                </a:solidFill>
              </a:defRPr>
            </a:pPr>
            <a:r>
              <a:rPr lang="en-GB" sz="5400" b="1" dirty="0"/>
              <a:t>Sustainability Control Systems</a:t>
            </a:r>
          </a:p>
          <a:p>
            <a:pPr algn="l">
              <a:defRPr sz="2700">
                <a:solidFill>
                  <a:srgbClr val="000000"/>
                </a:solidFill>
              </a:defRPr>
            </a:pPr>
            <a:r>
              <a:rPr lang="en-GB" sz="5400" b="1" dirty="0"/>
              <a:t>Today’s a</a:t>
            </a:r>
            <a:r>
              <a:rPr sz="5400" b="1" dirty="0" err="1"/>
              <a:t>genda</a:t>
            </a:r>
            <a:endParaRPr sz="5400" b="1" dirty="0"/>
          </a:p>
        </p:txBody>
      </p:sp>
      <p:sp>
        <p:nvSpPr>
          <p:cNvPr id="152" name="Slide Number"/>
          <p:cNvSpPr txBox="1">
            <a:spLocks noGrp="1"/>
          </p:cNvSpPr>
          <p:nvPr>
            <p:ph type="sldNum" sz="quarter" idx="4294967295"/>
          </p:nvPr>
        </p:nvSpPr>
        <p:spPr>
          <a:xfrm>
            <a:off x="6412052" y="9174167"/>
            <a:ext cx="180696" cy="262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t"/>
          <a:lstStyle/>
          <a:p>
            <a:fld id="{86CB4B4D-7CA3-9044-876B-883B54F8677D}" type="slidenum">
              <a:t>7</a:t>
            </a:fld>
            <a:endParaRPr/>
          </a:p>
        </p:txBody>
      </p:sp>
      <p:grpSp>
        <p:nvGrpSpPr>
          <p:cNvPr id="158" name="Group"/>
          <p:cNvGrpSpPr/>
          <p:nvPr/>
        </p:nvGrpSpPr>
        <p:grpSpPr>
          <a:xfrm>
            <a:off x="305023" y="8805762"/>
            <a:ext cx="4507462" cy="736821"/>
            <a:chOff x="0" y="0"/>
            <a:chExt cx="4507460" cy="736820"/>
          </a:xfrm>
        </p:grpSpPr>
        <p:grpSp>
          <p:nvGrpSpPr>
            <p:cNvPr id="155" name="Group"/>
            <p:cNvGrpSpPr/>
            <p:nvPr/>
          </p:nvGrpSpPr>
          <p:grpSpPr>
            <a:xfrm>
              <a:off x="0" y="-1"/>
              <a:ext cx="3062416" cy="736822"/>
              <a:chOff x="0" y="0"/>
              <a:chExt cx="3062415" cy="736820"/>
            </a:xfrm>
          </p:grpSpPr>
          <p:pic>
            <p:nvPicPr>
              <p:cNvPr id="153" name="ib-logo-retina.png" descr="ib-logo-retin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54" name="Imperial College…"/>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56" name="Line"/>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7" name="Leonardo…"/>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
        <p:nvSpPr>
          <p:cNvPr id="11" name="TextBox 10">
            <a:extLst>
              <a:ext uri="{FF2B5EF4-FFF2-40B4-BE49-F238E27FC236}">
                <a16:creationId xmlns:a16="http://schemas.microsoft.com/office/drawing/2014/main" id="{42765C3B-9C0D-4440-A69A-7AC80B5BD249}"/>
              </a:ext>
            </a:extLst>
          </p:cNvPr>
          <p:cNvSpPr txBox="1"/>
          <p:nvPr/>
        </p:nvSpPr>
        <p:spPr>
          <a:xfrm>
            <a:off x="781143" y="2558343"/>
            <a:ext cx="11630990"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defRPr sz="2700">
                <a:solidFill>
                  <a:srgbClr val="000000"/>
                </a:solidFill>
              </a:defRPr>
            </a:pPr>
            <a:r>
              <a:rPr lang="en-GB" sz="3600" dirty="0"/>
              <a:t>ESG and the SDGs</a:t>
            </a:r>
            <a:endParaRPr lang="en-GB" sz="3600" u="sng" dirty="0">
              <a:hlinkClick r:id="rId3"/>
            </a:endParaRPr>
          </a:p>
          <a:p>
            <a:pPr marL="571500" indent="-571500" algn="l">
              <a:buFont typeface="Arial" panose="020B0604020202020204" pitchFamily="34" charset="0"/>
              <a:buChar char="•"/>
              <a:defRPr sz="2700">
                <a:solidFill>
                  <a:srgbClr val="000000"/>
                </a:solidFill>
              </a:defRPr>
            </a:pPr>
            <a:r>
              <a:rPr lang="en-GB" sz="3600" dirty="0"/>
              <a:t>B Corporations  </a:t>
            </a:r>
            <a:endParaRPr lang="en-GB" sz="3600" b="1" dirty="0"/>
          </a:p>
          <a:p>
            <a:pPr marL="571500" indent="-571500" algn="l">
              <a:buFont typeface="Arial" panose="020B0604020202020204" pitchFamily="34" charset="0"/>
              <a:buChar char="•"/>
              <a:defRPr sz="2700">
                <a:solidFill>
                  <a:srgbClr val="000000"/>
                </a:solidFill>
              </a:defRPr>
            </a:pPr>
            <a:r>
              <a:rPr lang="en-GB" sz="3600" dirty="0"/>
              <a:t>Setting Net Zero targets</a:t>
            </a:r>
          </a:p>
          <a:p>
            <a:pPr marL="571500" indent="-571500" algn="l">
              <a:buFont typeface="Arial" panose="020B0604020202020204" pitchFamily="34" charset="0"/>
              <a:buChar char="•"/>
              <a:defRPr sz="2700">
                <a:solidFill>
                  <a:srgbClr val="000000"/>
                </a:solidFill>
              </a:defRPr>
            </a:pPr>
            <a:r>
              <a:rPr lang="en-GB" sz="3600" dirty="0"/>
              <a:t>External ESG assessment </a:t>
            </a:r>
          </a:p>
          <a:p>
            <a:pPr marL="1338263" lvl="4" indent="-571500" algn="l">
              <a:buFont typeface="Courier New" panose="02070309020205020404" pitchFamily="49" charset="0"/>
              <a:buChar char="o"/>
              <a:defRPr sz="2700">
                <a:solidFill>
                  <a:srgbClr val="000000"/>
                </a:solidFill>
              </a:defRPr>
            </a:pPr>
            <a:r>
              <a:rPr lang="en-GB" sz="3600" dirty="0"/>
              <a:t>Investor perspective </a:t>
            </a:r>
          </a:p>
          <a:p>
            <a:pPr marL="1338263" lvl="4" indent="-571500" algn="l">
              <a:buFont typeface="Courier New" panose="02070309020205020404" pitchFamily="49" charset="0"/>
              <a:buChar char="o"/>
              <a:defRPr sz="2700">
                <a:solidFill>
                  <a:srgbClr val="000000"/>
                </a:solidFill>
              </a:defRPr>
            </a:pPr>
            <a:r>
              <a:rPr lang="en-GB" sz="3600" dirty="0"/>
              <a:t>Supply chain perspective: </a:t>
            </a:r>
            <a:r>
              <a:rPr lang="en-GB" sz="3600" dirty="0" err="1"/>
              <a:t>Ecovadis</a:t>
            </a:r>
            <a:endParaRPr lang="en-GB" sz="3600" dirty="0"/>
          </a:p>
          <a:p>
            <a:pPr marL="571500" lvl="4" indent="-571500" algn="l">
              <a:buFont typeface="Arial" panose="020B0604020202020204" pitchFamily="34" charset="0"/>
              <a:buChar char="•"/>
              <a:defRPr sz="2700">
                <a:solidFill>
                  <a:srgbClr val="000000"/>
                </a:solidFill>
              </a:defRPr>
            </a:pPr>
            <a:r>
              <a:rPr lang="en-GB" sz="3600" dirty="0"/>
              <a:t>Q &amp; A/ Reflection questions</a:t>
            </a:r>
          </a:p>
          <a:p>
            <a:pPr marL="571500" lvl="4" indent="-571500" algn="l">
              <a:buFont typeface="Arial" panose="020B0604020202020204" pitchFamily="34" charset="0"/>
              <a:buChar char="•"/>
              <a:defRPr sz="2700">
                <a:solidFill>
                  <a:srgbClr val="000000"/>
                </a:solidFill>
              </a:defRPr>
            </a:pPr>
            <a:r>
              <a:rPr lang="en-GB" sz="3600" dirty="0"/>
              <a:t>Suggested readings for the week</a:t>
            </a:r>
          </a:p>
          <a:p>
            <a:pPr marL="571500" lvl="4" indent="-571500" algn="l">
              <a:buFont typeface="Arial" panose="020B0604020202020204" pitchFamily="34" charset="0"/>
              <a:buChar char="•"/>
              <a:defRPr sz="2700">
                <a:solidFill>
                  <a:srgbClr val="000000"/>
                </a:solidFill>
              </a:defRPr>
            </a:pPr>
            <a:r>
              <a:rPr lang="en-GB" sz="3600" dirty="0"/>
              <a:t>Discussion</a:t>
            </a:r>
          </a:p>
          <a:p>
            <a:pPr marL="1338263" lvl="4" indent="-571500" algn="l">
              <a:buFont typeface="Courier New" panose="02070309020205020404" pitchFamily="49" charset="0"/>
              <a:buChar char="o"/>
              <a:defRPr sz="2700">
                <a:solidFill>
                  <a:srgbClr val="000000"/>
                </a:solidFill>
              </a:defRPr>
            </a:pPr>
            <a:endParaRPr lang="en-GB" sz="3600" dirty="0"/>
          </a:p>
          <a:p>
            <a:pPr marL="1338263" lvl="4" indent="-571500" algn="l">
              <a:buFont typeface="Courier New" panose="02070309020205020404" pitchFamily="49" charset="0"/>
              <a:buChar char="o"/>
              <a:defRPr sz="2700">
                <a:solidFill>
                  <a:srgbClr val="000000"/>
                </a:solidFill>
              </a:defRPr>
            </a:pPr>
            <a:endParaRPr lang="en-GB" sz="3600" dirty="0"/>
          </a:p>
        </p:txBody>
      </p:sp>
    </p:spTree>
    <p:extLst>
      <p:ext uri="{BB962C8B-B14F-4D97-AF65-F5344CB8AC3E}">
        <p14:creationId xmlns:p14="http://schemas.microsoft.com/office/powerpoint/2010/main" val="38320319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038AE-A62E-4721-8BAB-E662D1B936C2}"/>
              </a:ext>
            </a:extLst>
          </p:cNvPr>
          <p:cNvSpPr>
            <a:spLocks noGrp="1"/>
          </p:cNvSpPr>
          <p:nvPr>
            <p:ph type="body" idx="1"/>
          </p:nvPr>
        </p:nvSpPr>
        <p:spPr>
          <a:xfrm>
            <a:off x="698500" y="2428978"/>
            <a:ext cx="11607800" cy="6626122"/>
          </a:xfrm>
        </p:spPr>
        <p:txBody>
          <a:bodyPr>
            <a:normAutofit/>
          </a:bodyPr>
          <a:lstStyle/>
          <a:p>
            <a:pPr algn="l"/>
            <a:r>
              <a:rPr lang="en-GB" sz="2400" b="0" i="0" dirty="0">
                <a:solidFill>
                  <a:srgbClr val="4C4C4C"/>
                </a:solidFill>
                <a:effectLst/>
                <a:latin typeface="ff-meta-serif-web-pro"/>
              </a:rPr>
              <a:t>We envision a global economy that uses business as a force for good.</a:t>
            </a:r>
          </a:p>
          <a:p>
            <a:pPr algn="l"/>
            <a:r>
              <a:rPr lang="en-GB" sz="2400" b="0" i="0" dirty="0">
                <a:solidFill>
                  <a:srgbClr val="4C4C4C"/>
                </a:solidFill>
                <a:effectLst/>
                <a:latin typeface="ff-meta-serif-web-pro"/>
              </a:rPr>
              <a:t>This economy is comprised of a new type of corporation - the B Corporation -</a:t>
            </a:r>
            <a:br>
              <a:rPr lang="en-GB" sz="2400" b="0" i="0" dirty="0">
                <a:solidFill>
                  <a:srgbClr val="4C4C4C"/>
                </a:solidFill>
                <a:effectLst/>
                <a:latin typeface="ff-meta-serif-web-pro"/>
              </a:rPr>
            </a:br>
            <a:r>
              <a:rPr lang="en-GB" sz="2400" b="0" i="0" dirty="0">
                <a:solidFill>
                  <a:srgbClr val="4C4C4C"/>
                </a:solidFill>
                <a:effectLst/>
                <a:latin typeface="ff-meta-serif-web-pro"/>
              </a:rPr>
              <a:t>Which is purpose-driven and creates benefit for all stakeholders, not just shareholders.</a:t>
            </a:r>
          </a:p>
          <a:p>
            <a:pPr algn="l"/>
            <a:r>
              <a:rPr lang="en-GB" sz="2400" b="0" i="0" dirty="0">
                <a:solidFill>
                  <a:srgbClr val="4C4C4C"/>
                </a:solidFill>
                <a:effectLst/>
                <a:latin typeface="ff-meta-serif-web-pro"/>
              </a:rPr>
              <a:t>As B Corporations and leaders of this emerging economy, we believe:</a:t>
            </a:r>
          </a:p>
          <a:p>
            <a:pPr marL="812800" algn="l">
              <a:buFont typeface="Arial" panose="020B0604020202020204" pitchFamily="34" charset="0"/>
              <a:buChar char="•"/>
            </a:pPr>
            <a:r>
              <a:rPr lang="en-GB" sz="2400" b="0" i="0" dirty="0">
                <a:solidFill>
                  <a:srgbClr val="4C4C4C"/>
                </a:solidFill>
                <a:effectLst/>
                <a:latin typeface="ff-meta-serif-web-pro"/>
              </a:rPr>
              <a:t>That we must be the change we seek in the world.</a:t>
            </a:r>
          </a:p>
          <a:p>
            <a:pPr marL="812800" algn="l">
              <a:buFont typeface="Arial" panose="020B0604020202020204" pitchFamily="34" charset="0"/>
              <a:buChar char="•"/>
            </a:pPr>
            <a:r>
              <a:rPr lang="en-GB" sz="2400" b="0" i="0" dirty="0">
                <a:solidFill>
                  <a:srgbClr val="4C4C4C"/>
                </a:solidFill>
                <a:effectLst/>
                <a:latin typeface="ff-meta-serif-web-pro"/>
              </a:rPr>
              <a:t>That all business ought to be conducted as if people and place mattered.</a:t>
            </a:r>
          </a:p>
          <a:p>
            <a:pPr marL="812800" algn="l">
              <a:buFont typeface="Arial" panose="020B0604020202020204" pitchFamily="34" charset="0"/>
              <a:buChar char="•"/>
            </a:pPr>
            <a:r>
              <a:rPr lang="en-GB" sz="2400" b="0" i="0" dirty="0">
                <a:solidFill>
                  <a:srgbClr val="4C4C4C"/>
                </a:solidFill>
                <a:effectLst/>
                <a:latin typeface="ff-meta-serif-web-pro"/>
              </a:rPr>
              <a:t>That, through their products, practices, and profits, businesses should aspire to do no harm and benefit all.</a:t>
            </a:r>
          </a:p>
          <a:p>
            <a:pPr marL="812800" algn="l">
              <a:buFont typeface="Arial" panose="020B0604020202020204" pitchFamily="34" charset="0"/>
              <a:buChar char="•"/>
            </a:pPr>
            <a:r>
              <a:rPr lang="en-GB" sz="2400" b="0" i="0" dirty="0">
                <a:solidFill>
                  <a:srgbClr val="4C4C4C"/>
                </a:solidFill>
                <a:effectLst/>
                <a:latin typeface="ff-meta-serif-web-pro"/>
              </a:rPr>
              <a:t>To do so requires that we act with the understanding that we are each dependent upon another and thus responsible for each other and future generations.</a:t>
            </a:r>
          </a:p>
        </p:txBody>
      </p:sp>
      <p:sp>
        <p:nvSpPr>
          <p:cNvPr id="3" name="Text Placeholder 2">
            <a:extLst>
              <a:ext uri="{FF2B5EF4-FFF2-40B4-BE49-F238E27FC236}">
                <a16:creationId xmlns:a16="http://schemas.microsoft.com/office/drawing/2014/main" id="{E4CBAB96-BD81-422D-A8D6-59459EF6C01E}"/>
              </a:ext>
            </a:extLst>
          </p:cNvPr>
          <p:cNvSpPr>
            <a:spLocks noGrp="1"/>
          </p:cNvSpPr>
          <p:nvPr>
            <p:ph type="body" sz="quarter" idx="21"/>
          </p:nvPr>
        </p:nvSpPr>
        <p:spPr/>
        <p:txBody>
          <a:bodyPr>
            <a:normAutofit lnSpcReduction="10000"/>
          </a:bodyPr>
          <a:lstStyle/>
          <a:p>
            <a:r>
              <a:rPr lang="en-GB" dirty="0"/>
              <a:t>The B Corp Declaration of Interdependence </a:t>
            </a:r>
          </a:p>
        </p:txBody>
      </p:sp>
      <p:sp>
        <p:nvSpPr>
          <p:cNvPr id="4" name="Title 3">
            <a:extLst>
              <a:ext uri="{FF2B5EF4-FFF2-40B4-BE49-F238E27FC236}">
                <a16:creationId xmlns:a16="http://schemas.microsoft.com/office/drawing/2014/main" id="{FB6015A8-00E4-4363-9C87-7D5B4EC6F72C}"/>
              </a:ext>
            </a:extLst>
          </p:cNvPr>
          <p:cNvSpPr>
            <a:spLocks noGrp="1"/>
          </p:cNvSpPr>
          <p:nvPr>
            <p:ph type="title"/>
          </p:nvPr>
        </p:nvSpPr>
        <p:spPr/>
        <p:txBody>
          <a:bodyPr/>
          <a:lstStyle/>
          <a:p>
            <a:r>
              <a:rPr lang="en-GB" dirty="0"/>
              <a:t>B Corporations</a:t>
            </a:r>
          </a:p>
        </p:txBody>
      </p:sp>
      <p:grpSp>
        <p:nvGrpSpPr>
          <p:cNvPr id="5" name="Group">
            <a:extLst>
              <a:ext uri="{FF2B5EF4-FFF2-40B4-BE49-F238E27FC236}">
                <a16:creationId xmlns:a16="http://schemas.microsoft.com/office/drawing/2014/main" id="{17F8A23F-0347-472D-977B-57719051B1E1}"/>
              </a:ext>
            </a:extLst>
          </p:cNvPr>
          <p:cNvGrpSpPr/>
          <p:nvPr/>
        </p:nvGrpSpPr>
        <p:grpSpPr>
          <a:xfrm>
            <a:off x="305023" y="8805762"/>
            <a:ext cx="4507462" cy="736821"/>
            <a:chOff x="0" y="0"/>
            <a:chExt cx="4507460" cy="736820"/>
          </a:xfrm>
        </p:grpSpPr>
        <p:grpSp>
          <p:nvGrpSpPr>
            <p:cNvPr id="6" name="Group">
              <a:extLst>
                <a:ext uri="{FF2B5EF4-FFF2-40B4-BE49-F238E27FC236}">
                  <a16:creationId xmlns:a16="http://schemas.microsoft.com/office/drawing/2014/main" id="{9CE80D78-399E-42D5-9C64-05B0F5885367}"/>
                </a:ext>
              </a:extLst>
            </p:cNvPr>
            <p:cNvGrpSpPr/>
            <p:nvPr/>
          </p:nvGrpSpPr>
          <p:grpSpPr>
            <a:xfrm>
              <a:off x="0" y="-1"/>
              <a:ext cx="3062416" cy="736822"/>
              <a:chOff x="0" y="0"/>
              <a:chExt cx="3062415" cy="736820"/>
            </a:xfrm>
          </p:grpSpPr>
          <p:pic>
            <p:nvPicPr>
              <p:cNvPr id="9" name="ib-logo-retina.png" descr="ib-logo-retina.png">
                <a:extLst>
                  <a:ext uri="{FF2B5EF4-FFF2-40B4-BE49-F238E27FC236}">
                    <a16:creationId xmlns:a16="http://schemas.microsoft.com/office/drawing/2014/main" id="{8960FA4A-13B6-467D-AE69-48A24B8192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0" name="Imperial College…">
                <a:extLst>
                  <a:ext uri="{FF2B5EF4-FFF2-40B4-BE49-F238E27FC236}">
                    <a16:creationId xmlns:a16="http://schemas.microsoft.com/office/drawing/2014/main" id="{2EC526CD-14BF-4016-B3C0-8B0769B0C762}"/>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7" name="Line">
              <a:extLst>
                <a:ext uri="{FF2B5EF4-FFF2-40B4-BE49-F238E27FC236}">
                  <a16:creationId xmlns:a16="http://schemas.microsoft.com/office/drawing/2014/main" id="{9971333A-2FBF-46EC-8E57-FCEF39208A26}"/>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8" name="Leonardo…">
              <a:extLst>
                <a:ext uri="{FF2B5EF4-FFF2-40B4-BE49-F238E27FC236}">
                  <a16:creationId xmlns:a16="http://schemas.microsoft.com/office/drawing/2014/main" id="{9E3A7B99-6CD9-43D7-BA39-6CAEC929858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Tree>
    <p:extLst>
      <p:ext uri="{BB962C8B-B14F-4D97-AF65-F5344CB8AC3E}">
        <p14:creationId xmlns:p14="http://schemas.microsoft.com/office/powerpoint/2010/main" val="22232329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69802-628A-44E1-8233-1E252F246B69}"/>
              </a:ext>
            </a:extLst>
          </p:cNvPr>
          <p:cNvSpPr>
            <a:spLocks noGrp="1"/>
          </p:cNvSpPr>
          <p:nvPr>
            <p:ph type="body" idx="1"/>
          </p:nvPr>
        </p:nvSpPr>
        <p:spPr>
          <a:xfrm>
            <a:off x="698500" y="6087004"/>
            <a:ext cx="11607800" cy="2968095"/>
          </a:xfrm>
        </p:spPr>
        <p:txBody>
          <a:bodyPr>
            <a:normAutofit/>
          </a:bodyPr>
          <a:lstStyle/>
          <a:p>
            <a:r>
              <a:rPr lang="en-GB" sz="3200" dirty="0">
                <a:effectLst/>
                <a:latin typeface="Segoe UI" panose="020B0502040204020203" pitchFamily="34" charset="0"/>
              </a:rPr>
              <a:t>In progress</a:t>
            </a:r>
            <a:endParaRPr lang="en-GB" sz="4400" dirty="0"/>
          </a:p>
        </p:txBody>
      </p:sp>
      <p:sp>
        <p:nvSpPr>
          <p:cNvPr id="3" name="Text Placeholder 2">
            <a:extLst>
              <a:ext uri="{FF2B5EF4-FFF2-40B4-BE49-F238E27FC236}">
                <a16:creationId xmlns:a16="http://schemas.microsoft.com/office/drawing/2014/main" id="{50727877-AA82-48F7-91FC-E5298F8CBCE0}"/>
              </a:ext>
            </a:extLst>
          </p:cNvPr>
          <p:cNvSpPr>
            <a:spLocks noGrp="1"/>
          </p:cNvSpPr>
          <p:nvPr>
            <p:ph type="body" sz="quarter" idx="21"/>
          </p:nvPr>
        </p:nvSpPr>
        <p:spPr/>
        <p:txBody>
          <a:bodyPr>
            <a:normAutofit lnSpcReduction="10000"/>
          </a:bodyPr>
          <a:lstStyle/>
          <a:p>
            <a:r>
              <a:rPr lang="en-GB" dirty="0"/>
              <a:t>Local examples</a:t>
            </a:r>
          </a:p>
        </p:txBody>
      </p:sp>
      <p:sp>
        <p:nvSpPr>
          <p:cNvPr id="4" name="Title 3">
            <a:extLst>
              <a:ext uri="{FF2B5EF4-FFF2-40B4-BE49-F238E27FC236}">
                <a16:creationId xmlns:a16="http://schemas.microsoft.com/office/drawing/2014/main" id="{6E138377-88D9-4765-8EB7-11AE82237892}"/>
              </a:ext>
            </a:extLst>
          </p:cNvPr>
          <p:cNvSpPr>
            <a:spLocks noGrp="1"/>
          </p:cNvSpPr>
          <p:nvPr>
            <p:ph type="title"/>
          </p:nvPr>
        </p:nvSpPr>
        <p:spPr/>
        <p:txBody>
          <a:bodyPr/>
          <a:lstStyle/>
          <a:p>
            <a:r>
              <a:rPr lang="en-GB" dirty="0"/>
              <a:t>B Corporations</a:t>
            </a:r>
          </a:p>
        </p:txBody>
      </p:sp>
      <p:pic>
        <p:nvPicPr>
          <p:cNvPr id="2050" name="Picture 2" descr="World food company | Danone">
            <a:extLst>
              <a:ext uri="{FF2B5EF4-FFF2-40B4-BE49-F238E27FC236}">
                <a16:creationId xmlns:a16="http://schemas.microsoft.com/office/drawing/2014/main" id="{93F66836-6008-49D9-9F43-853BB3BE6C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6121" y="2959100"/>
            <a:ext cx="4901299"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rlie Bigham's (@charliebighams) | Twitter">
            <a:extLst>
              <a:ext uri="{FF2B5EF4-FFF2-40B4-BE49-F238E27FC236}">
                <a16:creationId xmlns:a16="http://schemas.microsoft.com/office/drawing/2014/main" id="{75744295-0B1E-4805-8E9B-06FEDB2B732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015067" y="3297766"/>
            <a:ext cx="2840408" cy="1579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lwg Ltd | West London Business">
            <a:extLst>
              <a:ext uri="{FF2B5EF4-FFF2-40B4-BE49-F238E27FC236}">
                <a16:creationId xmlns:a16="http://schemas.microsoft.com/office/drawing/2014/main" id="{3A3F6D41-828C-47D7-9473-19044308A0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9826" y="6993468"/>
            <a:ext cx="4646944" cy="172257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a:extLst>
              <a:ext uri="{FF2B5EF4-FFF2-40B4-BE49-F238E27FC236}">
                <a16:creationId xmlns:a16="http://schemas.microsoft.com/office/drawing/2014/main" id="{6C98E892-29B0-41BE-989B-C0AAD653F172}"/>
              </a:ext>
            </a:extLst>
          </p:cNvPr>
          <p:cNvGrpSpPr/>
          <p:nvPr/>
        </p:nvGrpSpPr>
        <p:grpSpPr>
          <a:xfrm>
            <a:off x="305023" y="8805762"/>
            <a:ext cx="4507462" cy="736821"/>
            <a:chOff x="0" y="0"/>
            <a:chExt cx="4507460" cy="736820"/>
          </a:xfrm>
        </p:grpSpPr>
        <p:grpSp>
          <p:nvGrpSpPr>
            <p:cNvPr id="9" name="Group">
              <a:extLst>
                <a:ext uri="{FF2B5EF4-FFF2-40B4-BE49-F238E27FC236}">
                  <a16:creationId xmlns:a16="http://schemas.microsoft.com/office/drawing/2014/main" id="{A79BE0B0-AC88-4063-BC31-2F4FF96D15BD}"/>
                </a:ext>
              </a:extLst>
            </p:cNvPr>
            <p:cNvGrpSpPr/>
            <p:nvPr/>
          </p:nvGrpSpPr>
          <p:grpSpPr>
            <a:xfrm>
              <a:off x="0" y="-1"/>
              <a:ext cx="3062416" cy="736822"/>
              <a:chOff x="0" y="0"/>
              <a:chExt cx="3062415" cy="736820"/>
            </a:xfrm>
          </p:grpSpPr>
          <p:pic>
            <p:nvPicPr>
              <p:cNvPr id="12" name="ib-logo-retina.png" descr="ib-logo-retina.png">
                <a:extLst>
                  <a:ext uri="{FF2B5EF4-FFF2-40B4-BE49-F238E27FC236}">
                    <a16:creationId xmlns:a16="http://schemas.microsoft.com/office/drawing/2014/main" id="{D6ABA423-275A-4F00-81A4-7057C5F2E48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9580"/>
                <a:ext cx="685983" cy="717641"/>
              </a:xfrm>
              <a:prstGeom prst="rect">
                <a:avLst/>
              </a:prstGeom>
              <a:ln w="12700" cap="flat">
                <a:noFill/>
                <a:miter lim="400000"/>
              </a:ln>
              <a:effectLst/>
            </p:spPr>
          </p:pic>
          <p:sp>
            <p:nvSpPr>
              <p:cNvPr id="13" name="Imperial College…">
                <a:extLst>
                  <a:ext uri="{FF2B5EF4-FFF2-40B4-BE49-F238E27FC236}">
                    <a16:creationId xmlns:a16="http://schemas.microsoft.com/office/drawing/2014/main" id="{A4B95E22-5725-4A15-8A12-611ACBD5E310}"/>
                  </a:ext>
                </a:extLst>
              </p:cNvPr>
              <p:cNvSpPr txBox="1"/>
              <p:nvPr/>
            </p:nvSpPr>
            <p:spPr>
              <a:xfrm>
                <a:off x="652165" y="-1"/>
                <a:ext cx="2410251" cy="736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defRPr sz="2200" b="1">
                    <a:solidFill>
                      <a:srgbClr val="000000"/>
                    </a:solidFill>
                  </a:defRPr>
                </a:pPr>
                <a:r>
                  <a:t>Imperial College </a:t>
                </a:r>
              </a:p>
              <a:p>
                <a:pPr defTabSz="584200">
                  <a:defRPr sz="2200" b="1">
                    <a:solidFill>
                      <a:srgbClr val="000000"/>
                    </a:solidFill>
                  </a:defRPr>
                </a:pPr>
                <a:r>
                  <a:t>Business School</a:t>
                </a:r>
              </a:p>
            </p:txBody>
          </p:sp>
        </p:grpSp>
        <p:sp>
          <p:nvSpPr>
            <p:cNvPr id="10" name="Line">
              <a:extLst>
                <a:ext uri="{FF2B5EF4-FFF2-40B4-BE49-F238E27FC236}">
                  <a16:creationId xmlns:a16="http://schemas.microsoft.com/office/drawing/2014/main" id="{B93AFC38-4E7B-468D-96DD-5C162CBF53E9}"/>
                </a:ext>
              </a:extLst>
            </p:cNvPr>
            <p:cNvSpPr/>
            <p:nvPr/>
          </p:nvSpPr>
          <p:spPr>
            <a:xfrm flipV="1">
              <a:off x="3062536" y="97428"/>
              <a:ext cx="1" cy="6225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1" name="Leonardo…">
              <a:extLst>
                <a:ext uri="{FF2B5EF4-FFF2-40B4-BE49-F238E27FC236}">
                  <a16:creationId xmlns:a16="http://schemas.microsoft.com/office/drawing/2014/main" id="{ADC728E0-A0FA-4D3F-9D69-C483178F5130}"/>
                </a:ext>
              </a:extLst>
            </p:cNvPr>
            <p:cNvSpPr txBox="1"/>
            <p:nvPr/>
          </p:nvSpPr>
          <p:spPr>
            <a:xfrm>
              <a:off x="3198287" y="12611"/>
              <a:ext cx="1309174" cy="7216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defTabSz="584200">
                <a:defRPr sz="2200">
                  <a:solidFill>
                    <a:srgbClr val="000000"/>
                  </a:solidFill>
                  <a:latin typeface="Helvetica Neue Light"/>
                  <a:ea typeface="Helvetica Neue Light"/>
                  <a:cs typeface="Helvetica Neue Light"/>
                  <a:sym typeface="Helvetica Neue Light"/>
                </a:defRPr>
              </a:pPr>
              <a:r>
                <a:t>Leonardo </a:t>
              </a:r>
            </a:p>
            <a:p>
              <a:pPr algn="l" defTabSz="584200">
                <a:defRPr sz="2200">
                  <a:solidFill>
                    <a:srgbClr val="000000"/>
                  </a:solidFill>
                  <a:latin typeface="Helvetica Neue Light"/>
                  <a:ea typeface="Helvetica Neue Light"/>
                  <a:cs typeface="Helvetica Neue Light"/>
                  <a:sym typeface="Helvetica Neue Light"/>
                </a:defRPr>
              </a:pPr>
              <a:r>
                <a:t>Centre</a:t>
              </a:r>
            </a:p>
          </p:txBody>
        </p:sp>
      </p:grpSp>
    </p:spTree>
    <p:extLst>
      <p:ext uri="{BB962C8B-B14F-4D97-AF65-F5344CB8AC3E}">
        <p14:creationId xmlns:p14="http://schemas.microsoft.com/office/powerpoint/2010/main" val="228074264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9F7A609C54248923C440A63944AEF" ma:contentTypeVersion="13" ma:contentTypeDescription="Create a new document." ma:contentTypeScope="" ma:versionID="1101ebca6888f4eea7e525e1de934c8a">
  <xsd:schema xmlns:xsd="http://www.w3.org/2001/XMLSchema" xmlns:xs="http://www.w3.org/2001/XMLSchema" xmlns:p="http://schemas.microsoft.com/office/2006/metadata/properties" xmlns:ns2="b2cab177-4c53-48df-803f-b4a05bff44ef" xmlns:ns3="9a7003bd-8794-4c2e-aaa2-21d92ba7e38d" targetNamespace="http://schemas.microsoft.com/office/2006/metadata/properties" ma:root="true" ma:fieldsID="c7c3816ba40f6335d9f127f1a33f2362" ns2:_="" ns3:_="">
    <xsd:import namespace="b2cab177-4c53-48df-803f-b4a05bff44ef"/>
    <xsd:import namespace="9a7003bd-8794-4c2e-aaa2-21d92ba7e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ab177-4c53-48df-803f-b4a05bff44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7003bd-8794-4c2e-aaa2-21d92ba7e38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A5FD7-5C9B-4DC0-A157-8682251192FF}">
  <ds:schemaRefs>
    <ds:schemaRef ds:uri="http://schemas.microsoft.com/sharepoint/v3/contenttype/forms"/>
  </ds:schemaRefs>
</ds:datastoreItem>
</file>

<file path=customXml/itemProps2.xml><?xml version="1.0" encoding="utf-8"?>
<ds:datastoreItem xmlns:ds="http://schemas.openxmlformats.org/officeDocument/2006/customXml" ds:itemID="{086D544F-4553-4200-AD1D-656865D4E3B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31B2583-65B8-433E-95D1-0B760627C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ab177-4c53-48df-803f-b4a05bff44ef"/>
    <ds:schemaRef ds:uri="9a7003bd-8794-4c2e-aaa2-21d92ba7e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1323</TotalTime>
  <Words>1870</Words>
  <Application>Microsoft Office PowerPoint</Application>
  <PresentationFormat>Custom</PresentationFormat>
  <Paragraphs>338</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Courier New</vt:lpstr>
      <vt:lpstr>ff-meta-serif-web-pro</vt:lpstr>
      <vt:lpstr>Helvetica</vt:lpstr>
      <vt:lpstr>Helvetica Neue</vt:lpstr>
      <vt:lpstr>Helvetica Neue Light</vt:lpstr>
      <vt:lpstr>Helvetica Neue Medium</vt:lpstr>
      <vt:lpstr>Hiragino Kaku Gothic Std W8</vt:lpstr>
      <vt:lpstr>Segoe UI</vt:lpstr>
      <vt:lpstr>21_BasicWhite</vt:lpstr>
      <vt:lpstr>Leonardo Executive Learning Journey  SUSTAINABILTY  CONTROL  SYSTEMS</vt:lpstr>
      <vt:lpstr>PowerPoint Presentation</vt:lpstr>
      <vt:lpstr>PowerPoint Presentation</vt:lpstr>
      <vt:lpstr>PowerPoint Presentation</vt:lpstr>
      <vt:lpstr>PowerPoint Presentation</vt:lpstr>
      <vt:lpstr>PowerPoint Presentation</vt:lpstr>
      <vt:lpstr>PowerPoint Presentation</vt:lpstr>
      <vt:lpstr>B Corporations</vt:lpstr>
      <vt:lpstr>B Corporations</vt:lpstr>
      <vt:lpstr>B Corporations</vt:lpstr>
      <vt:lpstr>PowerPoint Presentation</vt:lpstr>
      <vt:lpstr>B Corporations</vt:lpstr>
      <vt:lpstr>B Corporations</vt:lpstr>
      <vt:lpstr>B Corporations</vt:lpstr>
      <vt:lpstr>B Corporations</vt:lpstr>
      <vt:lpstr>B Corporations</vt:lpstr>
      <vt:lpstr>B Corporations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Qs  &amp;  As  ?</vt:lpstr>
      <vt:lpstr>Reflection questions</vt:lpstr>
      <vt:lpstr>PowerPoint Presentation</vt:lpstr>
      <vt:lpstr>Suggested readings  for the week</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Executive  Learning Journey  SUSTAINABILITY CONTROL SYSTEMS</dc:title>
  <dc:creator>Jane Mossman</dc:creator>
  <cp:lastModifiedBy>Barney Close</cp:lastModifiedBy>
  <cp:revision>25</cp:revision>
  <dcterms:modified xsi:type="dcterms:W3CDTF">2021-05-21T15:59:23Z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0x010100D789F7A609C54248923C440A63944AEF</vt:lpwstr>
  </property>
</Properties>
</file>