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0" r:id="rId4"/>
  </p:sldMasterIdLst>
  <p:notesMasterIdLst>
    <p:notesMasterId r:id="rId39"/>
  </p:notesMasterIdLst>
  <p:handoutMasterIdLst>
    <p:handoutMasterId r:id="rId40"/>
  </p:handoutMasterIdLst>
  <p:sldIdLst>
    <p:sldId id="258" r:id="rId5"/>
    <p:sldId id="835" r:id="rId6"/>
    <p:sldId id="788" r:id="rId7"/>
    <p:sldId id="273" r:id="rId8"/>
    <p:sldId id="272" r:id="rId9"/>
    <p:sldId id="274" r:id="rId10"/>
    <p:sldId id="266" r:id="rId11"/>
    <p:sldId id="257" r:id="rId12"/>
    <p:sldId id="859" r:id="rId13"/>
    <p:sldId id="264" r:id="rId14"/>
    <p:sldId id="265" r:id="rId15"/>
    <p:sldId id="267" r:id="rId16"/>
    <p:sldId id="268" r:id="rId17"/>
    <p:sldId id="269" r:id="rId18"/>
    <p:sldId id="275" r:id="rId19"/>
    <p:sldId id="271" r:id="rId20"/>
    <p:sldId id="953" r:id="rId21"/>
    <p:sldId id="954" r:id="rId22"/>
    <p:sldId id="955" r:id="rId23"/>
    <p:sldId id="319" r:id="rId24"/>
    <p:sldId id="320" r:id="rId25"/>
    <p:sldId id="321" r:id="rId26"/>
    <p:sldId id="322" r:id="rId27"/>
    <p:sldId id="328" r:id="rId28"/>
    <p:sldId id="326" r:id="rId29"/>
    <p:sldId id="946" r:id="rId30"/>
    <p:sldId id="329" r:id="rId31"/>
    <p:sldId id="330" r:id="rId32"/>
    <p:sldId id="950" r:id="rId33"/>
    <p:sldId id="332" r:id="rId34"/>
    <p:sldId id="951" r:id="rId35"/>
    <p:sldId id="960" r:id="rId36"/>
    <p:sldId id="956" r:id="rId37"/>
    <p:sldId id="961" r:id="rId38"/>
  </p:sldIdLst>
  <p:sldSz cx="12192000" cy="6858000"/>
  <p:notesSz cx="6797675" cy="9929813"/>
  <p:defaultTextStyle>
    <a:defPPr>
      <a:defRPr lang="da-DK"/>
    </a:defPPr>
    <a:lvl1pPr algn="l" rtl="0" fontAlgn="base">
      <a:spcBef>
        <a:spcPct val="0"/>
      </a:spcBef>
      <a:spcAft>
        <a:spcPct val="0"/>
      </a:spcAft>
      <a:defRPr sz="2400" i="1" kern="1200">
        <a:solidFill>
          <a:srgbClr val="6E6E6F"/>
        </a:solidFill>
        <a:latin typeface="Verdana" charset="0"/>
        <a:ea typeface="Times New Roman" charset="0"/>
        <a:cs typeface="Times New Roman" charset="0"/>
      </a:defRPr>
    </a:lvl1pPr>
    <a:lvl2pPr marL="457200" algn="l" rtl="0" fontAlgn="base">
      <a:spcBef>
        <a:spcPct val="0"/>
      </a:spcBef>
      <a:spcAft>
        <a:spcPct val="0"/>
      </a:spcAft>
      <a:defRPr sz="2400" i="1" kern="1200">
        <a:solidFill>
          <a:srgbClr val="6E6E6F"/>
        </a:solidFill>
        <a:latin typeface="Verdana" charset="0"/>
        <a:ea typeface="Times New Roman" charset="0"/>
        <a:cs typeface="Times New Roman" charset="0"/>
      </a:defRPr>
    </a:lvl2pPr>
    <a:lvl3pPr marL="914400" algn="l" rtl="0" fontAlgn="base">
      <a:spcBef>
        <a:spcPct val="0"/>
      </a:spcBef>
      <a:spcAft>
        <a:spcPct val="0"/>
      </a:spcAft>
      <a:defRPr sz="2400" i="1" kern="1200">
        <a:solidFill>
          <a:srgbClr val="6E6E6F"/>
        </a:solidFill>
        <a:latin typeface="Verdana" charset="0"/>
        <a:ea typeface="Times New Roman" charset="0"/>
        <a:cs typeface="Times New Roman" charset="0"/>
      </a:defRPr>
    </a:lvl3pPr>
    <a:lvl4pPr marL="1371600" algn="l" rtl="0" fontAlgn="base">
      <a:spcBef>
        <a:spcPct val="0"/>
      </a:spcBef>
      <a:spcAft>
        <a:spcPct val="0"/>
      </a:spcAft>
      <a:defRPr sz="2400" i="1" kern="1200">
        <a:solidFill>
          <a:srgbClr val="6E6E6F"/>
        </a:solidFill>
        <a:latin typeface="Verdana" charset="0"/>
        <a:ea typeface="Times New Roman" charset="0"/>
        <a:cs typeface="Times New Roman" charset="0"/>
      </a:defRPr>
    </a:lvl4pPr>
    <a:lvl5pPr marL="1828800" algn="l" rtl="0" fontAlgn="base">
      <a:spcBef>
        <a:spcPct val="0"/>
      </a:spcBef>
      <a:spcAft>
        <a:spcPct val="0"/>
      </a:spcAft>
      <a:defRPr sz="2400" i="1" kern="1200">
        <a:solidFill>
          <a:srgbClr val="6E6E6F"/>
        </a:solidFill>
        <a:latin typeface="Verdana" charset="0"/>
        <a:ea typeface="Times New Roman" charset="0"/>
        <a:cs typeface="Times New Roman" charset="0"/>
      </a:defRPr>
    </a:lvl5pPr>
    <a:lvl6pPr marL="2286000" algn="l" defTabSz="457200" rtl="0" eaLnBrk="1" latinLnBrk="0" hangingPunct="1">
      <a:defRPr sz="2400" i="1" kern="1200">
        <a:solidFill>
          <a:srgbClr val="6E6E6F"/>
        </a:solidFill>
        <a:latin typeface="Verdana" charset="0"/>
        <a:ea typeface="Times New Roman" charset="0"/>
        <a:cs typeface="Times New Roman" charset="0"/>
      </a:defRPr>
    </a:lvl6pPr>
    <a:lvl7pPr marL="2743200" algn="l" defTabSz="457200" rtl="0" eaLnBrk="1" latinLnBrk="0" hangingPunct="1">
      <a:defRPr sz="2400" i="1" kern="1200">
        <a:solidFill>
          <a:srgbClr val="6E6E6F"/>
        </a:solidFill>
        <a:latin typeface="Verdana" charset="0"/>
        <a:ea typeface="Times New Roman" charset="0"/>
        <a:cs typeface="Times New Roman" charset="0"/>
      </a:defRPr>
    </a:lvl7pPr>
    <a:lvl8pPr marL="3200400" algn="l" defTabSz="457200" rtl="0" eaLnBrk="1" latinLnBrk="0" hangingPunct="1">
      <a:defRPr sz="2400" i="1" kern="1200">
        <a:solidFill>
          <a:srgbClr val="6E6E6F"/>
        </a:solidFill>
        <a:latin typeface="Verdana" charset="0"/>
        <a:ea typeface="Times New Roman" charset="0"/>
        <a:cs typeface="Times New Roman" charset="0"/>
      </a:defRPr>
    </a:lvl8pPr>
    <a:lvl9pPr marL="3657600" algn="l" defTabSz="457200" rtl="0" eaLnBrk="1" latinLnBrk="0" hangingPunct="1">
      <a:defRPr sz="2400" i="1" kern="1200">
        <a:solidFill>
          <a:srgbClr val="6E6E6F"/>
        </a:solidFill>
        <a:latin typeface="Verdana" charset="0"/>
        <a:ea typeface="Times New Roman" charset="0"/>
        <a:cs typeface="Times New Roman"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82" userDrawn="1">
          <p15:clr>
            <a:srgbClr val="A4A3A4"/>
          </p15:clr>
        </p15:guide>
        <p15:guide id="3" orient="horz" pos="3128"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FF"/>
    <a:srgbClr val="000066"/>
    <a:srgbClr val="004796"/>
    <a:srgbClr val="FFCCCC"/>
    <a:srgbClr val="CCECFF"/>
    <a:srgbClr val="CCFFCC"/>
    <a:srgbClr val="FFFF99"/>
    <a:srgbClr val="005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8" autoAdjust="0"/>
    <p:restoredTop sz="75691" autoAdjust="0"/>
  </p:normalViewPr>
  <p:slideViewPr>
    <p:cSldViewPr snapToGrid="0" snapToObjects="1">
      <p:cViewPr varScale="1">
        <p:scale>
          <a:sx n="43" d="100"/>
          <a:sy n="43" d="100"/>
        </p:scale>
        <p:origin x="1568" y="2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90" d="100"/>
          <a:sy n="90" d="100"/>
        </p:scale>
        <p:origin x="-3798" y="-114"/>
      </p:cViewPr>
      <p:guideLst>
        <p:guide orient="horz" pos="3110"/>
        <p:guide pos="2182"/>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2153" tIns="46077" rIns="92153" bIns="4607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491"/>
          </a:xfrm>
          <a:prstGeom prst="rect">
            <a:avLst/>
          </a:prstGeom>
        </p:spPr>
        <p:txBody>
          <a:bodyPr vert="horz" wrap="square" lIns="92153" tIns="46077" rIns="92153" bIns="46077" numCol="1" anchor="t" anchorCtr="0" compatLnSpc="1">
            <a:prstTxWarp prst="textNoShape">
              <a:avLst/>
            </a:prstTxWarp>
          </a:bodyPr>
          <a:lstStyle>
            <a:lvl1pPr algn="r">
              <a:defRPr sz="1200">
                <a:latin typeface="Calibri" pitchFamily="34" charset="0"/>
              </a:defRPr>
            </a:lvl1pPr>
          </a:lstStyle>
          <a:p>
            <a:fld id="{2F86F10A-B1B2-48FD-B68D-CA702CB4CC86}" type="datetimeFigureOut">
              <a:rPr lang="en-US"/>
              <a:pPr/>
              <a:t>6/4/21</a:t>
            </a:fld>
            <a:endParaRPr lang="en-US"/>
          </a:p>
        </p:txBody>
      </p:sp>
      <p:sp>
        <p:nvSpPr>
          <p:cNvPr id="4" name="Footer Placeholder 3"/>
          <p:cNvSpPr>
            <a:spLocks noGrp="1"/>
          </p:cNvSpPr>
          <p:nvPr>
            <p:ph type="ftr" sz="quarter" idx="2"/>
          </p:nvPr>
        </p:nvSpPr>
        <p:spPr>
          <a:xfrm>
            <a:off x="0" y="9431600"/>
            <a:ext cx="2945659" cy="496491"/>
          </a:xfrm>
          <a:prstGeom prst="rect">
            <a:avLst/>
          </a:prstGeom>
        </p:spPr>
        <p:txBody>
          <a:bodyPr vert="horz" lIns="92153" tIns="46077" rIns="92153" bIns="4607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31600"/>
            <a:ext cx="2945659" cy="496491"/>
          </a:xfrm>
          <a:prstGeom prst="rect">
            <a:avLst/>
          </a:prstGeom>
        </p:spPr>
        <p:txBody>
          <a:bodyPr vert="horz" wrap="square" lIns="92153" tIns="46077" rIns="92153" bIns="46077" numCol="1" anchor="b" anchorCtr="0" compatLnSpc="1">
            <a:prstTxWarp prst="textNoShape">
              <a:avLst/>
            </a:prstTxWarp>
          </a:bodyPr>
          <a:lstStyle>
            <a:lvl1pPr algn="r">
              <a:defRPr sz="1200">
                <a:latin typeface="Calibri" pitchFamily="34" charset="0"/>
              </a:defRPr>
            </a:lvl1pPr>
          </a:lstStyle>
          <a:p>
            <a:fld id="{D5118262-1EEB-48EA-BB59-9F23BDD4A40C}" type="slidenum">
              <a:rPr lang="en-US"/>
              <a:pPr/>
              <a:t>‹#›</a:t>
            </a:fld>
            <a:endParaRPr lang="en-US"/>
          </a:p>
        </p:txBody>
      </p:sp>
    </p:spTree>
    <p:extLst>
      <p:ext uri="{BB962C8B-B14F-4D97-AF65-F5344CB8AC3E}">
        <p14:creationId xmlns:p14="http://schemas.microsoft.com/office/powerpoint/2010/main" val="1984037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2153" tIns="46077" rIns="92153" bIns="4607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91"/>
          </a:xfrm>
          <a:prstGeom prst="rect">
            <a:avLst/>
          </a:prstGeom>
        </p:spPr>
        <p:txBody>
          <a:bodyPr vert="horz" wrap="square" lIns="92153" tIns="46077" rIns="92153" bIns="46077" numCol="1" anchor="t" anchorCtr="0" compatLnSpc="1">
            <a:prstTxWarp prst="textNoShape">
              <a:avLst/>
            </a:prstTxWarp>
          </a:bodyPr>
          <a:lstStyle>
            <a:lvl1pPr algn="r">
              <a:defRPr sz="1200">
                <a:latin typeface="Calibri" pitchFamily="34" charset="0"/>
              </a:defRPr>
            </a:lvl1pPr>
          </a:lstStyle>
          <a:p>
            <a:fld id="{C7BCAF67-16D2-46C3-8FCB-CBA36EF50E3B}" type="datetimeFigureOut">
              <a:rPr lang="en-US"/>
              <a:pPr/>
              <a:t>6/4/21</a:t>
            </a:fld>
            <a:endParaRPr lang="en-US"/>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2153" tIns="46077" rIns="92153" bIns="46077" rtlCol="0" anchor="ctr"/>
          <a:lstStyle/>
          <a:p>
            <a:pPr lvl="0"/>
            <a:endParaRPr lang="en-US" noProof="0"/>
          </a:p>
        </p:txBody>
      </p:sp>
      <p:sp>
        <p:nvSpPr>
          <p:cNvPr id="5" name="Notes Placeholder 4"/>
          <p:cNvSpPr>
            <a:spLocks noGrp="1"/>
          </p:cNvSpPr>
          <p:nvPr>
            <p:ph type="body" sz="quarter" idx="3"/>
          </p:nvPr>
        </p:nvSpPr>
        <p:spPr>
          <a:xfrm>
            <a:off x="679768" y="4716662"/>
            <a:ext cx="5438140" cy="4468417"/>
          </a:xfrm>
          <a:prstGeom prst="rect">
            <a:avLst/>
          </a:prstGeom>
        </p:spPr>
        <p:txBody>
          <a:bodyPr vert="horz" lIns="92153" tIns="46077" rIns="92153" bIns="46077"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9431600"/>
            <a:ext cx="2945659" cy="496491"/>
          </a:xfrm>
          <a:prstGeom prst="rect">
            <a:avLst/>
          </a:prstGeom>
        </p:spPr>
        <p:txBody>
          <a:bodyPr vert="horz" lIns="92153" tIns="46077" rIns="92153" bIns="4607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1600"/>
            <a:ext cx="2945659" cy="496491"/>
          </a:xfrm>
          <a:prstGeom prst="rect">
            <a:avLst/>
          </a:prstGeom>
        </p:spPr>
        <p:txBody>
          <a:bodyPr vert="horz" wrap="square" lIns="92153" tIns="46077" rIns="92153" bIns="46077" numCol="1" anchor="b" anchorCtr="0" compatLnSpc="1">
            <a:prstTxWarp prst="textNoShape">
              <a:avLst/>
            </a:prstTxWarp>
          </a:bodyPr>
          <a:lstStyle>
            <a:lvl1pPr algn="r">
              <a:defRPr sz="1200">
                <a:latin typeface="Calibri" pitchFamily="34" charset="0"/>
              </a:defRPr>
            </a:lvl1pPr>
          </a:lstStyle>
          <a:p>
            <a:fld id="{D1EB2383-CF8F-486D-8D7D-877C0588D25E}" type="slidenum">
              <a:rPr lang="en-US"/>
              <a:pPr/>
              <a:t>‹#›</a:t>
            </a:fld>
            <a:endParaRPr lang="en-US"/>
          </a:p>
        </p:txBody>
      </p:sp>
    </p:spTree>
    <p:extLst>
      <p:ext uri="{BB962C8B-B14F-4D97-AF65-F5344CB8AC3E}">
        <p14:creationId xmlns:p14="http://schemas.microsoft.com/office/powerpoint/2010/main" val="2999117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1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EB2383-CF8F-486D-8D7D-877C0588D25E}" type="slidenum">
              <a:rPr lang="en-US" smtClean="0"/>
              <a:pPr/>
              <a:t>1</a:t>
            </a:fld>
            <a:endParaRPr lang="en-US"/>
          </a:p>
        </p:txBody>
      </p:sp>
    </p:spTree>
    <p:extLst>
      <p:ext uri="{BB962C8B-B14F-4D97-AF65-F5344CB8AC3E}">
        <p14:creationId xmlns:p14="http://schemas.microsoft.com/office/powerpoint/2010/main" val="3476955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11</a:t>
            </a:fld>
            <a:endParaRPr lang="en-GB"/>
          </a:p>
        </p:txBody>
      </p:sp>
    </p:spTree>
    <p:extLst>
      <p:ext uri="{BB962C8B-B14F-4D97-AF65-F5344CB8AC3E}">
        <p14:creationId xmlns:p14="http://schemas.microsoft.com/office/powerpoint/2010/main" val="113636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5CDA11-748F-4681-A0FE-151C37E0E8DD}" type="slidenum">
              <a:rPr lang="en-GB" smtClean="0"/>
              <a:t>12</a:t>
            </a:fld>
            <a:endParaRPr lang="en-GB"/>
          </a:p>
        </p:txBody>
      </p:sp>
    </p:spTree>
    <p:extLst>
      <p:ext uri="{BB962C8B-B14F-4D97-AF65-F5344CB8AC3E}">
        <p14:creationId xmlns:p14="http://schemas.microsoft.com/office/powerpoint/2010/main" val="119061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13</a:t>
            </a:fld>
            <a:endParaRPr lang="en-GB"/>
          </a:p>
        </p:txBody>
      </p:sp>
    </p:spTree>
    <p:extLst>
      <p:ext uri="{BB962C8B-B14F-4D97-AF65-F5344CB8AC3E}">
        <p14:creationId xmlns:p14="http://schemas.microsoft.com/office/powerpoint/2010/main" val="92322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14</a:t>
            </a:fld>
            <a:endParaRPr lang="en-GB"/>
          </a:p>
        </p:txBody>
      </p:sp>
    </p:spTree>
    <p:extLst>
      <p:ext uri="{BB962C8B-B14F-4D97-AF65-F5344CB8AC3E}">
        <p14:creationId xmlns:p14="http://schemas.microsoft.com/office/powerpoint/2010/main" val="150904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933E6B-73EB-4E55-8EBB-FD871665C6CE}" type="slidenum">
              <a:rPr lang="en-GB" smtClean="0"/>
              <a:t>15</a:t>
            </a:fld>
            <a:endParaRPr lang="en-GB"/>
          </a:p>
        </p:txBody>
      </p:sp>
    </p:spTree>
    <p:extLst>
      <p:ext uri="{BB962C8B-B14F-4D97-AF65-F5344CB8AC3E}">
        <p14:creationId xmlns:p14="http://schemas.microsoft.com/office/powerpoint/2010/main" val="283537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16</a:t>
            </a:fld>
            <a:endParaRPr lang="en-GB"/>
          </a:p>
        </p:txBody>
      </p:sp>
    </p:spTree>
    <p:extLst>
      <p:ext uri="{BB962C8B-B14F-4D97-AF65-F5344CB8AC3E}">
        <p14:creationId xmlns:p14="http://schemas.microsoft.com/office/powerpoint/2010/main" val="397723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755650"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716711" y="4536352"/>
            <a:ext cx="5733685" cy="3711561"/>
          </a:xfrm>
          <a:prstGeom prst="rect">
            <a:avLst/>
          </a:prstGeom>
          <a:noFill/>
          <a:ln>
            <a:noFill/>
          </a:ln>
        </p:spPr>
        <p:txBody>
          <a:bodyPr spcFirstLastPara="1" wrap="square" lIns="94735" tIns="47354" rIns="94735" bIns="47354" anchor="t" anchorCtr="0">
            <a:noAutofit/>
          </a:bodyPr>
          <a:lstStyle/>
          <a:p>
            <a:pPr>
              <a:spcBef>
                <a:spcPts val="0"/>
              </a:spcBef>
              <a:spcAft>
                <a:spcPts val="0"/>
              </a:spcAft>
            </a:pPr>
            <a:endParaRPr/>
          </a:p>
        </p:txBody>
      </p:sp>
      <p:sp>
        <p:nvSpPr>
          <p:cNvPr id="57" name="Google Shape;57;p3:notes"/>
          <p:cNvSpPr txBox="1">
            <a:spLocks noGrp="1"/>
          </p:cNvSpPr>
          <p:nvPr>
            <p:ph type="sldNum" idx="12"/>
          </p:nvPr>
        </p:nvSpPr>
        <p:spPr>
          <a:xfrm>
            <a:off x="4059702" y="8953242"/>
            <a:ext cx="3105747" cy="472946"/>
          </a:xfrm>
          <a:prstGeom prst="rect">
            <a:avLst/>
          </a:prstGeom>
          <a:noFill/>
          <a:ln>
            <a:noFill/>
          </a:ln>
        </p:spPr>
        <p:txBody>
          <a:bodyPr spcFirstLastPara="1" wrap="square" lIns="94735" tIns="47354" rIns="94735" bIns="47354" anchor="b" anchorCtr="0">
            <a:noAutofit/>
          </a:bodyPr>
          <a:lstStyle/>
          <a:p>
            <a:pPr>
              <a:spcBef>
                <a:spcPts val="0"/>
              </a:spcBef>
              <a:spcAft>
                <a:spcPts val="0"/>
              </a:spcAft>
            </a:pPr>
            <a:fld id="{00000000-1234-1234-1234-123412341234}" type="slidenum">
              <a:rPr lang="en-US"/>
              <a:pPr>
                <a:spcBef>
                  <a:spcPts val="0"/>
                </a:spcBef>
                <a:spcAft>
                  <a:spcPts val="0"/>
                </a:spcAft>
              </a:pPr>
              <a:t>18</a:t>
            </a:fld>
            <a:endParaRPr/>
          </a:p>
        </p:txBody>
      </p:sp>
    </p:spTree>
    <p:extLst>
      <p:ext uri="{BB962C8B-B14F-4D97-AF65-F5344CB8AC3E}">
        <p14:creationId xmlns:p14="http://schemas.microsoft.com/office/powerpoint/2010/main" val="128545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755650"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16711" y="4536352"/>
            <a:ext cx="5733685" cy="3711561"/>
          </a:xfrm>
          <a:prstGeom prst="rect">
            <a:avLst/>
          </a:prstGeom>
          <a:noFill/>
          <a:ln>
            <a:noFill/>
          </a:ln>
        </p:spPr>
        <p:txBody>
          <a:bodyPr spcFirstLastPara="1" wrap="square" lIns="94735" tIns="47354" rIns="94735" bIns="47354" anchor="t" anchorCtr="0">
            <a:noAutofit/>
          </a:bodyPr>
          <a:lstStyle/>
          <a:p>
            <a:pPr>
              <a:spcBef>
                <a:spcPts val="0"/>
              </a:spcBef>
              <a:spcAft>
                <a:spcPts val="0"/>
              </a:spcAft>
            </a:pPr>
            <a:endParaRPr/>
          </a:p>
        </p:txBody>
      </p:sp>
      <p:sp>
        <p:nvSpPr>
          <p:cNvPr id="88" name="Google Shape;88;p4:notes"/>
          <p:cNvSpPr txBox="1">
            <a:spLocks noGrp="1"/>
          </p:cNvSpPr>
          <p:nvPr>
            <p:ph type="sldNum" idx="12"/>
          </p:nvPr>
        </p:nvSpPr>
        <p:spPr>
          <a:xfrm>
            <a:off x="4059702" y="8953242"/>
            <a:ext cx="3105747" cy="472946"/>
          </a:xfrm>
          <a:prstGeom prst="rect">
            <a:avLst/>
          </a:prstGeom>
          <a:noFill/>
          <a:ln>
            <a:noFill/>
          </a:ln>
        </p:spPr>
        <p:txBody>
          <a:bodyPr spcFirstLastPara="1" wrap="square" lIns="94735" tIns="47354" rIns="94735" bIns="47354" anchor="b" anchorCtr="0">
            <a:noAutofit/>
          </a:bodyPr>
          <a:lstStyle/>
          <a:p>
            <a:pPr>
              <a:spcBef>
                <a:spcPts val="0"/>
              </a:spcBef>
              <a:spcAft>
                <a:spcPts val="0"/>
              </a:spcAft>
            </a:pPr>
            <a:fld id="{00000000-1234-1234-1234-123412341234}" type="slidenum">
              <a:rPr lang="en-US"/>
              <a:pPr>
                <a:spcBef>
                  <a:spcPts val="0"/>
                </a:spcBef>
                <a:spcAft>
                  <a:spcPts val="0"/>
                </a:spcAft>
              </a:pPr>
              <a:t>19</a:t>
            </a:fld>
            <a:endParaRPr/>
          </a:p>
        </p:txBody>
      </p:sp>
    </p:spTree>
    <p:extLst>
      <p:ext uri="{BB962C8B-B14F-4D97-AF65-F5344CB8AC3E}">
        <p14:creationId xmlns:p14="http://schemas.microsoft.com/office/powerpoint/2010/main" val="14840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20</a:t>
            </a:fld>
            <a:endParaRPr lang="en-GB"/>
          </a:p>
        </p:txBody>
      </p:sp>
    </p:spTree>
    <p:extLst>
      <p:ext uri="{BB962C8B-B14F-4D97-AF65-F5344CB8AC3E}">
        <p14:creationId xmlns:p14="http://schemas.microsoft.com/office/powerpoint/2010/main" val="781220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453634">
              <a:defRPr/>
            </a:pPr>
            <a:fld id="{D1EB2383-CF8F-486D-8D7D-877C0588D25E}" type="slidenum">
              <a:rPr lang="en-US" i="0">
                <a:solidFill>
                  <a:prstClr val="black"/>
                </a:solidFill>
                <a:latin typeface="Calibri" pitchFamily="34" charset="0"/>
                <a:ea typeface="ＭＳ Ｐゴシック" pitchFamily="34" charset="-128"/>
                <a:cs typeface="+mn-cs"/>
              </a:rPr>
              <a:pPr defTabSz="453634">
                <a:defRPr/>
              </a:pPr>
              <a:t>21</a:t>
            </a:fld>
            <a:endParaRPr lang="en-US" i="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3626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35CDA11-748F-4681-A0FE-151C37E0E8DD}" type="slidenum">
              <a:rPr lang="en-GB" smtClean="0"/>
              <a:t>3</a:t>
            </a:fld>
            <a:endParaRPr lang="en-GB"/>
          </a:p>
        </p:txBody>
      </p:sp>
    </p:spTree>
    <p:extLst>
      <p:ext uri="{BB962C8B-B14F-4D97-AF65-F5344CB8AC3E}">
        <p14:creationId xmlns:p14="http://schemas.microsoft.com/office/powerpoint/2010/main" val="144774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453634">
              <a:defRPr/>
            </a:pPr>
            <a:fld id="{D1EB2383-CF8F-486D-8D7D-877C0588D25E}" type="slidenum">
              <a:rPr lang="en-US" i="0">
                <a:solidFill>
                  <a:prstClr val="black"/>
                </a:solidFill>
                <a:latin typeface="Calibri" pitchFamily="34" charset="0"/>
                <a:ea typeface="ＭＳ Ｐゴシック" pitchFamily="34" charset="-128"/>
                <a:cs typeface="+mn-cs"/>
              </a:rPr>
              <a:pPr defTabSz="453634">
                <a:defRPr/>
              </a:pPr>
              <a:t>22</a:t>
            </a:fld>
            <a:endParaRPr lang="en-US" i="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39061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3634">
              <a:defRPr/>
            </a:pPr>
            <a:fld id="{D1EB2383-CF8F-486D-8D7D-877C0588D25E}" type="slidenum">
              <a:rPr lang="en-US" i="0">
                <a:solidFill>
                  <a:prstClr val="black"/>
                </a:solidFill>
                <a:latin typeface="Calibri" pitchFamily="34" charset="0"/>
                <a:ea typeface="ＭＳ Ｐゴシック" pitchFamily="34" charset="-128"/>
                <a:cs typeface="+mn-cs"/>
              </a:rPr>
              <a:pPr defTabSz="453634">
                <a:defRPr/>
              </a:pPr>
              <a:t>23</a:t>
            </a:fld>
            <a:endParaRPr lang="en-US" i="0">
              <a:solidFill>
                <a:prstClr val="black"/>
              </a:solidFill>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5940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24</a:t>
            </a:fld>
            <a:endParaRPr lang="en-GB"/>
          </a:p>
        </p:txBody>
      </p:sp>
    </p:spTree>
    <p:extLst>
      <p:ext uri="{BB962C8B-B14F-4D97-AF65-F5344CB8AC3E}">
        <p14:creationId xmlns:p14="http://schemas.microsoft.com/office/powerpoint/2010/main" val="486667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16700" cy="3721100"/>
          </a:xfrm>
        </p:spPr>
      </p:sp>
      <p:sp>
        <p:nvSpPr>
          <p:cNvPr id="3" name="Notes Placeholder 2"/>
          <p:cNvSpPr>
            <a:spLocks noGrp="1"/>
          </p:cNvSpPr>
          <p:nvPr>
            <p:ph type="body" idx="1"/>
          </p:nvPr>
        </p:nvSpPr>
        <p:spPr/>
        <p:txBody>
          <a:bodyPr/>
          <a:lstStyle/>
          <a:p>
            <a:r>
              <a:rPr lang="fi-FI" dirty="0"/>
              <a:t>because of digitalisation, we get</a:t>
            </a:r>
            <a:r>
              <a:rPr lang="fi-FI" baseline="0" dirty="0"/>
              <a:t> disruptive business models that transform the role of asset control and ip ownership (type of ip to be owned and leveraged) in value creation</a:t>
            </a:r>
          </a:p>
        </p:txBody>
      </p:sp>
      <p:sp>
        <p:nvSpPr>
          <p:cNvPr id="4" name="Slide Number Placeholder 3"/>
          <p:cNvSpPr>
            <a:spLocks noGrp="1"/>
          </p:cNvSpPr>
          <p:nvPr>
            <p:ph type="sldNum" sz="quarter" idx="10"/>
          </p:nvPr>
        </p:nvSpPr>
        <p:spPr/>
        <p:txBody>
          <a:bodyPr/>
          <a:lstStyle/>
          <a:p>
            <a:pPr defTabSz="914344">
              <a:defRPr/>
            </a:pPr>
            <a:fld id="{195BA7F8-63CE-4FED-A73C-9B15DE86D252}" type="slidenum">
              <a:rPr lang="en-GB">
                <a:solidFill>
                  <a:srgbClr val="000000"/>
                </a:solidFill>
                <a:latin typeface="Times New Roman" pitchFamily="18" charset="0"/>
                <a:ea typeface="+mn-ea"/>
                <a:cs typeface="Times New Roman" pitchFamily="18" charset="0"/>
              </a:rPr>
              <a:pPr defTabSz="914344">
                <a:defRPr/>
              </a:pPr>
              <a:t>25</a:t>
            </a:fld>
            <a:endParaRPr lang="en-GB">
              <a:solidFill>
                <a:srgbClr val="00000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957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26</a:t>
            </a:fld>
            <a:endParaRPr lang="en-GB"/>
          </a:p>
        </p:txBody>
      </p:sp>
    </p:spTree>
    <p:extLst>
      <p:ext uri="{BB962C8B-B14F-4D97-AF65-F5344CB8AC3E}">
        <p14:creationId xmlns:p14="http://schemas.microsoft.com/office/powerpoint/2010/main" val="3576892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Do as a class exercise:</a:t>
            </a:r>
          </a:p>
          <a:p>
            <a:pPr marL="171450" indent="-171450">
              <a:buFontTx/>
              <a:buChar char="-"/>
            </a:pPr>
            <a:r>
              <a:rPr lang="fi-FI" dirty="0"/>
              <a:t>first ask stakeholders</a:t>
            </a:r>
          </a:p>
          <a:p>
            <a:pPr marL="171450" indent="-171450">
              <a:buFontTx/>
              <a:buChar char="-"/>
            </a:pPr>
            <a:r>
              <a:rPr lang="fi-FI" dirty="0"/>
              <a:t>then map interactions</a:t>
            </a:r>
          </a:p>
          <a:p>
            <a:pPr marL="171450" indent="-171450">
              <a:buFontTx/>
              <a:buChar char="-"/>
            </a:pPr>
            <a:endParaRPr lang="fi-FI" dirty="0"/>
          </a:p>
          <a:p>
            <a:pPr marL="0" indent="0">
              <a:buFontTx/>
              <a:buNone/>
            </a:pPr>
            <a:r>
              <a:rPr lang="fi-FI" dirty="0"/>
              <a:t>Then</a:t>
            </a:r>
            <a:r>
              <a:rPr lang="fi-FI" baseline="0" dirty="0"/>
              <a:t> ask about which interactions are most important</a:t>
            </a:r>
          </a:p>
          <a:p>
            <a:pPr marL="0" indent="0">
              <a:buFontTx/>
              <a:buNone/>
            </a:pPr>
            <a:r>
              <a:rPr lang="fi-FI" baseline="0" dirty="0"/>
              <a:t>Then chicken-and-egg problem: which needs to be in place first?</a:t>
            </a: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35CDA11-748F-4681-A0FE-151C37E0E8DD}" type="slidenum">
              <a:rPr lang="en-GB" smtClean="0"/>
              <a:t>27</a:t>
            </a:fld>
            <a:endParaRPr lang="en-GB"/>
          </a:p>
        </p:txBody>
      </p:sp>
    </p:spTree>
    <p:extLst>
      <p:ext uri="{BB962C8B-B14F-4D97-AF65-F5344CB8AC3E}">
        <p14:creationId xmlns:p14="http://schemas.microsoft.com/office/powerpoint/2010/main" val="2452364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28</a:t>
            </a:fld>
            <a:endParaRPr lang="en-GB"/>
          </a:p>
        </p:txBody>
      </p:sp>
    </p:spTree>
    <p:extLst>
      <p:ext uri="{BB962C8B-B14F-4D97-AF65-F5344CB8AC3E}">
        <p14:creationId xmlns:p14="http://schemas.microsoft.com/office/powerpoint/2010/main" val="236342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35CDA11-748F-4681-A0FE-151C37E0E8DD}" type="slidenum">
              <a:rPr lang="en-GB" smtClean="0"/>
              <a:t>29</a:t>
            </a:fld>
            <a:endParaRPr lang="en-GB"/>
          </a:p>
        </p:txBody>
      </p:sp>
    </p:spTree>
    <p:extLst>
      <p:ext uri="{BB962C8B-B14F-4D97-AF65-F5344CB8AC3E}">
        <p14:creationId xmlns:p14="http://schemas.microsoft.com/office/powerpoint/2010/main" val="3190757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30</a:t>
            </a:fld>
            <a:endParaRPr lang="en-GB"/>
          </a:p>
        </p:txBody>
      </p:sp>
    </p:spTree>
    <p:extLst>
      <p:ext uri="{BB962C8B-B14F-4D97-AF65-F5344CB8AC3E}">
        <p14:creationId xmlns:p14="http://schemas.microsoft.com/office/powerpoint/2010/main" val="176115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Do as a class exercise:</a:t>
            </a:r>
          </a:p>
          <a:p>
            <a:pPr marL="171450" indent="-171450">
              <a:buFontTx/>
              <a:buChar char="-"/>
            </a:pPr>
            <a:r>
              <a:rPr lang="fi-FI" dirty="0"/>
              <a:t>first ask stakeholders</a:t>
            </a:r>
          </a:p>
          <a:p>
            <a:pPr marL="171450" indent="-171450">
              <a:buFontTx/>
              <a:buChar char="-"/>
            </a:pPr>
            <a:r>
              <a:rPr lang="fi-FI" dirty="0"/>
              <a:t>then map interactions</a:t>
            </a:r>
          </a:p>
          <a:p>
            <a:pPr marL="171450" indent="-171450">
              <a:buFontTx/>
              <a:buChar char="-"/>
            </a:pPr>
            <a:endParaRPr lang="fi-FI" dirty="0"/>
          </a:p>
          <a:p>
            <a:pPr marL="0" indent="0">
              <a:buFontTx/>
              <a:buNone/>
            </a:pPr>
            <a:r>
              <a:rPr lang="fi-FI" dirty="0"/>
              <a:t>Then</a:t>
            </a:r>
            <a:r>
              <a:rPr lang="fi-FI" baseline="0" dirty="0"/>
              <a:t> ask about which interactions are most important</a:t>
            </a:r>
          </a:p>
          <a:p>
            <a:pPr marL="0" indent="0">
              <a:buFontTx/>
              <a:buNone/>
            </a:pPr>
            <a:r>
              <a:rPr lang="fi-FI" baseline="0" dirty="0"/>
              <a:t>Then chicken-and-egg problem: which needs to be in place first?</a:t>
            </a: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35CDA11-748F-4681-A0FE-151C37E0E8DD}" type="slidenum">
              <a:rPr lang="en-GB" smtClean="0"/>
              <a:t>31</a:t>
            </a:fld>
            <a:endParaRPr lang="en-GB"/>
          </a:p>
        </p:txBody>
      </p:sp>
    </p:spTree>
    <p:extLst>
      <p:ext uri="{BB962C8B-B14F-4D97-AF65-F5344CB8AC3E}">
        <p14:creationId xmlns:p14="http://schemas.microsoft.com/office/powerpoint/2010/main" val="325708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933E6B-73EB-4E55-8EBB-FD871665C6CE}" type="slidenum">
              <a:rPr lang="en-GB" smtClean="0"/>
              <a:t>4</a:t>
            </a:fld>
            <a:endParaRPr lang="en-GB"/>
          </a:p>
        </p:txBody>
      </p:sp>
    </p:spTree>
    <p:extLst>
      <p:ext uri="{BB962C8B-B14F-4D97-AF65-F5344CB8AC3E}">
        <p14:creationId xmlns:p14="http://schemas.microsoft.com/office/powerpoint/2010/main" val="548762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5CDA11-748F-4681-A0FE-151C37E0E8DD}" type="slidenum">
              <a:rPr lang="en-GB" smtClean="0"/>
              <a:t>33</a:t>
            </a:fld>
            <a:endParaRPr lang="en-GB"/>
          </a:p>
        </p:txBody>
      </p:sp>
    </p:spTree>
    <p:extLst>
      <p:ext uri="{BB962C8B-B14F-4D97-AF65-F5344CB8AC3E}">
        <p14:creationId xmlns:p14="http://schemas.microsoft.com/office/powerpoint/2010/main" val="201652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933E6B-73EB-4E55-8EBB-FD871665C6CE}" type="slidenum">
              <a:rPr lang="en-GB" smtClean="0"/>
              <a:t>5</a:t>
            </a:fld>
            <a:endParaRPr lang="en-GB"/>
          </a:p>
        </p:txBody>
      </p:sp>
    </p:spTree>
    <p:extLst>
      <p:ext uri="{BB962C8B-B14F-4D97-AF65-F5344CB8AC3E}">
        <p14:creationId xmlns:p14="http://schemas.microsoft.com/office/powerpoint/2010/main" val="338564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933E6B-73EB-4E55-8EBB-FD871665C6CE}" type="slidenum">
              <a:rPr lang="en-GB" smtClean="0"/>
              <a:t>6</a:t>
            </a:fld>
            <a:endParaRPr lang="en-GB"/>
          </a:p>
        </p:txBody>
      </p:sp>
    </p:spTree>
    <p:extLst>
      <p:ext uri="{BB962C8B-B14F-4D97-AF65-F5344CB8AC3E}">
        <p14:creationId xmlns:p14="http://schemas.microsoft.com/office/powerpoint/2010/main" val="121409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5CDA11-748F-4681-A0FE-151C37E0E8DD}" type="slidenum">
              <a:rPr lang="en-GB" smtClean="0"/>
              <a:t>7</a:t>
            </a:fld>
            <a:endParaRPr lang="en-GB"/>
          </a:p>
        </p:txBody>
      </p:sp>
    </p:spTree>
    <p:extLst>
      <p:ext uri="{BB962C8B-B14F-4D97-AF65-F5344CB8AC3E}">
        <p14:creationId xmlns:p14="http://schemas.microsoft.com/office/powerpoint/2010/main" val="354589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755650"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716711" y="4536352"/>
            <a:ext cx="5733685" cy="3711561"/>
          </a:xfrm>
          <a:prstGeom prst="rect">
            <a:avLst/>
          </a:prstGeom>
          <a:noFill/>
          <a:ln>
            <a:noFill/>
          </a:ln>
        </p:spPr>
        <p:txBody>
          <a:bodyPr spcFirstLastPara="1" wrap="square" lIns="94735" tIns="47354" rIns="94735" bIns="47354" anchor="t" anchorCtr="0">
            <a:noAutofit/>
          </a:bodyPr>
          <a:lstStyle/>
          <a:p>
            <a:pPr>
              <a:spcBef>
                <a:spcPts val="0"/>
              </a:spcBef>
              <a:spcAft>
                <a:spcPts val="0"/>
              </a:spcAft>
            </a:pPr>
            <a:endParaRPr/>
          </a:p>
        </p:txBody>
      </p:sp>
      <p:sp>
        <p:nvSpPr>
          <p:cNvPr id="57" name="Google Shape;57;p3:notes"/>
          <p:cNvSpPr txBox="1">
            <a:spLocks noGrp="1"/>
          </p:cNvSpPr>
          <p:nvPr>
            <p:ph type="sldNum" idx="12"/>
          </p:nvPr>
        </p:nvSpPr>
        <p:spPr>
          <a:xfrm>
            <a:off x="4059702" y="8953242"/>
            <a:ext cx="3105747" cy="472946"/>
          </a:xfrm>
          <a:prstGeom prst="rect">
            <a:avLst/>
          </a:prstGeom>
          <a:noFill/>
          <a:ln>
            <a:noFill/>
          </a:ln>
        </p:spPr>
        <p:txBody>
          <a:bodyPr spcFirstLastPara="1" wrap="square" lIns="94735" tIns="47354" rIns="94735" bIns="47354" anchor="b" anchorCtr="0">
            <a:noAutofit/>
          </a:bodyPr>
          <a:lstStyle/>
          <a:p>
            <a:pPr>
              <a:spcBef>
                <a:spcPts val="0"/>
              </a:spcBef>
              <a:spcAft>
                <a:spcPts val="0"/>
              </a:spcAft>
            </a:pPr>
            <a:fld id="{00000000-1234-1234-1234-123412341234}" type="slidenum">
              <a:rPr lang="en-US"/>
              <a:pPr>
                <a:spcBef>
                  <a:spcPts val="0"/>
                </a:spcBef>
                <a:spcAft>
                  <a:spcPts val="0"/>
                </a:spcAft>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755650"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16711" y="4536352"/>
            <a:ext cx="5733685" cy="3711561"/>
          </a:xfrm>
          <a:prstGeom prst="rect">
            <a:avLst/>
          </a:prstGeom>
          <a:noFill/>
          <a:ln>
            <a:noFill/>
          </a:ln>
        </p:spPr>
        <p:txBody>
          <a:bodyPr spcFirstLastPara="1" wrap="square" lIns="94735" tIns="47354" rIns="94735" bIns="47354" anchor="t" anchorCtr="0">
            <a:noAutofit/>
          </a:bodyPr>
          <a:lstStyle/>
          <a:p>
            <a:pPr>
              <a:spcBef>
                <a:spcPts val="0"/>
              </a:spcBef>
              <a:spcAft>
                <a:spcPts val="0"/>
              </a:spcAft>
            </a:pPr>
            <a:endParaRPr/>
          </a:p>
        </p:txBody>
      </p:sp>
      <p:sp>
        <p:nvSpPr>
          <p:cNvPr id="88" name="Google Shape;88;p4:notes"/>
          <p:cNvSpPr txBox="1">
            <a:spLocks noGrp="1"/>
          </p:cNvSpPr>
          <p:nvPr>
            <p:ph type="sldNum" idx="12"/>
          </p:nvPr>
        </p:nvSpPr>
        <p:spPr>
          <a:xfrm>
            <a:off x="4059702" y="8953242"/>
            <a:ext cx="3105747" cy="472946"/>
          </a:xfrm>
          <a:prstGeom prst="rect">
            <a:avLst/>
          </a:prstGeom>
          <a:noFill/>
          <a:ln>
            <a:noFill/>
          </a:ln>
        </p:spPr>
        <p:txBody>
          <a:bodyPr spcFirstLastPara="1" wrap="square" lIns="94735" tIns="47354" rIns="94735" bIns="47354" anchor="b" anchorCtr="0">
            <a:noAutofit/>
          </a:bodyPr>
          <a:lstStyle/>
          <a:p>
            <a:pPr>
              <a:spcBef>
                <a:spcPts val="0"/>
              </a:spcBef>
              <a:spcAft>
                <a:spcPts val="0"/>
              </a:spcAft>
            </a:pPr>
            <a:fld id="{00000000-1234-1234-1234-123412341234}" type="slidenum">
              <a:rPr lang="en-US"/>
              <a:pPr>
                <a:spcBef>
                  <a:spcPts val="0"/>
                </a:spcBef>
                <a:spcAft>
                  <a:spcPts val="0"/>
                </a:spcAft>
              </a:p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dirty="0"/>
          </a:p>
        </p:txBody>
      </p:sp>
      <p:sp>
        <p:nvSpPr>
          <p:cNvPr id="4" name="Slide Number Placeholder 3"/>
          <p:cNvSpPr>
            <a:spLocks noGrp="1"/>
          </p:cNvSpPr>
          <p:nvPr>
            <p:ph type="sldNum" sz="quarter" idx="10"/>
          </p:nvPr>
        </p:nvSpPr>
        <p:spPr/>
        <p:txBody>
          <a:bodyPr/>
          <a:lstStyle/>
          <a:p>
            <a:fld id="{235CDA11-748F-4681-A0FE-151C37E0E8DD}" type="slidenum">
              <a:rPr lang="en-GB" smtClean="0"/>
              <a:t>10</a:t>
            </a:fld>
            <a:endParaRPr lang="en-GB"/>
          </a:p>
        </p:txBody>
      </p:sp>
    </p:spTree>
    <p:extLst>
      <p:ext uri="{BB962C8B-B14F-4D97-AF65-F5344CB8AC3E}">
        <p14:creationId xmlns:p14="http://schemas.microsoft.com/office/powerpoint/2010/main" val="122600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346" name="Rectangle 26"/>
          <p:cNvSpPr>
            <a:spLocks noGrp="1" noChangeArrowheads="1"/>
          </p:cNvSpPr>
          <p:nvPr>
            <p:ph type="subTitle" idx="1" hasCustomPrompt="1"/>
          </p:nvPr>
        </p:nvSpPr>
        <p:spPr>
          <a:xfrm>
            <a:off x="0" y="6153463"/>
            <a:ext cx="12191999" cy="704538"/>
          </a:xfrm>
          <a:solidFill>
            <a:srgbClr val="FFFFFF">
              <a:alpha val="39608"/>
            </a:srgbClr>
          </a:solidFill>
        </p:spPr>
        <p:txBody>
          <a:bodyPr anchor="ctr"/>
          <a:lstStyle>
            <a:lvl1pPr marL="0" indent="0">
              <a:buFont typeface="Wingdings" pitchFamily="2" charset="2"/>
              <a:buNone/>
              <a:defRPr sz="1800" smtClean="0">
                <a:solidFill>
                  <a:srgbClr val="000000"/>
                </a:solidFill>
              </a:defRPr>
            </a:lvl1pPr>
          </a:lstStyle>
          <a:p>
            <a:pPr lvl="0"/>
            <a:r>
              <a:rPr lang="en-US" noProof="0" dirty="0" err="1"/>
              <a:t>erkko.autio</a:t>
            </a:r>
            <a:endParaRPr lang="en-US" noProof="0" dirty="0"/>
          </a:p>
          <a:p>
            <a:pPr lvl="0"/>
            <a:r>
              <a:rPr lang="en-US" noProof="0" dirty="0"/>
              <a:t>@imperial.ac.uk</a:t>
            </a:r>
          </a:p>
        </p:txBody>
      </p:sp>
      <p:sp>
        <p:nvSpPr>
          <p:cNvPr id="57348" name="Rectangle 25"/>
          <p:cNvSpPr>
            <a:spLocks noGrp="1" noChangeArrowheads="1"/>
          </p:cNvSpPr>
          <p:nvPr>
            <p:ph type="ctrTitle"/>
          </p:nvPr>
        </p:nvSpPr>
        <p:spPr>
          <a:xfrm>
            <a:off x="0" y="0"/>
            <a:ext cx="12191999" cy="622092"/>
          </a:xfrm>
          <a:solidFill>
            <a:schemeClr val="bg1">
              <a:alpha val="70000"/>
            </a:schemeClr>
          </a:solidFill>
        </p:spPr>
        <p:txBody>
          <a:bodyPr/>
          <a:lstStyle>
            <a:lvl1pPr>
              <a:defRPr sz="4000" smtClean="0">
                <a:solidFill>
                  <a:srgbClr val="000000"/>
                </a:solidFill>
              </a:defRPr>
            </a:lvl1pPr>
          </a:lstStyle>
          <a:p>
            <a:pPr lvl="0"/>
            <a:r>
              <a:rPr lang="en-US" noProof="0"/>
              <a:t>Click to edit Master title style</a:t>
            </a:r>
            <a:endParaRPr lang="en-GB" noProof="0" dirty="0"/>
          </a:p>
        </p:txBody>
      </p:sp>
    </p:spTree>
    <p:extLst>
      <p:ext uri="{BB962C8B-B14F-4D97-AF65-F5344CB8AC3E}">
        <p14:creationId xmlns:p14="http://schemas.microsoft.com/office/powerpoint/2010/main" val="354487162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426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905"/>
            <a:ext cx="12192000" cy="670651"/>
          </a:xfrm>
        </p:spPr>
        <p:txBody>
          <a:bodyPr/>
          <a:lstStyle>
            <a:lvl1pPr>
              <a:defRPr sz="4000">
                <a:solidFill>
                  <a:srgbClr val="000000"/>
                </a:solidFill>
              </a:defRPr>
            </a:lvl1pPr>
          </a:lstStyle>
          <a:p>
            <a:r>
              <a:rPr lang="en-US"/>
              <a:t>Click to edit Master title style</a:t>
            </a:r>
            <a:endParaRPr lang="en-GB" dirty="0"/>
          </a:p>
        </p:txBody>
      </p:sp>
    </p:spTree>
    <p:extLst>
      <p:ext uri="{BB962C8B-B14F-4D97-AF65-F5344CB8AC3E}">
        <p14:creationId xmlns:p14="http://schemas.microsoft.com/office/powerpoint/2010/main" val="304832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with Website">
    <p:spTree>
      <p:nvGrpSpPr>
        <p:cNvPr id="1" name=""/>
        <p:cNvGrpSpPr/>
        <p:nvPr/>
      </p:nvGrpSpPr>
      <p:grpSpPr>
        <a:xfrm>
          <a:off x="0" y="0"/>
          <a:ext cx="0" cy="0"/>
          <a:chOff x="0" y="0"/>
          <a:chExt cx="0" cy="0"/>
        </a:xfrm>
      </p:grpSpPr>
      <p:sp>
        <p:nvSpPr>
          <p:cNvPr id="2" name="Rectangle 1"/>
          <p:cNvSpPr/>
          <p:nvPr userDrawn="1"/>
        </p:nvSpPr>
        <p:spPr bwMode="auto">
          <a:xfrm>
            <a:off x="0" y="1054100"/>
            <a:ext cx="12192000" cy="5803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en-GB" sz="1600" i="1">
              <a:solidFill>
                <a:srgbClr val="6E6E6F"/>
              </a:solidFill>
              <a:latin typeface="Verdana" charset="0"/>
              <a:ea typeface="ＭＳ Ｐゴシック" charset="0"/>
              <a:cs typeface="Times New Roman" pitchFamily="26" charset="0"/>
            </a:endParaRPr>
          </a:p>
        </p:txBody>
      </p:sp>
      <p:sp>
        <p:nvSpPr>
          <p:cNvPr id="5" name="Title 1"/>
          <p:cNvSpPr>
            <a:spLocks noGrp="1"/>
          </p:cNvSpPr>
          <p:nvPr>
            <p:ph type="title" hasCustomPrompt="1"/>
          </p:nvPr>
        </p:nvSpPr>
        <p:spPr>
          <a:xfrm>
            <a:off x="823384" y="500042"/>
            <a:ext cx="10532533" cy="450850"/>
          </a:xfrm>
        </p:spPr>
        <p:txBody>
          <a:bodyPr/>
          <a:lstStyle>
            <a:lvl1pPr>
              <a:defRPr>
                <a:solidFill>
                  <a:srgbClr val="040404"/>
                </a:solidFill>
              </a:defRPr>
            </a:lvl1pPr>
          </a:lstStyle>
          <a:p>
            <a:r>
              <a:rPr lang="en-US" dirty="0"/>
              <a:t>Click to edit Master title style Arial (24pt)</a:t>
            </a:r>
            <a:endParaRPr lang="en-GB" dirty="0"/>
          </a:p>
        </p:txBody>
      </p:sp>
      <p:sp>
        <p:nvSpPr>
          <p:cNvPr id="6" name="Content Placeholder 2"/>
          <p:cNvSpPr>
            <a:spLocks noGrp="1"/>
          </p:cNvSpPr>
          <p:nvPr>
            <p:ph idx="1" hasCustomPrompt="1"/>
          </p:nvPr>
        </p:nvSpPr>
        <p:spPr>
          <a:xfrm>
            <a:off x="823384" y="1185842"/>
            <a:ext cx="10532533" cy="5100678"/>
          </a:xfrm>
        </p:spPr>
        <p:txBody>
          <a:bodyPr/>
          <a:lstStyle>
            <a:lvl1pPr>
              <a:defRPr sz="2300" baseline="0"/>
            </a:lvl1pPr>
            <a:lvl2pPr>
              <a:defRPr sz="2200"/>
            </a:lvl2pPr>
            <a:lvl3pPr>
              <a:defRPr sz="2200"/>
            </a:lvl3pPr>
            <a:lvl4pPr>
              <a:defRPr sz="2000"/>
            </a:lvl4pPr>
            <a:lvl5pPr>
              <a:defRPr sz="2000"/>
            </a:lvl5pPr>
          </a:lstStyle>
          <a:p>
            <a:pPr lvl="0"/>
            <a:r>
              <a:rPr lang="en-US" dirty="0"/>
              <a:t>Click to edit Master text styles (Arial 23pt)</a:t>
            </a:r>
          </a:p>
          <a:p>
            <a:pPr lvl="1"/>
            <a:r>
              <a:rPr lang="en-US" dirty="0"/>
              <a:t>Second level (Arial 22pt)</a:t>
            </a:r>
          </a:p>
          <a:p>
            <a:pPr lvl="2"/>
            <a:r>
              <a:rPr lang="en-US" dirty="0"/>
              <a:t>Third level (Arial 22pt)</a:t>
            </a:r>
          </a:p>
          <a:p>
            <a:pPr lvl="3"/>
            <a:r>
              <a:rPr lang="en-US" dirty="0"/>
              <a:t>Fourth level (Arial 20pt)</a:t>
            </a:r>
          </a:p>
          <a:p>
            <a:pPr lvl="4"/>
            <a:r>
              <a:rPr lang="en-US" dirty="0"/>
              <a:t>Fifth level (Arial 20pt)</a:t>
            </a:r>
            <a:endParaRPr lang="en-GB" dirty="0"/>
          </a:p>
        </p:txBody>
      </p:sp>
    </p:spTree>
    <p:extLst>
      <p:ext uri="{BB962C8B-B14F-4D97-AF65-F5344CB8AC3E}">
        <p14:creationId xmlns:p14="http://schemas.microsoft.com/office/powerpoint/2010/main" val="556812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906"/>
            <a:ext cx="12192000" cy="450850"/>
          </a:xfrm>
        </p:spPr>
        <p:txBody>
          <a:bodyPr/>
          <a:lstStyle>
            <a:lvl1pPr>
              <a:defRPr>
                <a:solidFill>
                  <a:srgbClr val="FF00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719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5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630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text">
    <p:spTree>
      <p:nvGrpSpPr>
        <p:cNvPr id="1" name=""/>
        <p:cNvGrpSpPr/>
        <p:nvPr/>
      </p:nvGrpSpPr>
      <p:grpSpPr>
        <a:xfrm>
          <a:off x="0" y="0"/>
          <a:ext cx="0" cy="0"/>
          <a:chOff x="0" y="0"/>
          <a:chExt cx="0" cy="0"/>
        </a:xfrm>
      </p:grpSpPr>
      <p:sp>
        <p:nvSpPr>
          <p:cNvPr id="7" name="Title Placeholder 2"/>
          <p:cNvSpPr>
            <a:spLocks noGrp="1"/>
          </p:cNvSpPr>
          <p:nvPr>
            <p:ph type="title"/>
          </p:nvPr>
        </p:nvSpPr>
        <p:spPr bwMode="auto">
          <a:xfrm>
            <a:off x="592824" y="1302292"/>
            <a:ext cx="11599177" cy="44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lvl1pPr>
          </a:lstStyle>
          <a:p>
            <a:pPr lvl="0"/>
            <a:r>
              <a:rPr lang="en-GB" dirty="0"/>
              <a:t>Click to edit Master title</a:t>
            </a:r>
            <a:endParaRPr lang="en-US" dirty="0"/>
          </a:p>
        </p:txBody>
      </p:sp>
      <p:sp>
        <p:nvSpPr>
          <p:cNvPr id="5" name="Rectangle 26"/>
          <p:cNvSpPr>
            <a:spLocks noGrp="1" noChangeArrowheads="1"/>
          </p:cNvSpPr>
          <p:nvPr>
            <p:ph idx="1"/>
          </p:nvPr>
        </p:nvSpPr>
        <p:spPr bwMode="auto">
          <a:xfrm>
            <a:off x="721361" y="1981200"/>
            <a:ext cx="10943591"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01876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54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281354" y="-1"/>
            <a:ext cx="11635155" cy="592111"/>
          </a:xfrm>
        </p:spPr>
        <p:txBody>
          <a:bodyPr/>
          <a:lstStyle>
            <a:lvl1pPr algn="ctr">
              <a:defRPr sz="4000">
                <a:solidFill>
                  <a:srgbClr val="000000"/>
                </a:solidFill>
              </a:defRPr>
            </a:lvl1pPr>
          </a:lstStyle>
          <a:p>
            <a:r>
              <a:rPr lang="en-US"/>
              <a:t>Click to edit Master title style</a:t>
            </a:r>
            <a:endParaRPr lang="en-GB" dirty="0"/>
          </a:p>
        </p:txBody>
      </p:sp>
      <p:sp>
        <p:nvSpPr>
          <p:cNvPr id="3" name="Content Placeholder 2"/>
          <p:cNvSpPr>
            <a:spLocks noGrp="1"/>
          </p:cNvSpPr>
          <p:nvPr>
            <p:ph idx="1"/>
          </p:nvPr>
        </p:nvSpPr>
        <p:spPr>
          <a:xfrm>
            <a:off x="281355" y="1082066"/>
            <a:ext cx="11635154" cy="5095449"/>
          </a:xfrm>
        </p:spPr>
        <p:txBody>
          <a:bodyPr anchor="t" anchorCtr="0"/>
          <a:lstStyle>
            <a:lvl1pPr algn="l">
              <a:defRPr sz="2800">
                <a:solidFill>
                  <a:srgbClr val="000000"/>
                </a:solidFill>
              </a:defRPr>
            </a:lvl1pPr>
            <a:lvl2pPr algn="l">
              <a:defRPr sz="2400">
                <a:solidFill>
                  <a:srgbClr val="000000"/>
                </a:solidFill>
              </a:defRPr>
            </a:lvl2pPr>
            <a:lvl3pPr algn="l">
              <a:defRPr sz="2400">
                <a:solidFill>
                  <a:srgbClr val="000000"/>
                </a:solidFill>
              </a:defRPr>
            </a:lvl3pPr>
            <a:lvl4pPr algn="l">
              <a:defRPr sz="2000">
                <a:solidFill>
                  <a:srgbClr val="000000"/>
                </a:solidFill>
              </a:defRPr>
            </a:lvl4pPr>
            <a:lvl5pPr algn="l">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8454580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Centre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2111"/>
          </a:xfrm>
        </p:spPr>
        <p:txBody>
          <a:bodyPr/>
          <a:lstStyle>
            <a:lvl1pPr>
              <a:defRPr sz="4000">
                <a:solidFill>
                  <a:srgbClr val="000000"/>
                </a:solidFill>
              </a:defRPr>
            </a:lvl1pPr>
          </a:lstStyle>
          <a:p>
            <a:r>
              <a:rPr lang="en-US"/>
              <a:t>Click to edit Master title style</a:t>
            </a:r>
            <a:endParaRPr lang="en-GB" dirty="0"/>
          </a:p>
        </p:txBody>
      </p:sp>
      <p:sp>
        <p:nvSpPr>
          <p:cNvPr id="3" name="Content Placeholder 2"/>
          <p:cNvSpPr>
            <a:spLocks noGrp="1"/>
          </p:cNvSpPr>
          <p:nvPr>
            <p:ph idx="1"/>
          </p:nvPr>
        </p:nvSpPr>
        <p:spPr>
          <a:xfrm>
            <a:off x="286439" y="1082066"/>
            <a:ext cx="11600762" cy="5095449"/>
          </a:xfrm>
        </p:spPr>
        <p:txBody>
          <a:bodyPr anchor="t" anchorCtr="0"/>
          <a:lstStyle>
            <a:lvl1pPr>
              <a:defRPr sz="2800">
                <a:solidFill>
                  <a:srgbClr val="000000"/>
                </a:solidFill>
              </a:defRPr>
            </a:lvl1pPr>
            <a:lvl2pPr>
              <a:defRPr sz="24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5407174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Centere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2052"/>
          </a:xfrm>
        </p:spPr>
        <p:txBody>
          <a:bodyPr/>
          <a:lstStyle>
            <a:lvl1pPr>
              <a:defRPr sz="4000">
                <a:solidFill>
                  <a:srgbClr val="00000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702831" y="886292"/>
            <a:ext cx="5183691" cy="5336707"/>
          </a:xfrm>
        </p:spPr>
        <p:txBody>
          <a:bodyPr/>
          <a:lstStyle>
            <a:lvl1pPr>
              <a:defRPr sz="2800">
                <a:solidFill>
                  <a:srgbClr val="000000"/>
                </a:solidFill>
              </a:defRPr>
            </a:lvl1pPr>
            <a:lvl2pPr>
              <a:defRPr sz="24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10586" y="886293"/>
            <a:ext cx="5173825" cy="5336706"/>
          </a:xfrm>
        </p:spPr>
        <p:txBody>
          <a:bodyPr/>
          <a:lstStyle>
            <a:lvl1pPr>
              <a:defRPr sz="2800">
                <a:solidFill>
                  <a:srgbClr val="000000"/>
                </a:solidFill>
              </a:defRPr>
            </a:lvl1pPr>
            <a:lvl2pPr>
              <a:defRPr sz="24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5846342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2052"/>
          </a:xfrm>
        </p:spPr>
        <p:txBody>
          <a:bodyPr/>
          <a:lstStyle>
            <a:lvl1pPr>
              <a:defRPr sz="4000">
                <a:solidFill>
                  <a:srgbClr val="00000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702831" y="886292"/>
            <a:ext cx="5183691" cy="5336707"/>
          </a:xfrm>
        </p:spPr>
        <p:txBody>
          <a:bodyPr/>
          <a:lstStyle>
            <a:lvl1pPr algn="l">
              <a:defRPr sz="2800">
                <a:solidFill>
                  <a:srgbClr val="000000"/>
                </a:solidFill>
              </a:defRPr>
            </a:lvl1pPr>
            <a:lvl2pPr algn="l">
              <a:defRPr sz="2400">
                <a:solidFill>
                  <a:srgbClr val="000000"/>
                </a:solidFill>
              </a:defRPr>
            </a:lvl2pPr>
            <a:lvl3pPr algn="l">
              <a:defRPr sz="2400">
                <a:solidFill>
                  <a:srgbClr val="000000"/>
                </a:solidFill>
              </a:defRPr>
            </a:lvl3pPr>
            <a:lvl4pPr algn="l">
              <a:defRPr sz="2000">
                <a:solidFill>
                  <a:srgbClr val="000000"/>
                </a:solidFill>
              </a:defRPr>
            </a:lvl4pPr>
            <a:lvl5pPr algn="l">
              <a:defRPr sz="20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10586" y="886293"/>
            <a:ext cx="5173825" cy="5336706"/>
          </a:xfrm>
        </p:spPr>
        <p:txBody>
          <a:bodyPr/>
          <a:lstStyle>
            <a:lvl1pPr algn="l">
              <a:defRPr sz="2800">
                <a:solidFill>
                  <a:srgbClr val="000000"/>
                </a:solidFill>
              </a:defRPr>
            </a:lvl1pPr>
            <a:lvl2pPr algn="l">
              <a:defRPr sz="2400">
                <a:solidFill>
                  <a:srgbClr val="000000"/>
                </a:solidFill>
              </a:defRPr>
            </a:lvl2pPr>
            <a:lvl3pPr algn="l">
              <a:defRPr sz="2400">
                <a:solidFill>
                  <a:srgbClr val="000000"/>
                </a:solidFill>
              </a:defRPr>
            </a:lvl3pPr>
            <a:lvl4pPr algn="l">
              <a:defRPr sz="2000">
                <a:solidFill>
                  <a:srgbClr val="000000"/>
                </a:solidFill>
              </a:defRPr>
            </a:lvl4pPr>
            <a:lvl5pPr algn="l">
              <a:defRPr sz="20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917252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821112"/>
            <a:ext cx="12192000" cy="450850"/>
          </a:xfrm>
        </p:spPr>
        <p:txBody>
          <a:bodyPr/>
          <a:lstStyle>
            <a:lvl1pPr>
              <a:defRPr sz="4000">
                <a:solidFill>
                  <a:srgbClr val="000000"/>
                </a:solidFill>
              </a:defRPr>
            </a:lvl1pPr>
          </a:lstStyle>
          <a:p>
            <a:r>
              <a:rPr lang="en-US"/>
              <a:t>Click to edit Master title style</a:t>
            </a:r>
            <a:endParaRPr lang="en-GB" dirty="0"/>
          </a:p>
        </p:txBody>
      </p:sp>
    </p:spTree>
    <p:extLst>
      <p:ext uri="{BB962C8B-B14F-4D97-AF65-F5344CB8AC3E}">
        <p14:creationId xmlns:p14="http://schemas.microsoft.com/office/powerpoint/2010/main" val="236664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a:xfrm>
            <a:off x="0" y="3905"/>
            <a:ext cx="12192000" cy="670651"/>
          </a:xfrm>
        </p:spPr>
        <p:txBody>
          <a:bodyPr/>
          <a:lstStyle>
            <a:lvl1pPr>
              <a:defRPr sz="4000">
                <a:solidFill>
                  <a:srgbClr val="000000"/>
                </a:solidFill>
              </a:defRPr>
            </a:lvl1pPr>
          </a:lstStyle>
          <a:p>
            <a:r>
              <a:rPr lang="en-US"/>
              <a:t>Click to edit Master title style</a:t>
            </a:r>
            <a:endParaRPr lang="en-GB" dirty="0"/>
          </a:p>
        </p:txBody>
      </p:sp>
    </p:spTree>
    <p:extLst>
      <p:ext uri="{BB962C8B-B14F-4D97-AF65-F5344CB8AC3E}">
        <p14:creationId xmlns:p14="http://schemas.microsoft.com/office/powerpoint/2010/main" val="128516599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4293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71539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body" idx="1"/>
          </p:nvPr>
        </p:nvSpPr>
        <p:spPr bwMode="auto">
          <a:xfrm>
            <a:off x="1" y="1134406"/>
            <a:ext cx="12192000" cy="49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028" name="Rectangle 25"/>
          <p:cNvSpPr>
            <a:spLocks noGrp="1" noChangeArrowheads="1"/>
          </p:cNvSpPr>
          <p:nvPr>
            <p:ph type="title"/>
          </p:nvPr>
        </p:nvSpPr>
        <p:spPr bwMode="auto">
          <a:xfrm>
            <a:off x="1" y="0"/>
            <a:ext cx="12192000" cy="66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endParaRPr lang="da-DK" dirty="0"/>
          </a:p>
        </p:txBody>
      </p:sp>
      <p:pic>
        <p:nvPicPr>
          <p:cNvPr id="8" name="Picture 2" descr="http://rankings.r.ftdata.co.uk/lib/img/logos/entity/imperial-college-london"/>
          <p:cNvPicPr>
            <a:picLocks noChangeAspect="1" noChangeArrowheads="1"/>
          </p:cNvPicPr>
          <p:nvPr/>
        </p:nvPicPr>
        <p:blipFill rotWithShape="1">
          <a:blip r:embed="rId20">
            <a:extLst>
              <a:ext uri="{28A0092B-C50C-407E-A947-70E740481C1C}">
                <a14:useLocalDpi xmlns:a14="http://schemas.microsoft.com/office/drawing/2010/main" val="0"/>
              </a:ext>
            </a:extLst>
          </a:blip>
          <a:srcRect l="10866" r="11055"/>
          <a:stretch/>
        </p:blipFill>
        <p:spPr bwMode="auto">
          <a:xfrm>
            <a:off x="228202" y="6289953"/>
            <a:ext cx="1578828" cy="492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79810" y="6588179"/>
            <a:ext cx="1212191" cy="253916"/>
          </a:xfrm>
          <a:prstGeom prst="rect">
            <a:avLst/>
          </a:prstGeom>
          <a:noFill/>
        </p:spPr>
        <p:txBody>
          <a:bodyPr wrap="none" rtlCol="0">
            <a:spAutoFit/>
          </a:bodyPr>
          <a:lstStyle/>
          <a:p>
            <a:pPr algn="r"/>
            <a:r>
              <a:rPr lang="fi-FI" sz="1050" i="0" dirty="0">
                <a:solidFill>
                  <a:srgbClr val="000000"/>
                </a:solidFill>
                <a:latin typeface="+mn-lt"/>
              </a:rPr>
              <a:t>Erkko Autio 2021</a:t>
            </a:r>
            <a:endParaRPr lang="en-GB" sz="1050" i="0" dirty="0">
              <a:solidFill>
                <a:srgbClr val="000000"/>
              </a:solidFill>
              <a:latin typeface="+mn-lt"/>
            </a:endParaRPr>
          </a:p>
        </p:txBody>
      </p:sp>
    </p:spTree>
    <p:extLst>
      <p:ext uri="{BB962C8B-B14F-4D97-AF65-F5344CB8AC3E}">
        <p14:creationId xmlns:p14="http://schemas.microsoft.com/office/powerpoint/2010/main" val="153045784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2" r:id="rId11"/>
    <p:sldLayoutId id="2147484059" r:id="rId12"/>
    <p:sldLayoutId id="2147484084" r:id="rId13"/>
    <p:sldLayoutId id="2147484085" r:id="rId14"/>
    <p:sldLayoutId id="2147484086" r:id="rId15"/>
    <p:sldLayoutId id="2147484087" r:id="rId16"/>
    <p:sldLayoutId id="2147484088" r:id="rId17"/>
    <p:sldLayoutId id="2147484089" r:id="rId18"/>
  </p:sldLayoutIdLst>
  <p:hf hdr="0" dt="0"/>
  <p:txStyles>
    <p:titleStyle>
      <a:lvl1pPr algn="ctr" rtl="0" eaLnBrk="1" fontAlgn="base" hangingPunct="1">
        <a:spcBef>
          <a:spcPct val="0"/>
        </a:spcBef>
        <a:spcAft>
          <a:spcPct val="0"/>
        </a:spcAft>
        <a:defRPr sz="4000">
          <a:solidFill>
            <a:srgbClr val="000000"/>
          </a:solidFill>
          <a:latin typeface="Arial" pitchFamily="34" charset="0"/>
          <a:ea typeface="+mj-ea"/>
          <a:cs typeface="+mj-cs"/>
        </a:defRPr>
      </a:lvl1pPr>
      <a:lvl2pPr algn="l" rtl="0" eaLnBrk="1" fontAlgn="base" hangingPunct="1">
        <a:spcBef>
          <a:spcPct val="0"/>
        </a:spcBef>
        <a:spcAft>
          <a:spcPct val="0"/>
        </a:spcAft>
        <a:defRPr sz="2400">
          <a:solidFill>
            <a:srgbClr val="FFFFFF"/>
          </a:solidFill>
          <a:latin typeface="Arial" pitchFamily="34" charset="0"/>
        </a:defRPr>
      </a:lvl2pPr>
      <a:lvl3pPr algn="l" rtl="0" eaLnBrk="1" fontAlgn="base" hangingPunct="1">
        <a:spcBef>
          <a:spcPct val="0"/>
        </a:spcBef>
        <a:spcAft>
          <a:spcPct val="0"/>
        </a:spcAft>
        <a:defRPr sz="2400">
          <a:solidFill>
            <a:srgbClr val="FFFFFF"/>
          </a:solidFill>
          <a:latin typeface="Arial" pitchFamily="34" charset="0"/>
        </a:defRPr>
      </a:lvl3pPr>
      <a:lvl4pPr algn="l" rtl="0" eaLnBrk="1" fontAlgn="base" hangingPunct="1">
        <a:spcBef>
          <a:spcPct val="0"/>
        </a:spcBef>
        <a:spcAft>
          <a:spcPct val="0"/>
        </a:spcAft>
        <a:defRPr sz="2400">
          <a:solidFill>
            <a:srgbClr val="FFFFFF"/>
          </a:solidFill>
          <a:latin typeface="Arial" pitchFamily="34" charset="0"/>
        </a:defRPr>
      </a:lvl4pPr>
      <a:lvl5pPr algn="l" rtl="0" eaLnBrk="1" fontAlgn="base" hangingPunct="1">
        <a:spcBef>
          <a:spcPct val="0"/>
        </a:spcBef>
        <a:spcAft>
          <a:spcPct val="0"/>
        </a:spcAft>
        <a:defRPr sz="2400">
          <a:solidFill>
            <a:srgbClr val="FFFFFF"/>
          </a:solidFill>
          <a:latin typeface="Arial" pitchFamily="34" charset="0"/>
        </a:defRPr>
      </a:lvl5pPr>
      <a:lvl6pPr marL="457189" algn="l" rtl="0" eaLnBrk="1" fontAlgn="base" hangingPunct="1">
        <a:spcBef>
          <a:spcPct val="0"/>
        </a:spcBef>
        <a:spcAft>
          <a:spcPct val="0"/>
        </a:spcAft>
        <a:defRPr sz="2600">
          <a:solidFill>
            <a:srgbClr val="C51538"/>
          </a:solidFill>
          <a:latin typeface="Impact" pitchFamily="34" charset="0"/>
        </a:defRPr>
      </a:lvl6pPr>
      <a:lvl7pPr marL="914377" algn="l" rtl="0" eaLnBrk="1" fontAlgn="base" hangingPunct="1">
        <a:spcBef>
          <a:spcPct val="0"/>
        </a:spcBef>
        <a:spcAft>
          <a:spcPct val="0"/>
        </a:spcAft>
        <a:defRPr sz="2600">
          <a:solidFill>
            <a:srgbClr val="C51538"/>
          </a:solidFill>
          <a:latin typeface="Impact" pitchFamily="34" charset="0"/>
        </a:defRPr>
      </a:lvl7pPr>
      <a:lvl8pPr marL="1371566" algn="l" rtl="0" eaLnBrk="1" fontAlgn="base" hangingPunct="1">
        <a:spcBef>
          <a:spcPct val="0"/>
        </a:spcBef>
        <a:spcAft>
          <a:spcPct val="0"/>
        </a:spcAft>
        <a:defRPr sz="2600">
          <a:solidFill>
            <a:srgbClr val="C51538"/>
          </a:solidFill>
          <a:latin typeface="Impact" pitchFamily="34" charset="0"/>
        </a:defRPr>
      </a:lvl8pPr>
      <a:lvl9pPr marL="1828754" algn="l" rtl="0" eaLnBrk="1" fontAlgn="base" hangingPunct="1">
        <a:spcBef>
          <a:spcPct val="0"/>
        </a:spcBef>
        <a:spcAft>
          <a:spcPct val="0"/>
        </a:spcAft>
        <a:defRPr sz="2600">
          <a:solidFill>
            <a:srgbClr val="C51538"/>
          </a:solidFill>
          <a:latin typeface="Impact" pitchFamily="34" charset="0"/>
        </a:defRPr>
      </a:lvl9pPr>
    </p:titleStyle>
    <p:bodyStyle>
      <a:lvl1pPr marL="176209" indent="-176209" algn="ctr" rtl="0" eaLnBrk="1" fontAlgn="base" hangingPunct="1">
        <a:spcBef>
          <a:spcPct val="20000"/>
        </a:spcBef>
        <a:spcAft>
          <a:spcPct val="0"/>
        </a:spcAft>
        <a:buFont typeface="Wingdings" pitchFamily="2" charset="2"/>
        <a:buNone/>
        <a:defRPr sz="2800">
          <a:solidFill>
            <a:srgbClr val="000000"/>
          </a:solidFill>
          <a:latin typeface="+mn-lt"/>
          <a:ea typeface="+mn-ea"/>
          <a:cs typeface="+mn-cs"/>
        </a:defRPr>
      </a:lvl1pPr>
      <a:lvl2pPr marL="571486" indent="-190495" algn="ctr" rtl="0" eaLnBrk="1" fontAlgn="base" hangingPunct="1">
        <a:spcBef>
          <a:spcPct val="20000"/>
        </a:spcBef>
        <a:spcAft>
          <a:spcPct val="0"/>
        </a:spcAft>
        <a:buChar char="•"/>
        <a:defRPr sz="2400">
          <a:solidFill>
            <a:srgbClr val="000000"/>
          </a:solidFill>
          <a:latin typeface="+mn-lt"/>
        </a:defRPr>
      </a:lvl2pPr>
      <a:lvl3pPr marL="952476" indent="-190495" algn="ctr" rtl="0" eaLnBrk="1" fontAlgn="base" hangingPunct="1">
        <a:spcBef>
          <a:spcPct val="20000"/>
        </a:spcBef>
        <a:spcAft>
          <a:spcPct val="0"/>
        </a:spcAft>
        <a:buChar char="»"/>
        <a:defRPr sz="2400">
          <a:solidFill>
            <a:srgbClr val="000000"/>
          </a:solidFill>
          <a:latin typeface="+mn-lt"/>
        </a:defRPr>
      </a:lvl3pPr>
      <a:lvl4pPr marL="1333467" indent="-190495" algn="ctr" rtl="0" eaLnBrk="1" fontAlgn="base" hangingPunct="1">
        <a:spcBef>
          <a:spcPct val="20000"/>
        </a:spcBef>
        <a:spcAft>
          <a:spcPct val="0"/>
        </a:spcAft>
        <a:buFont typeface="Wingdings" pitchFamily="2" charset="2"/>
        <a:buChar char="§"/>
        <a:defRPr sz="2000">
          <a:solidFill>
            <a:srgbClr val="000000"/>
          </a:solidFill>
          <a:latin typeface="+mn-lt"/>
        </a:defRPr>
      </a:lvl4pPr>
      <a:lvl5pPr marL="1727157" indent="-203195" algn="ctr" rtl="0" eaLnBrk="1" fontAlgn="base" hangingPunct="1">
        <a:spcBef>
          <a:spcPct val="20000"/>
        </a:spcBef>
        <a:spcAft>
          <a:spcPct val="0"/>
        </a:spcAft>
        <a:buChar char="°"/>
        <a:defRPr sz="2000">
          <a:solidFill>
            <a:srgbClr val="000000"/>
          </a:solidFill>
          <a:latin typeface="+mn-lt"/>
        </a:defRPr>
      </a:lvl5pPr>
      <a:lvl6pPr marL="2184345" indent="-203195" algn="l" rtl="0" eaLnBrk="1" fontAlgn="base" hangingPunct="1">
        <a:spcBef>
          <a:spcPct val="20000"/>
        </a:spcBef>
        <a:spcAft>
          <a:spcPct val="0"/>
        </a:spcAft>
        <a:buChar char="°"/>
        <a:defRPr sz="1400">
          <a:solidFill>
            <a:srgbClr val="4B4F55"/>
          </a:solidFill>
          <a:latin typeface="+mn-lt"/>
        </a:defRPr>
      </a:lvl6pPr>
      <a:lvl7pPr marL="2641534" indent="-203195" algn="l" rtl="0" eaLnBrk="1" fontAlgn="base" hangingPunct="1">
        <a:spcBef>
          <a:spcPct val="20000"/>
        </a:spcBef>
        <a:spcAft>
          <a:spcPct val="0"/>
        </a:spcAft>
        <a:buChar char="°"/>
        <a:defRPr sz="1400">
          <a:solidFill>
            <a:srgbClr val="4B4F55"/>
          </a:solidFill>
          <a:latin typeface="+mn-lt"/>
        </a:defRPr>
      </a:lvl7pPr>
      <a:lvl8pPr marL="3098723" indent="-203195" algn="l" rtl="0" eaLnBrk="1" fontAlgn="base" hangingPunct="1">
        <a:spcBef>
          <a:spcPct val="20000"/>
        </a:spcBef>
        <a:spcAft>
          <a:spcPct val="0"/>
        </a:spcAft>
        <a:buChar char="°"/>
        <a:defRPr sz="1400">
          <a:solidFill>
            <a:srgbClr val="4B4F55"/>
          </a:solidFill>
          <a:latin typeface="+mn-lt"/>
        </a:defRPr>
      </a:lvl8pPr>
      <a:lvl9pPr marL="3555911" indent="-203195"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8.xml"/><Relationship Id="rId16" Type="http://schemas.openxmlformats.org/officeDocument/2006/relationships/image" Target="../media/image25.png"/><Relationship Id="rId20" Type="http://schemas.openxmlformats.org/officeDocument/2006/relationships/hyperlink" Target="https://www.youtube.com/watch?v=pq2k0PPz_4k" TargetMode="Externa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boardofinnovation.com/" TargetMode="Externa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boardofinnovation.com/"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www.boardofinnovation.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17.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2.png"/><Relationship Id="rId12"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0.jpe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youtu.be/wlKP-BaC0j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2.png"/><Relationship Id="rId12"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0.jpe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0.xml"/><Relationship Id="rId16" Type="http://schemas.openxmlformats.org/officeDocument/2006/relationships/image" Target="../media/image25.png"/><Relationship Id="rId20" Type="http://schemas.openxmlformats.org/officeDocument/2006/relationships/hyperlink" Target="https://www.youtube.com/watch?v=pq2k0PPz_4k" TargetMode="Externa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VmbSpTJXozk"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guerric.co.uk/jobs-to-be-done-examples/"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9YaqsksZOn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ReM1uqmVfP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solidFill>
            <a:srgbClr val="FFFFFF">
              <a:alpha val="39999"/>
            </a:srgbClr>
          </a:solidFill>
        </p:spPr>
        <p:txBody>
          <a:bodyPr/>
          <a:lstStyle/>
          <a:p>
            <a:pPr>
              <a:spcBef>
                <a:spcPts val="0"/>
              </a:spcBef>
            </a:pPr>
            <a:r>
              <a:rPr lang="en-GB" dirty="0"/>
              <a:t>erkko.autio@imperial.ac.uk</a:t>
            </a:r>
          </a:p>
        </p:txBody>
      </p:sp>
      <p:sp>
        <p:nvSpPr>
          <p:cNvPr id="4" name="Title 3"/>
          <p:cNvSpPr>
            <a:spLocks noGrp="1"/>
          </p:cNvSpPr>
          <p:nvPr>
            <p:ph type="ctrTitle"/>
          </p:nvPr>
        </p:nvSpPr>
        <p:spPr>
          <a:xfrm>
            <a:off x="-1" y="2224584"/>
            <a:ext cx="12191999" cy="1433016"/>
          </a:xfrm>
          <a:solidFill>
            <a:srgbClr val="FFFFFF">
              <a:alpha val="40000"/>
            </a:srgbClr>
          </a:solidFill>
        </p:spPr>
        <p:txBody>
          <a:bodyPr/>
          <a:lstStyle/>
          <a:p>
            <a:r>
              <a:rPr lang="en-GB" dirty="0"/>
              <a:t>Value Proposition and Business Model Design</a:t>
            </a:r>
            <a:br>
              <a:rPr lang="en-GB" dirty="0"/>
            </a:br>
            <a:r>
              <a:rPr lang="en-GB" sz="3200" dirty="0"/>
              <a:t>Friday, 11 June 2021</a:t>
            </a:r>
            <a:endParaRPr lang="en-GB" dirty="0"/>
          </a:p>
        </p:txBody>
      </p:sp>
    </p:spTree>
    <p:extLst>
      <p:ext uri="{BB962C8B-B14F-4D97-AF65-F5344CB8AC3E}">
        <p14:creationId xmlns:p14="http://schemas.microsoft.com/office/powerpoint/2010/main" val="9903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926813" cy="6519444"/>
          </a:xfrm>
        </p:spPr>
        <p:txBody>
          <a:bodyPr/>
          <a:lstStyle/>
          <a:p>
            <a:r>
              <a:rPr lang="fi-FI" sz="1800" dirty="0"/>
              <a:t>Ok, these guys sell lemonade in</a:t>
            </a:r>
            <a:br>
              <a:rPr lang="fi-FI" sz="1800" dirty="0"/>
            </a:br>
            <a:r>
              <a:rPr lang="fi-FI" sz="1800" dirty="0"/>
              <a:t>a hot day in the park. But what is their value proposition?</a:t>
            </a:r>
            <a:br>
              <a:rPr lang="fi-FI" sz="1800" dirty="0"/>
            </a:br>
            <a:br>
              <a:rPr lang="fi-FI" sz="1800" dirty="0"/>
            </a:br>
            <a:r>
              <a:rPr lang="fi-FI" sz="1800" dirty="0"/>
              <a:t>Let us analyse their value proposition and express it in one sentence! Check out the slides that follow!</a:t>
            </a:r>
            <a:endParaRPr lang="en-GB" sz="1800" dirty="0"/>
          </a:p>
        </p:txBody>
      </p:sp>
      <p:pic>
        <p:nvPicPr>
          <p:cNvPr id="4" name="Picture 2" descr="Related imag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27225" y="0"/>
            <a:ext cx="10264775"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5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W</a:t>
            </a:r>
            <a:r>
              <a:rPr lang="fi-FI" sz="4000" dirty="0"/>
              <a:t>hat Benefits Does a Lemonade Stall Offer?</a:t>
            </a:r>
            <a:endParaRPr lang="en-GB" sz="4000" dirty="0"/>
          </a:p>
        </p:txBody>
      </p:sp>
      <p:sp>
        <p:nvSpPr>
          <p:cNvPr id="3" name="Content Placeholder 2"/>
          <p:cNvSpPr>
            <a:spLocks noGrp="1"/>
          </p:cNvSpPr>
          <p:nvPr>
            <p:ph idx="4294967295"/>
          </p:nvPr>
        </p:nvSpPr>
        <p:spPr>
          <a:xfrm>
            <a:off x="0" y="663277"/>
            <a:ext cx="12192000" cy="5753100"/>
          </a:xfrm>
        </p:spPr>
        <p:txBody>
          <a:bodyPr/>
          <a:lstStyle/>
          <a:p>
            <a:r>
              <a:rPr lang="fi-FI" sz="2400" dirty="0"/>
              <a:t>fresh drink</a:t>
            </a:r>
          </a:p>
          <a:p>
            <a:r>
              <a:rPr lang="fi-FI" sz="2400" dirty="0"/>
              <a:t>good taste</a:t>
            </a:r>
          </a:p>
          <a:p>
            <a:r>
              <a:rPr lang="fi-FI" sz="2400" dirty="0"/>
              <a:t>quenching thirst</a:t>
            </a:r>
          </a:p>
          <a:p>
            <a:r>
              <a:rPr lang="fi-FI" sz="2400" dirty="0"/>
              <a:t>when and where you need it</a:t>
            </a:r>
          </a:p>
          <a:p>
            <a:r>
              <a:rPr lang="fi-FI" sz="2400" dirty="0"/>
              <a:t>fun</a:t>
            </a:r>
          </a:p>
          <a:p>
            <a:r>
              <a:rPr lang="fi-FI" sz="2400" dirty="0"/>
              <a:t>healthy</a:t>
            </a:r>
          </a:p>
          <a:p>
            <a:r>
              <a:rPr lang="fi-FI" sz="2400" dirty="0"/>
              <a:t>feel good</a:t>
            </a:r>
          </a:p>
          <a:p>
            <a:r>
              <a:rPr lang="fi-FI" sz="2400" dirty="0"/>
              <a:t>natural</a:t>
            </a:r>
          </a:p>
          <a:p>
            <a:r>
              <a:rPr lang="fi-FI" sz="2400" dirty="0"/>
              <a:t>sustainable</a:t>
            </a:r>
          </a:p>
          <a:p>
            <a:r>
              <a:rPr lang="fi-FI" sz="2400" dirty="0"/>
              <a:t>helping</a:t>
            </a:r>
          </a:p>
          <a:p>
            <a:r>
              <a:rPr lang="fi-FI" sz="2400" dirty="0"/>
              <a:t>belonging</a:t>
            </a:r>
          </a:p>
          <a:p>
            <a:endParaRPr lang="fi-FI" sz="1600" dirty="0"/>
          </a:p>
          <a:p>
            <a:r>
              <a:rPr lang="fi-FI" sz="2400" dirty="0"/>
              <a:t>All these are elements of </a:t>
            </a:r>
            <a:r>
              <a:rPr lang="fi-FI" sz="2400" dirty="0">
                <a:solidFill>
                  <a:srgbClr val="FF0000"/>
                </a:solidFill>
              </a:rPr>
              <a:t>value-in-use</a:t>
            </a:r>
            <a:r>
              <a:rPr lang="fi-FI" sz="2400" dirty="0"/>
              <a:t>: They define the </a:t>
            </a:r>
            <a:r>
              <a:rPr lang="fi-FI" sz="2400" dirty="0">
                <a:solidFill>
                  <a:srgbClr val="FF0000"/>
                </a:solidFill>
              </a:rPr>
              <a:t>amount of discomfort alleviated</a:t>
            </a:r>
            <a:r>
              <a:rPr lang="fi-FI" sz="2400" dirty="0"/>
              <a:t> </a:t>
            </a:r>
            <a:br>
              <a:rPr lang="fi-FI" sz="2400" dirty="0"/>
            </a:br>
            <a:r>
              <a:rPr lang="fi-FI" sz="2400" dirty="0"/>
              <a:t>plus the amount of </a:t>
            </a:r>
            <a:r>
              <a:rPr lang="fi-FI" sz="2400" dirty="0">
                <a:solidFill>
                  <a:srgbClr val="FF0000"/>
                </a:solidFill>
              </a:rPr>
              <a:t>good feelings</a:t>
            </a:r>
            <a:r>
              <a:rPr lang="fi-FI" sz="2400" dirty="0"/>
              <a:t> generated</a:t>
            </a:r>
            <a:endParaRPr lang="en-GB" sz="2400" dirty="0"/>
          </a:p>
        </p:txBody>
      </p:sp>
    </p:spTree>
    <p:extLst>
      <p:ext uri="{BB962C8B-B14F-4D97-AF65-F5344CB8AC3E}">
        <p14:creationId xmlns:p14="http://schemas.microsoft.com/office/powerpoint/2010/main" val="354091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 y="-2166"/>
            <a:ext cx="12193076" cy="642280"/>
          </a:xfrm>
        </p:spPr>
        <p:txBody>
          <a:bodyPr/>
          <a:lstStyle/>
          <a:p>
            <a:r>
              <a:rPr lang="fi-FI" dirty="0"/>
              <a:t>W</a:t>
            </a:r>
            <a:r>
              <a:rPr lang="fi-FI" sz="4000" dirty="0"/>
              <a:t>hat Do Lemonade Stall Customers Need?</a:t>
            </a:r>
            <a:endParaRPr lang="en-GB"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8757" y="1166898"/>
            <a:ext cx="5784773" cy="5462502"/>
          </a:xfrm>
        </p:spPr>
      </p:pic>
      <p:sp>
        <p:nvSpPr>
          <p:cNvPr id="7" name="Rectangle 19"/>
          <p:cNvSpPr/>
          <p:nvPr/>
        </p:nvSpPr>
        <p:spPr>
          <a:xfrm rot="-60000">
            <a:off x="7337931" y="2776636"/>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nice day in</a:t>
            </a:r>
            <a:b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b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the park</a:t>
            </a:r>
          </a:p>
        </p:txBody>
      </p:sp>
      <p:sp>
        <p:nvSpPr>
          <p:cNvPr id="8" name="Rectangle 19"/>
          <p:cNvSpPr/>
          <p:nvPr/>
        </p:nvSpPr>
        <p:spPr>
          <a:xfrm rot="-60000">
            <a:off x="6635416" y="3706981"/>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quench thirst</a:t>
            </a:r>
          </a:p>
        </p:txBody>
      </p:sp>
      <p:sp>
        <p:nvSpPr>
          <p:cNvPr id="9" name="Rectangle 19"/>
          <p:cNvSpPr/>
          <p:nvPr/>
        </p:nvSpPr>
        <p:spPr>
          <a:xfrm rot="-60000">
            <a:off x="8334794" y="2923995"/>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feel comfort-able</a:t>
            </a:r>
          </a:p>
        </p:txBody>
      </p:sp>
      <p:sp>
        <p:nvSpPr>
          <p:cNvPr id="10" name="Rectangle 19"/>
          <p:cNvSpPr/>
          <p:nvPr/>
        </p:nvSpPr>
        <p:spPr>
          <a:xfrm rot="-60000">
            <a:off x="7471187" y="4652358"/>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eat healthy</a:t>
            </a:r>
          </a:p>
        </p:txBody>
      </p:sp>
      <p:sp>
        <p:nvSpPr>
          <p:cNvPr id="12" name="Rectangle 19"/>
          <p:cNvSpPr/>
          <p:nvPr/>
        </p:nvSpPr>
        <p:spPr>
          <a:xfrm rot="-60000">
            <a:off x="3398957" y="3997811"/>
            <a:ext cx="1261596" cy="804339"/>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get thirsty when walking in the park</a:t>
            </a:r>
          </a:p>
        </p:txBody>
      </p:sp>
      <p:sp>
        <p:nvSpPr>
          <p:cNvPr id="13" name="Rectangle 19"/>
          <p:cNvSpPr/>
          <p:nvPr/>
        </p:nvSpPr>
        <p:spPr>
          <a:xfrm rot="-60000">
            <a:off x="4946837" y="4102490"/>
            <a:ext cx="1070032" cy="706519"/>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get  hot when walking in the park</a:t>
            </a:r>
          </a:p>
        </p:txBody>
      </p:sp>
      <p:sp>
        <p:nvSpPr>
          <p:cNvPr id="14" name="Rectangle 19"/>
          <p:cNvSpPr/>
          <p:nvPr/>
        </p:nvSpPr>
        <p:spPr>
          <a:xfrm rot="-60000">
            <a:off x="6113023" y="4692541"/>
            <a:ext cx="772361" cy="7748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bottled drinks are heavy to carry</a:t>
            </a:r>
          </a:p>
        </p:txBody>
      </p:sp>
      <p:sp>
        <p:nvSpPr>
          <p:cNvPr id="15" name="Rectangle 19"/>
          <p:cNvSpPr/>
          <p:nvPr/>
        </p:nvSpPr>
        <p:spPr>
          <a:xfrm rot="-60000">
            <a:off x="4857217" y="5623973"/>
            <a:ext cx="961867" cy="75594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cafeterias are full, noisy</a:t>
            </a:r>
            <a:r>
              <a:rPr kumimoji="0" lang="en-US" sz="1200" b="0" i="0" u="none" strike="noStrike" kern="0" cap="none" spc="0" normalizeH="0" noProof="0" dirty="0">
                <a:ln>
                  <a:noFill/>
                </a:ln>
                <a:solidFill>
                  <a:prstClr val="black"/>
                </a:solidFill>
                <a:effectLst/>
                <a:uLnTx/>
                <a:uFillTx/>
                <a:latin typeface="Calibri"/>
                <a:ea typeface="+mn-ea"/>
                <a:cs typeface="Arial" pitchFamily="34" charset="0"/>
              </a:rPr>
              <a:t> and expensive</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16" name="Rectangle 19"/>
          <p:cNvSpPr/>
          <p:nvPr/>
        </p:nvSpPr>
        <p:spPr>
          <a:xfrm rot="-60000">
            <a:off x="5876163" y="1290376"/>
            <a:ext cx="821127" cy="58406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fun </a:t>
            </a:r>
            <a:r>
              <a:rPr kumimoji="0" lang="en-US" sz="1200" b="0" i="0" u="none" strike="noStrike" kern="0" cap="none" spc="0" normalizeH="0" baseline="0" noProof="0" dirty="0" err="1">
                <a:ln>
                  <a:noFill/>
                </a:ln>
                <a:solidFill>
                  <a:prstClr val="black"/>
                </a:solidFill>
                <a:effectLst/>
                <a:uLnTx/>
                <a:uFillTx/>
                <a:latin typeface="Calibri"/>
                <a:ea typeface="+mn-ea"/>
                <a:cs typeface="Arial" pitchFamily="34" charset="0"/>
              </a:rPr>
              <a:t>exper-iences</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17" name="Rectangle 19"/>
          <p:cNvSpPr/>
          <p:nvPr/>
        </p:nvSpPr>
        <p:spPr>
          <a:xfrm rot="-60000">
            <a:off x="6610402" y="2178010"/>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want to help</a:t>
            </a:r>
            <a:r>
              <a:rPr kumimoji="0" lang="en-US" sz="1200" b="0" i="0" u="none" strike="noStrike" kern="0" cap="none" spc="0" normalizeH="0" noProof="0" dirty="0">
                <a:ln>
                  <a:noFill/>
                </a:ln>
                <a:solidFill>
                  <a:prstClr val="black"/>
                </a:solidFill>
                <a:effectLst/>
                <a:uLnTx/>
                <a:uFillTx/>
                <a:latin typeface="Calibri"/>
                <a:ea typeface="+mn-ea"/>
                <a:cs typeface="Arial" pitchFamily="34" charset="0"/>
              </a:rPr>
              <a:t> others</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18" name="Rectangle 19"/>
          <p:cNvSpPr/>
          <p:nvPr/>
        </p:nvSpPr>
        <p:spPr>
          <a:xfrm rot="-60000">
            <a:off x="3724822" y="2596197"/>
            <a:ext cx="971952" cy="6041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want to be part of community</a:t>
            </a:r>
          </a:p>
        </p:txBody>
      </p:sp>
      <p:sp>
        <p:nvSpPr>
          <p:cNvPr id="19" name="Rectangle 19"/>
          <p:cNvSpPr/>
          <p:nvPr/>
        </p:nvSpPr>
        <p:spPr>
          <a:xfrm rot="-60000">
            <a:off x="4475998" y="1502834"/>
            <a:ext cx="1120392" cy="679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to live sustainably</a:t>
            </a:r>
          </a:p>
        </p:txBody>
      </p:sp>
      <p:sp>
        <p:nvSpPr>
          <p:cNvPr id="20" name="Rectangle 19"/>
          <p:cNvSpPr/>
          <p:nvPr/>
        </p:nvSpPr>
        <p:spPr>
          <a:xfrm rot="-60000">
            <a:off x="4891258" y="2983006"/>
            <a:ext cx="772361" cy="63611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natural products</a:t>
            </a:r>
          </a:p>
        </p:txBody>
      </p:sp>
      <p:sp>
        <p:nvSpPr>
          <p:cNvPr id="21" name="Rectangle 19"/>
          <p:cNvSpPr/>
          <p:nvPr/>
        </p:nvSpPr>
        <p:spPr>
          <a:xfrm rot="-60000">
            <a:off x="5925396" y="2859510"/>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to feel good</a:t>
            </a:r>
          </a:p>
        </p:txBody>
      </p:sp>
      <p:sp>
        <p:nvSpPr>
          <p:cNvPr id="22" name="Rectangle 19"/>
          <p:cNvSpPr/>
          <p:nvPr/>
        </p:nvSpPr>
        <p:spPr>
          <a:xfrm rot="-60000">
            <a:off x="5640863" y="1965595"/>
            <a:ext cx="772361" cy="80500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want to lead a healthy lifestyle</a:t>
            </a:r>
          </a:p>
        </p:txBody>
      </p:sp>
      <p:sp>
        <p:nvSpPr>
          <p:cNvPr id="23" name="Rectangle 19"/>
          <p:cNvSpPr/>
          <p:nvPr/>
        </p:nvSpPr>
        <p:spPr>
          <a:xfrm rot="-60000">
            <a:off x="3535452" y="3332996"/>
            <a:ext cx="895078"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convenient solutions</a:t>
            </a:r>
          </a:p>
        </p:txBody>
      </p:sp>
      <p:sp>
        <p:nvSpPr>
          <p:cNvPr id="25" name="Content Placeholder 2"/>
          <p:cNvSpPr txBox="1">
            <a:spLocks/>
          </p:cNvSpPr>
          <p:nvPr/>
        </p:nvSpPr>
        <p:spPr bwMode="auto">
          <a:xfrm>
            <a:off x="9446942" y="2608464"/>
            <a:ext cx="2497066" cy="277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09" indent="-176209" algn="ctr" rtl="0" eaLnBrk="1" fontAlgn="base" hangingPunct="1">
              <a:spcBef>
                <a:spcPct val="20000"/>
              </a:spcBef>
              <a:spcAft>
                <a:spcPct val="0"/>
              </a:spcAft>
              <a:buFont typeface="Wingdings" pitchFamily="2" charset="2"/>
              <a:buNone/>
              <a:defRPr>
                <a:solidFill>
                  <a:srgbClr val="000000"/>
                </a:solidFill>
                <a:latin typeface="+mn-lt"/>
                <a:ea typeface="+mn-ea"/>
                <a:cs typeface="+mn-cs"/>
              </a:defRPr>
            </a:lvl1pPr>
            <a:lvl2pPr marL="571486" indent="-190495" algn="ctr" rtl="0" eaLnBrk="1" fontAlgn="base" hangingPunct="1">
              <a:spcBef>
                <a:spcPct val="20000"/>
              </a:spcBef>
              <a:spcAft>
                <a:spcPct val="0"/>
              </a:spcAft>
              <a:buChar char="•"/>
              <a:defRPr sz="1600">
                <a:solidFill>
                  <a:srgbClr val="000000"/>
                </a:solidFill>
                <a:latin typeface="+mn-lt"/>
              </a:defRPr>
            </a:lvl2pPr>
            <a:lvl3pPr marL="952476" indent="-190495" algn="ctr" rtl="0" eaLnBrk="1" fontAlgn="base" hangingPunct="1">
              <a:spcBef>
                <a:spcPct val="20000"/>
              </a:spcBef>
              <a:spcAft>
                <a:spcPct val="0"/>
              </a:spcAft>
              <a:buChar char="»"/>
              <a:defRPr sz="1600">
                <a:solidFill>
                  <a:srgbClr val="000000"/>
                </a:solidFill>
                <a:latin typeface="+mn-lt"/>
              </a:defRPr>
            </a:lvl3pPr>
            <a:lvl4pPr marL="1333467" indent="-190495" algn="ctr" rtl="0" eaLnBrk="1" fontAlgn="base" hangingPunct="1">
              <a:spcBef>
                <a:spcPct val="20000"/>
              </a:spcBef>
              <a:spcAft>
                <a:spcPct val="0"/>
              </a:spcAft>
              <a:buFont typeface="Wingdings" pitchFamily="2" charset="2"/>
              <a:buChar char="§"/>
              <a:defRPr sz="1400">
                <a:solidFill>
                  <a:srgbClr val="000000"/>
                </a:solidFill>
                <a:latin typeface="+mn-lt"/>
              </a:defRPr>
            </a:lvl4pPr>
            <a:lvl5pPr marL="1727157" indent="-203195" algn="ctr" rtl="0" eaLnBrk="1" fontAlgn="base" hangingPunct="1">
              <a:spcBef>
                <a:spcPct val="20000"/>
              </a:spcBef>
              <a:spcAft>
                <a:spcPct val="0"/>
              </a:spcAft>
              <a:buChar char="°"/>
              <a:defRPr sz="1400">
                <a:solidFill>
                  <a:srgbClr val="000000"/>
                </a:solidFill>
                <a:latin typeface="+mn-lt"/>
              </a:defRPr>
            </a:lvl5pPr>
            <a:lvl6pPr marL="2184345" indent="-203195" algn="l" rtl="0" eaLnBrk="1" fontAlgn="base" hangingPunct="1">
              <a:spcBef>
                <a:spcPct val="20000"/>
              </a:spcBef>
              <a:spcAft>
                <a:spcPct val="0"/>
              </a:spcAft>
              <a:buChar char="°"/>
              <a:defRPr sz="1400">
                <a:solidFill>
                  <a:srgbClr val="4B4F55"/>
                </a:solidFill>
                <a:latin typeface="+mn-lt"/>
              </a:defRPr>
            </a:lvl6pPr>
            <a:lvl7pPr marL="2641534" indent="-203195" algn="l" rtl="0" eaLnBrk="1" fontAlgn="base" hangingPunct="1">
              <a:spcBef>
                <a:spcPct val="20000"/>
              </a:spcBef>
              <a:spcAft>
                <a:spcPct val="0"/>
              </a:spcAft>
              <a:buChar char="°"/>
              <a:defRPr sz="1400">
                <a:solidFill>
                  <a:srgbClr val="4B4F55"/>
                </a:solidFill>
                <a:latin typeface="+mn-lt"/>
              </a:defRPr>
            </a:lvl7pPr>
            <a:lvl8pPr marL="3098723" indent="-203195" algn="l" rtl="0" eaLnBrk="1" fontAlgn="base" hangingPunct="1">
              <a:spcBef>
                <a:spcPct val="20000"/>
              </a:spcBef>
              <a:spcAft>
                <a:spcPct val="0"/>
              </a:spcAft>
              <a:buChar char="°"/>
              <a:defRPr sz="1400">
                <a:solidFill>
                  <a:srgbClr val="4B4F55"/>
                </a:solidFill>
                <a:latin typeface="+mn-lt"/>
              </a:defRPr>
            </a:lvl8pPr>
            <a:lvl9pPr marL="3555911" indent="-203195" algn="l" rtl="0" eaLnBrk="1" fontAlgn="base" hangingPunct="1">
              <a:spcBef>
                <a:spcPct val="20000"/>
              </a:spcBef>
              <a:spcAft>
                <a:spcPct val="0"/>
              </a:spcAft>
              <a:buChar char="°"/>
              <a:defRPr sz="1400">
                <a:solidFill>
                  <a:srgbClr val="4B4F55"/>
                </a:solidFill>
                <a:latin typeface="+mn-lt"/>
              </a:defRPr>
            </a:lvl9pPr>
          </a:lstStyle>
          <a:p>
            <a:r>
              <a:rPr lang="fi-FI" sz="1800" i="0" kern="0" dirty="0"/>
              <a:t>What functional jobs?</a:t>
            </a:r>
          </a:p>
          <a:p>
            <a:r>
              <a:rPr lang="fi-FI" sz="1800" i="0" kern="0" dirty="0"/>
              <a:t>What emotional jobs?</a:t>
            </a:r>
          </a:p>
          <a:p>
            <a:r>
              <a:rPr lang="fi-FI" sz="1800" i="0" kern="0" dirty="0"/>
              <a:t>What social jobs?</a:t>
            </a:r>
          </a:p>
          <a:p>
            <a:r>
              <a:rPr lang="fi-FI" sz="1800" i="0" kern="0" dirty="0"/>
              <a:t>What basic needs?</a:t>
            </a:r>
          </a:p>
          <a:p>
            <a:endParaRPr lang="fi-FI" sz="1800" i="0" kern="0" dirty="0"/>
          </a:p>
          <a:p>
            <a:r>
              <a:rPr lang="fi-FI" sz="1800" i="0" kern="0" dirty="0"/>
              <a:t>These are the goals you want to accomplish, things you want get done</a:t>
            </a:r>
            <a:endParaRPr lang="en-GB" sz="1800" i="0" kern="0" dirty="0"/>
          </a:p>
        </p:txBody>
      </p:sp>
      <p:sp>
        <p:nvSpPr>
          <p:cNvPr id="26" name="Content Placeholder 2"/>
          <p:cNvSpPr txBox="1">
            <a:spLocks/>
          </p:cNvSpPr>
          <p:nvPr/>
        </p:nvSpPr>
        <p:spPr bwMode="auto">
          <a:xfrm>
            <a:off x="26083" y="3625809"/>
            <a:ext cx="3209154" cy="246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09" indent="-176209" algn="ctr" rtl="0" eaLnBrk="1" fontAlgn="base" hangingPunct="1">
              <a:spcBef>
                <a:spcPct val="20000"/>
              </a:spcBef>
              <a:spcAft>
                <a:spcPct val="0"/>
              </a:spcAft>
              <a:buFont typeface="Wingdings" pitchFamily="2" charset="2"/>
              <a:buNone/>
              <a:defRPr>
                <a:solidFill>
                  <a:srgbClr val="000000"/>
                </a:solidFill>
                <a:latin typeface="+mn-lt"/>
                <a:ea typeface="+mn-ea"/>
                <a:cs typeface="+mn-cs"/>
              </a:defRPr>
            </a:lvl1pPr>
            <a:lvl2pPr marL="571486" indent="-190495" algn="ctr" rtl="0" eaLnBrk="1" fontAlgn="base" hangingPunct="1">
              <a:spcBef>
                <a:spcPct val="20000"/>
              </a:spcBef>
              <a:spcAft>
                <a:spcPct val="0"/>
              </a:spcAft>
              <a:buChar char="•"/>
              <a:defRPr sz="1600">
                <a:solidFill>
                  <a:srgbClr val="000000"/>
                </a:solidFill>
                <a:latin typeface="+mn-lt"/>
              </a:defRPr>
            </a:lvl2pPr>
            <a:lvl3pPr marL="952476" indent="-190495" algn="ctr" rtl="0" eaLnBrk="1" fontAlgn="base" hangingPunct="1">
              <a:spcBef>
                <a:spcPct val="20000"/>
              </a:spcBef>
              <a:spcAft>
                <a:spcPct val="0"/>
              </a:spcAft>
              <a:buChar char="»"/>
              <a:defRPr sz="1600">
                <a:solidFill>
                  <a:srgbClr val="000000"/>
                </a:solidFill>
                <a:latin typeface="+mn-lt"/>
              </a:defRPr>
            </a:lvl3pPr>
            <a:lvl4pPr marL="1333467" indent="-190495" algn="ctr" rtl="0" eaLnBrk="1" fontAlgn="base" hangingPunct="1">
              <a:spcBef>
                <a:spcPct val="20000"/>
              </a:spcBef>
              <a:spcAft>
                <a:spcPct val="0"/>
              </a:spcAft>
              <a:buFont typeface="Wingdings" pitchFamily="2" charset="2"/>
              <a:buChar char="§"/>
              <a:defRPr sz="1400">
                <a:solidFill>
                  <a:srgbClr val="000000"/>
                </a:solidFill>
                <a:latin typeface="+mn-lt"/>
              </a:defRPr>
            </a:lvl4pPr>
            <a:lvl5pPr marL="1727157" indent="-203195" algn="ctr" rtl="0" eaLnBrk="1" fontAlgn="base" hangingPunct="1">
              <a:spcBef>
                <a:spcPct val="20000"/>
              </a:spcBef>
              <a:spcAft>
                <a:spcPct val="0"/>
              </a:spcAft>
              <a:buChar char="°"/>
              <a:defRPr sz="1400">
                <a:solidFill>
                  <a:srgbClr val="000000"/>
                </a:solidFill>
                <a:latin typeface="+mn-lt"/>
              </a:defRPr>
            </a:lvl5pPr>
            <a:lvl6pPr marL="2184345" indent="-203195" algn="l" rtl="0" eaLnBrk="1" fontAlgn="base" hangingPunct="1">
              <a:spcBef>
                <a:spcPct val="20000"/>
              </a:spcBef>
              <a:spcAft>
                <a:spcPct val="0"/>
              </a:spcAft>
              <a:buChar char="°"/>
              <a:defRPr sz="1400">
                <a:solidFill>
                  <a:srgbClr val="4B4F55"/>
                </a:solidFill>
                <a:latin typeface="+mn-lt"/>
              </a:defRPr>
            </a:lvl6pPr>
            <a:lvl7pPr marL="2641534" indent="-203195" algn="l" rtl="0" eaLnBrk="1" fontAlgn="base" hangingPunct="1">
              <a:spcBef>
                <a:spcPct val="20000"/>
              </a:spcBef>
              <a:spcAft>
                <a:spcPct val="0"/>
              </a:spcAft>
              <a:buChar char="°"/>
              <a:defRPr sz="1400">
                <a:solidFill>
                  <a:srgbClr val="4B4F55"/>
                </a:solidFill>
                <a:latin typeface="+mn-lt"/>
              </a:defRPr>
            </a:lvl7pPr>
            <a:lvl8pPr marL="3098723" indent="-203195" algn="l" rtl="0" eaLnBrk="1" fontAlgn="base" hangingPunct="1">
              <a:spcBef>
                <a:spcPct val="20000"/>
              </a:spcBef>
              <a:spcAft>
                <a:spcPct val="0"/>
              </a:spcAft>
              <a:buChar char="°"/>
              <a:defRPr sz="1400">
                <a:solidFill>
                  <a:srgbClr val="4B4F55"/>
                </a:solidFill>
                <a:latin typeface="+mn-lt"/>
              </a:defRPr>
            </a:lvl8pPr>
            <a:lvl9pPr marL="3555911" indent="-203195" algn="l" rtl="0" eaLnBrk="1" fontAlgn="base" hangingPunct="1">
              <a:spcBef>
                <a:spcPct val="20000"/>
              </a:spcBef>
              <a:spcAft>
                <a:spcPct val="0"/>
              </a:spcAft>
              <a:buChar char="°"/>
              <a:defRPr sz="1400">
                <a:solidFill>
                  <a:srgbClr val="4B4F55"/>
                </a:solidFill>
                <a:latin typeface="+mn-lt"/>
              </a:defRPr>
            </a:lvl9pPr>
          </a:lstStyle>
          <a:p>
            <a:r>
              <a:rPr lang="fi-FI" sz="1800" i="0" kern="0" dirty="0"/>
              <a:t>What barriers?</a:t>
            </a:r>
          </a:p>
          <a:p>
            <a:r>
              <a:rPr lang="fi-FI" sz="1800" i="0" kern="0" dirty="0"/>
              <a:t>What costs?</a:t>
            </a:r>
          </a:p>
          <a:p>
            <a:r>
              <a:rPr lang="fi-FI" sz="1800" i="0" kern="0" dirty="0"/>
              <a:t>What bad feelings?</a:t>
            </a:r>
          </a:p>
          <a:p>
            <a:r>
              <a:rPr lang="fi-FI" sz="1800" i="0" kern="0" dirty="0"/>
              <a:t>What difficulties?</a:t>
            </a:r>
          </a:p>
          <a:p>
            <a:r>
              <a:rPr lang="fi-FI" sz="1800" i="0" kern="0" dirty="0"/>
              <a:t>What risks?</a:t>
            </a:r>
          </a:p>
          <a:p>
            <a:endParaRPr lang="fi-FI" sz="100" i="0" kern="0" dirty="0"/>
          </a:p>
          <a:p>
            <a:r>
              <a:rPr lang="fi-FI" sz="1800" i="0" kern="0" dirty="0"/>
              <a:t>These are things that make accomplishing those goals difficult, costly or inconvenient</a:t>
            </a:r>
            <a:endParaRPr lang="en-GB" sz="1800" i="0" kern="0" dirty="0"/>
          </a:p>
        </p:txBody>
      </p:sp>
      <p:sp>
        <p:nvSpPr>
          <p:cNvPr id="27" name="Content Placeholder 2"/>
          <p:cNvSpPr txBox="1">
            <a:spLocks/>
          </p:cNvSpPr>
          <p:nvPr/>
        </p:nvSpPr>
        <p:spPr bwMode="auto">
          <a:xfrm>
            <a:off x="54955" y="792552"/>
            <a:ext cx="3556984" cy="246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09" indent="-176209" algn="ctr" rtl="0" eaLnBrk="1" fontAlgn="base" hangingPunct="1">
              <a:spcBef>
                <a:spcPct val="20000"/>
              </a:spcBef>
              <a:spcAft>
                <a:spcPct val="0"/>
              </a:spcAft>
              <a:buFont typeface="Wingdings" pitchFamily="2" charset="2"/>
              <a:buNone/>
              <a:defRPr>
                <a:solidFill>
                  <a:srgbClr val="000000"/>
                </a:solidFill>
                <a:latin typeface="+mn-lt"/>
                <a:ea typeface="+mn-ea"/>
                <a:cs typeface="+mn-cs"/>
              </a:defRPr>
            </a:lvl1pPr>
            <a:lvl2pPr marL="571486" indent="-190495" algn="ctr" rtl="0" eaLnBrk="1" fontAlgn="base" hangingPunct="1">
              <a:spcBef>
                <a:spcPct val="20000"/>
              </a:spcBef>
              <a:spcAft>
                <a:spcPct val="0"/>
              </a:spcAft>
              <a:buChar char="•"/>
              <a:defRPr sz="1600">
                <a:solidFill>
                  <a:srgbClr val="000000"/>
                </a:solidFill>
                <a:latin typeface="+mn-lt"/>
              </a:defRPr>
            </a:lvl2pPr>
            <a:lvl3pPr marL="952476" indent="-190495" algn="ctr" rtl="0" eaLnBrk="1" fontAlgn="base" hangingPunct="1">
              <a:spcBef>
                <a:spcPct val="20000"/>
              </a:spcBef>
              <a:spcAft>
                <a:spcPct val="0"/>
              </a:spcAft>
              <a:buChar char="»"/>
              <a:defRPr sz="1600">
                <a:solidFill>
                  <a:srgbClr val="000000"/>
                </a:solidFill>
                <a:latin typeface="+mn-lt"/>
              </a:defRPr>
            </a:lvl3pPr>
            <a:lvl4pPr marL="1333467" indent="-190495" algn="ctr" rtl="0" eaLnBrk="1" fontAlgn="base" hangingPunct="1">
              <a:spcBef>
                <a:spcPct val="20000"/>
              </a:spcBef>
              <a:spcAft>
                <a:spcPct val="0"/>
              </a:spcAft>
              <a:buFont typeface="Wingdings" pitchFamily="2" charset="2"/>
              <a:buChar char="§"/>
              <a:defRPr sz="1400">
                <a:solidFill>
                  <a:srgbClr val="000000"/>
                </a:solidFill>
                <a:latin typeface="+mn-lt"/>
              </a:defRPr>
            </a:lvl4pPr>
            <a:lvl5pPr marL="1727157" indent="-203195" algn="ctr" rtl="0" eaLnBrk="1" fontAlgn="base" hangingPunct="1">
              <a:spcBef>
                <a:spcPct val="20000"/>
              </a:spcBef>
              <a:spcAft>
                <a:spcPct val="0"/>
              </a:spcAft>
              <a:buChar char="°"/>
              <a:defRPr sz="1400">
                <a:solidFill>
                  <a:srgbClr val="000000"/>
                </a:solidFill>
                <a:latin typeface="+mn-lt"/>
              </a:defRPr>
            </a:lvl5pPr>
            <a:lvl6pPr marL="2184345" indent="-203195" algn="l" rtl="0" eaLnBrk="1" fontAlgn="base" hangingPunct="1">
              <a:spcBef>
                <a:spcPct val="20000"/>
              </a:spcBef>
              <a:spcAft>
                <a:spcPct val="0"/>
              </a:spcAft>
              <a:buChar char="°"/>
              <a:defRPr sz="1400">
                <a:solidFill>
                  <a:srgbClr val="4B4F55"/>
                </a:solidFill>
                <a:latin typeface="+mn-lt"/>
              </a:defRPr>
            </a:lvl6pPr>
            <a:lvl7pPr marL="2641534" indent="-203195" algn="l" rtl="0" eaLnBrk="1" fontAlgn="base" hangingPunct="1">
              <a:spcBef>
                <a:spcPct val="20000"/>
              </a:spcBef>
              <a:spcAft>
                <a:spcPct val="0"/>
              </a:spcAft>
              <a:buChar char="°"/>
              <a:defRPr sz="1400">
                <a:solidFill>
                  <a:srgbClr val="4B4F55"/>
                </a:solidFill>
                <a:latin typeface="+mn-lt"/>
              </a:defRPr>
            </a:lvl7pPr>
            <a:lvl8pPr marL="3098723" indent="-203195" algn="l" rtl="0" eaLnBrk="1" fontAlgn="base" hangingPunct="1">
              <a:spcBef>
                <a:spcPct val="20000"/>
              </a:spcBef>
              <a:spcAft>
                <a:spcPct val="0"/>
              </a:spcAft>
              <a:buChar char="°"/>
              <a:defRPr sz="1400">
                <a:solidFill>
                  <a:srgbClr val="4B4F55"/>
                </a:solidFill>
                <a:latin typeface="+mn-lt"/>
              </a:defRPr>
            </a:lvl8pPr>
            <a:lvl9pPr marL="3555911" indent="-203195" algn="l" rtl="0" eaLnBrk="1" fontAlgn="base" hangingPunct="1">
              <a:spcBef>
                <a:spcPct val="20000"/>
              </a:spcBef>
              <a:spcAft>
                <a:spcPct val="0"/>
              </a:spcAft>
              <a:buChar char="°"/>
              <a:defRPr sz="1400">
                <a:solidFill>
                  <a:srgbClr val="4B4F55"/>
                </a:solidFill>
                <a:latin typeface="+mn-lt"/>
              </a:defRPr>
            </a:lvl9pPr>
          </a:lstStyle>
          <a:p>
            <a:r>
              <a:rPr lang="fi-FI" sz="1800" i="0" kern="0" dirty="0"/>
              <a:t>What successes?</a:t>
            </a:r>
          </a:p>
          <a:p>
            <a:r>
              <a:rPr lang="fi-FI" sz="1800" i="0" kern="0" dirty="0"/>
              <a:t>What expectations?</a:t>
            </a:r>
          </a:p>
          <a:p>
            <a:r>
              <a:rPr lang="fi-FI" sz="1800" i="0" kern="0" dirty="0"/>
              <a:t>What delights?</a:t>
            </a:r>
          </a:p>
          <a:p>
            <a:r>
              <a:rPr lang="fi-FI" sz="1800" i="0" kern="0" dirty="0"/>
              <a:t>What savings?</a:t>
            </a:r>
          </a:p>
          <a:p>
            <a:r>
              <a:rPr lang="fi-FI" sz="1800" i="0" kern="0" dirty="0"/>
              <a:t>What makes life easier?</a:t>
            </a:r>
          </a:p>
          <a:p>
            <a:endParaRPr lang="fi-FI" sz="200" i="0" kern="0" dirty="0"/>
          </a:p>
          <a:p>
            <a:r>
              <a:rPr lang="fi-FI" sz="1800" i="0" kern="0" dirty="0"/>
              <a:t>These are ’extra benefits’ that come above and beyond the core tasks</a:t>
            </a:r>
            <a:endParaRPr lang="en-GB" sz="1800" i="0" kern="0" dirty="0"/>
          </a:p>
        </p:txBody>
      </p:sp>
      <p:sp>
        <p:nvSpPr>
          <p:cNvPr id="28" name="Rectangle 19"/>
          <p:cNvSpPr/>
          <p:nvPr/>
        </p:nvSpPr>
        <p:spPr>
          <a:xfrm rot="-60000">
            <a:off x="6962862" y="1519362"/>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enjoy good taste</a:t>
            </a:r>
          </a:p>
        </p:txBody>
      </p:sp>
      <p:sp>
        <p:nvSpPr>
          <p:cNvPr id="24" name="Rectangle 19"/>
          <p:cNvSpPr/>
          <p:nvPr/>
        </p:nvSpPr>
        <p:spPr>
          <a:xfrm rot="-60000">
            <a:off x="7100668" y="5392483"/>
            <a:ext cx="920667" cy="77615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cannot find a drink when I need it</a:t>
            </a:r>
          </a:p>
        </p:txBody>
      </p:sp>
      <p:sp>
        <p:nvSpPr>
          <p:cNvPr id="29" name="Rectangle 19"/>
          <p:cNvSpPr/>
          <p:nvPr/>
        </p:nvSpPr>
        <p:spPr>
          <a:xfrm rot="-60000">
            <a:off x="3920245" y="4962083"/>
            <a:ext cx="934367" cy="107095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canned drinks are resource consuming, unhealthy</a:t>
            </a:r>
          </a:p>
        </p:txBody>
      </p:sp>
      <p:sp>
        <p:nvSpPr>
          <p:cNvPr id="30" name="Rectangle 19"/>
          <p:cNvSpPr/>
          <p:nvPr/>
        </p:nvSpPr>
        <p:spPr>
          <a:xfrm rot="-60000">
            <a:off x="5997442" y="5635317"/>
            <a:ext cx="1016073" cy="93487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plastic bottles are a major environmental problem</a:t>
            </a:r>
          </a:p>
        </p:txBody>
      </p:sp>
      <p:sp>
        <p:nvSpPr>
          <p:cNvPr id="31" name="Rectangle 19"/>
          <p:cNvSpPr/>
          <p:nvPr/>
        </p:nvSpPr>
        <p:spPr>
          <a:xfrm rot="-60000">
            <a:off x="8402141" y="3903522"/>
            <a:ext cx="922130" cy="79044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participate in community</a:t>
            </a:r>
          </a:p>
        </p:txBody>
      </p:sp>
    </p:spTree>
    <p:extLst>
      <p:ext uri="{BB962C8B-B14F-4D97-AF65-F5344CB8AC3E}">
        <p14:creationId xmlns:p14="http://schemas.microsoft.com/office/powerpoint/2010/main" val="29589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8" grpId="0" animBg="1"/>
      <p:bldP spid="24"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3825"/>
          </a:xfrm>
        </p:spPr>
        <p:txBody>
          <a:bodyPr/>
          <a:lstStyle/>
          <a:p>
            <a:r>
              <a:rPr lang="fi-FI" sz="4000" dirty="0"/>
              <a:t>How Does Our Product Meet Those Needs?</a:t>
            </a:r>
            <a:endParaRPr lang="en-GB"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9962" y="1082675"/>
            <a:ext cx="5252075" cy="5094288"/>
          </a:xfrm>
        </p:spPr>
      </p:pic>
      <p:sp>
        <p:nvSpPr>
          <p:cNvPr id="5" name="Content Placeholder 2"/>
          <p:cNvSpPr txBox="1">
            <a:spLocks/>
          </p:cNvSpPr>
          <p:nvPr/>
        </p:nvSpPr>
        <p:spPr bwMode="auto">
          <a:xfrm>
            <a:off x="319314" y="2869118"/>
            <a:ext cx="3060540" cy="127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09" indent="-176209" algn="ctr" rtl="0" eaLnBrk="1" fontAlgn="base" hangingPunct="1">
              <a:spcBef>
                <a:spcPct val="20000"/>
              </a:spcBef>
              <a:spcAft>
                <a:spcPct val="0"/>
              </a:spcAft>
              <a:buFont typeface="Wingdings" pitchFamily="2" charset="2"/>
              <a:buNone/>
              <a:defRPr>
                <a:solidFill>
                  <a:srgbClr val="000000"/>
                </a:solidFill>
                <a:latin typeface="+mn-lt"/>
                <a:ea typeface="+mn-ea"/>
                <a:cs typeface="+mn-cs"/>
              </a:defRPr>
            </a:lvl1pPr>
            <a:lvl2pPr marL="571486" indent="-190495" algn="ctr" rtl="0" eaLnBrk="1" fontAlgn="base" hangingPunct="1">
              <a:spcBef>
                <a:spcPct val="20000"/>
              </a:spcBef>
              <a:spcAft>
                <a:spcPct val="0"/>
              </a:spcAft>
              <a:buChar char="•"/>
              <a:defRPr sz="1600">
                <a:solidFill>
                  <a:srgbClr val="000000"/>
                </a:solidFill>
                <a:latin typeface="+mn-lt"/>
              </a:defRPr>
            </a:lvl2pPr>
            <a:lvl3pPr marL="952476" indent="-190495" algn="ctr" rtl="0" eaLnBrk="1" fontAlgn="base" hangingPunct="1">
              <a:spcBef>
                <a:spcPct val="20000"/>
              </a:spcBef>
              <a:spcAft>
                <a:spcPct val="0"/>
              </a:spcAft>
              <a:buChar char="»"/>
              <a:defRPr sz="1600">
                <a:solidFill>
                  <a:srgbClr val="000000"/>
                </a:solidFill>
                <a:latin typeface="+mn-lt"/>
              </a:defRPr>
            </a:lvl3pPr>
            <a:lvl4pPr marL="1333467" indent="-190495" algn="ctr" rtl="0" eaLnBrk="1" fontAlgn="base" hangingPunct="1">
              <a:spcBef>
                <a:spcPct val="20000"/>
              </a:spcBef>
              <a:spcAft>
                <a:spcPct val="0"/>
              </a:spcAft>
              <a:buFont typeface="Wingdings" pitchFamily="2" charset="2"/>
              <a:buChar char="§"/>
              <a:defRPr sz="1400">
                <a:solidFill>
                  <a:srgbClr val="000000"/>
                </a:solidFill>
                <a:latin typeface="+mn-lt"/>
              </a:defRPr>
            </a:lvl4pPr>
            <a:lvl5pPr marL="1727157" indent="-203195" algn="ctr" rtl="0" eaLnBrk="1" fontAlgn="base" hangingPunct="1">
              <a:spcBef>
                <a:spcPct val="20000"/>
              </a:spcBef>
              <a:spcAft>
                <a:spcPct val="0"/>
              </a:spcAft>
              <a:buChar char="°"/>
              <a:defRPr sz="1400">
                <a:solidFill>
                  <a:srgbClr val="000000"/>
                </a:solidFill>
                <a:latin typeface="+mn-lt"/>
              </a:defRPr>
            </a:lvl5pPr>
            <a:lvl6pPr marL="2184345" indent="-203195" algn="l" rtl="0" eaLnBrk="1" fontAlgn="base" hangingPunct="1">
              <a:spcBef>
                <a:spcPct val="20000"/>
              </a:spcBef>
              <a:spcAft>
                <a:spcPct val="0"/>
              </a:spcAft>
              <a:buChar char="°"/>
              <a:defRPr sz="1400">
                <a:solidFill>
                  <a:srgbClr val="4B4F55"/>
                </a:solidFill>
                <a:latin typeface="+mn-lt"/>
              </a:defRPr>
            </a:lvl6pPr>
            <a:lvl7pPr marL="2641534" indent="-203195" algn="l" rtl="0" eaLnBrk="1" fontAlgn="base" hangingPunct="1">
              <a:spcBef>
                <a:spcPct val="20000"/>
              </a:spcBef>
              <a:spcAft>
                <a:spcPct val="0"/>
              </a:spcAft>
              <a:buChar char="°"/>
              <a:defRPr sz="1400">
                <a:solidFill>
                  <a:srgbClr val="4B4F55"/>
                </a:solidFill>
                <a:latin typeface="+mn-lt"/>
              </a:defRPr>
            </a:lvl7pPr>
            <a:lvl8pPr marL="3098723" indent="-203195" algn="l" rtl="0" eaLnBrk="1" fontAlgn="base" hangingPunct="1">
              <a:spcBef>
                <a:spcPct val="20000"/>
              </a:spcBef>
              <a:spcAft>
                <a:spcPct val="0"/>
              </a:spcAft>
              <a:buChar char="°"/>
              <a:defRPr sz="1400">
                <a:solidFill>
                  <a:srgbClr val="4B4F55"/>
                </a:solidFill>
                <a:latin typeface="+mn-lt"/>
              </a:defRPr>
            </a:lvl8pPr>
            <a:lvl9pPr marL="3555911" indent="-203195" algn="l" rtl="0" eaLnBrk="1" fontAlgn="base" hangingPunct="1">
              <a:spcBef>
                <a:spcPct val="20000"/>
              </a:spcBef>
              <a:spcAft>
                <a:spcPct val="0"/>
              </a:spcAft>
              <a:buChar char="°"/>
              <a:defRPr sz="1400">
                <a:solidFill>
                  <a:srgbClr val="4B4F55"/>
                </a:solidFill>
                <a:latin typeface="+mn-lt"/>
              </a:defRPr>
            </a:lvl9pPr>
          </a:lstStyle>
          <a:p>
            <a:r>
              <a:rPr lang="fi-FI" i="0" kern="0" dirty="0"/>
              <a:t>Which products help get customer jobs done?</a:t>
            </a:r>
            <a:endParaRPr lang="en-GB" i="0" kern="0" dirty="0"/>
          </a:p>
        </p:txBody>
      </p:sp>
      <p:sp>
        <p:nvSpPr>
          <p:cNvPr id="6" name="Content Placeholder 2"/>
          <p:cNvSpPr txBox="1">
            <a:spLocks/>
          </p:cNvSpPr>
          <p:nvPr/>
        </p:nvSpPr>
        <p:spPr bwMode="auto">
          <a:xfrm>
            <a:off x="8905505" y="4141583"/>
            <a:ext cx="3130373" cy="9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09" indent="-176209" algn="ctr" rtl="0" eaLnBrk="1" fontAlgn="base" hangingPunct="1">
              <a:spcBef>
                <a:spcPct val="20000"/>
              </a:spcBef>
              <a:spcAft>
                <a:spcPct val="0"/>
              </a:spcAft>
              <a:buFont typeface="Wingdings" pitchFamily="2" charset="2"/>
              <a:buNone/>
              <a:defRPr>
                <a:solidFill>
                  <a:srgbClr val="000000"/>
                </a:solidFill>
                <a:latin typeface="+mn-lt"/>
                <a:ea typeface="+mn-ea"/>
                <a:cs typeface="+mn-cs"/>
              </a:defRPr>
            </a:lvl1pPr>
            <a:lvl2pPr marL="571486" indent="-190495" algn="ctr" rtl="0" eaLnBrk="1" fontAlgn="base" hangingPunct="1">
              <a:spcBef>
                <a:spcPct val="20000"/>
              </a:spcBef>
              <a:spcAft>
                <a:spcPct val="0"/>
              </a:spcAft>
              <a:buChar char="•"/>
              <a:defRPr sz="1600">
                <a:solidFill>
                  <a:srgbClr val="000000"/>
                </a:solidFill>
                <a:latin typeface="+mn-lt"/>
              </a:defRPr>
            </a:lvl2pPr>
            <a:lvl3pPr marL="952476" indent="-190495" algn="ctr" rtl="0" eaLnBrk="1" fontAlgn="base" hangingPunct="1">
              <a:spcBef>
                <a:spcPct val="20000"/>
              </a:spcBef>
              <a:spcAft>
                <a:spcPct val="0"/>
              </a:spcAft>
              <a:buChar char="»"/>
              <a:defRPr sz="1600">
                <a:solidFill>
                  <a:srgbClr val="000000"/>
                </a:solidFill>
                <a:latin typeface="+mn-lt"/>
              </a:defRPr>
            </a:lvl3pPr>
            <a:lvl4pPr marL="1333467" indent="-190495" algn="ctr" rtl="0" eaLnBrk="1" fontAlgn="base" hangingPunct="1">
              <a:spcBef>
                <a:spcPct val="20000"/>
              </a:spcBef>
              <a:spcAft>
                <a:spcPct val="0"/>
              </a:spcAft>
              <a:buFont typeface="Wingdings" pitchFamily="2" charset="2"/>
              <a:buChar char="§"/>
              <a:defRPr sz="1400">
                <a:solidFill>
                  <a:srgbClr val="000000"/>
                </a:solidFill>
                <a:latin typeface="+mn-lt"/>
              </a:defRPr>
            </a:lvl4pPr>
            <a:lvl5pPr marL="1727157" indent="-203195" algn="ctr" rtl="0" eaLnBrk="1" fontAlgn="base" hangingPunct="1">
              <a:spcBef>
                <a:spcPct val="20000"/>
              </a:spcBef>
              <a:spcAft>
                <a:spcPct val="0"/>
              </a:spcAft>
              <a:buChar char="°"/>
              <a:defRPr sz="1400">
                <a:solidFill>
                  <a:srgbClr val="000000"/>
                </a:solidFill>
                <a:latin typeface="+mn-lt"/>
              </a:defRPr>
            </a:lvl5pPr>
            <a:lvl6pPr marL="2184345" indent="-203195" algn="l" rtl="0" eaLnBrk="1" fontAlgn="base" hangingPunct="1">
              <a:spcBef>
                <a:spcPct val="20000"/>
              </a:spcBef>
              <a:spcAft>
                <a:spcPct val="0"/>
              </a:spcAft>
              <a:buChar char="°"/>
              <a:defRPr sz="1400">
                <a:solidFill>
                  <a:srgbClr val="4B4F55"/>
                </a:solidFill>
                <a:latin typeface="+mn-lt"/>
              </a:defRPr>
            </a:lvl6pPr>
            <a:lvl7pPr marL="2641534" indent="-203195" algn="l" rtl="0" eaLnBrk="1" fontAlgn="base" hangingPunct="1">
              <a:spcBef>
                <a:spcPct val="20000"/>
              </a:spcBef>
              <a:spcAft>
                <a:spcPct val="0"/>
              </a:spcAft>
              <a:buChar char="°"/>
              <a:defRPr sz="1400">
                <a:solidFill>
                  <a:srgbClr val="4B4F55"/>
                </a:solidFill>
                <a:latin typeface="+mn-lt"/>
              </a:defRPr>
            </a:lvl7pPr>
            <a:lvl8pPr marL="3098723" indent="-203195" algn="l" rtl="0" eaLnBrk="1" fontAlgn="base" hangingPunct="1">
              <a:spcBef>
                <a:spcPct val="20000"/>
              </a:spcBef>
              <a:spcAft>
                <a:spcPct val="0"/>
              </a:spcAft>
              <a:buChar char="°"/>
              <a:defRPr sz="1400">
                <a:solidFill>
                  <a:srgbClr val="4B4F55"/>
                </a:solidFill>
                <a:latin typeface="+mn-lt"/>
              </a:defRPr>
            </a:lvl8pPr>
            <a:lvl9pPr marL="3555911" indent="-203195" algn="l" rtl="0" eaLnBrk="1" fontAlgn="base" hangingPunct="1">
              <a:spcBef>
                <a:spcPct val="20000"/>
              </a:spcBef>
              <a:spcAft>
                <a:spcPct val="0"/>
              </a:spcAft>
              <a:buChar char="°"/>
              <a:defRPr sz="1400">
                <a:solidFill>
                  <a:srgbClr val="4B4F55"/>
                </a:solidFill>
                <a:latin typeface="+mn-lt"/>
              </a:defRPr>
            </a:lvl9pPr>
          </a:lstStyle>
          <a:p>
            <a:r>
              <a:rPr lang="fi-FI" i="0" kern="0" dirty="0"/>
              <a:t>How do they relieve pains?</a:t>
            </a:r>
            <a:endParaRPr lang="en-GB" i="0" kern="0" dirty="0"/>
          </a:p>
        </p:txBody>
      </p:sp>
      <p:sp>
        <p:nvSpPr>
          <p:cNvPr id="7" name="Content Placeholder 2"/>
          <p:cNvSpPr txBox="1">
            <a:spLocks/>
          </p:cNvSpPr>
          <p:nvPr/>
        </p:nvSpPr>
        <p:spPr bwMode="auto">
          <a:xfrm>
            <a:off x="8694994" y="1973864"/>
            <a:ext cx="3340885" cy="113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6209" indent="-176209" algn="ctr" rtl="0" eaLnBrk="1" fontAlgn="base" hangingPunct="1">
              <a:spcBef>
                <a:spcPct val="20000"/>
              </a:spcBef>
              <a:spcAft>
                <a:spcPct val="0"/>
              </a:spcAft>
              <a:buFont typeface="Wingdings" pitchFamily="2" charset="2"/>
              <a:buNone/>
              <a:defRPr>
                <a:solidFill>
                  <a:srgbClr val="000000"/>
                </a:solidFill>
                <a:latin typeface="+mn-lt"/>
                <a:ea typeface="+mn-ea"/>
                <a:cs typeface="+mn-cs"/>
              </a:defRPr>
            </a:lvl1pPr>
            <a:lvl2pPr marL="571486" indent="-190495" algn="ctr" rtl="0" eaLnBrk="1" fontAlgn="base" hangingPunct="1">
              <a:spcBef>
                <a:spcPct val="20000"/>
              </a:spcBef>
              <a:spcAft>
                <a:spcPct val="0"/>
              </a:spcAft>
              <a:buChar char="•"/>
              <a:defRPr sz="1600">
                <a:solidFill>
                  <a:srgbClr val="000000"/>
                </a:solidFill>
                <a:latin typeface="+mn-lt"/>
              </a:defRPr>
            </a:lvl2pPr>
            <a:lvl3pPr marL="952476" indent="-190495" algn="ctr" rtl="0" eaLnBrk="1" fontAlgn="base" hangingPunct="1">
              <a:spcBef>
                <a:spcPct val="20000"/>
              </a:spcBef>
              <a:spcAft>
                <a:spcPct val="0"/>
              </a:spcAft>
              <a:buChar char="»"/>
              <a:defRPr sz="1600">
                <a:solidFill>
                  <a:srgbClr val="000000"/>
                </a:solidFill>
                <a:latin typeface="+mn-lt"/>
              </a:defRPr>
            </a:lvl3pPr>
            <a:lvl4pPr marL="1333467" indent="-190495" algn="ctr" rtl="0" eaLnBrk="1" fontAlgn="base" hangingPunct="1">
              <a:spcBef>
                <a:spcPct val="20000"/>
              </a:spcBef>
              <a:spcAft>
                <a:spcPct val="0"/>
              </a:spcAft>
              <a:buFont typeface="Wingdings" pitchFamily="2" charset="2"/>
              <a:buChar char="§"/>
              <a:defRPr sz="1400">
                <a:solidFill>
                  <a:srgbClr val="000000"/>
                </a:solidFill>
                <a:latin typeface="+mn-lt"/>
              </a:defRPr>
            </a:lvl4pPr>
            <a:lvl5pPr marL="1727157" indent="-203195" algn="ctr" rtl="0" eaLnBrk="1" fontAlgn="base" hangingPunct="1">
              <a:spcBef>
                <a:spcPct val="20000"/>
              </a:spcBef>
              <a:spcAft>
                <a:spcPct val="0"/>
              </a:spcAft>
              <a:buChar char="°"/>
              <a:defRPr sz="1400">
                <a:solidFill>
                  <a:srgbClr val="000000"/>
                </a:solidFill>
                <a:latin typeface="+mn-lt"/>
              </a:defRPr>
            </a:lvl5pPr>
            <a:lvl6pPr marL="2184345" indent="-203195" algn="l" rtl="0" eaLnBrk="1" fontAlgn="base" hangingPunct="1">
              <a:spcBef>
                <a:spcPct val="20000"/>
              </a:spcBef>
              <a:spcAft>
                <a:spcPct val="0"/>
              </a:spcAft>
              <a:buChar char="°"/>
              <a:defRPr sz="1400">
                <a:solidFill>
                  <a:srgbClr val="4B4F55"/>
                </a:solidFill>
                <a:latin typeface="+mn-lt"/>
              </a:defRPr>
            </a:lvl6pPr>
            <a:lvl7pPr marL="2641534" indent="-203195" algn="l" rtl="0" eaLnBrk="1" fontAlgn="base" hangingPunct="1">
              <a:spcBef>
                <a:spcPct val="20000"/>
              </a:spcBef>
              <a:spcAft>
                <a:spcPct val="0"/>
              </a:spcAft>
              <a:buChar char="°"/>
              <a:defRPr sz="1400">
                <a:solidFill>
                  <a:srgbClr val="4B4F55"/>
                </a:solidFill>
                <a:latin typeface="+mn-lt"/>
              </a:defRPr>
            </a:lvl7pPr>
            <a:lvl8pPr marL="3098723" indent="-203195" algn="l" rtl="0" eaLnBrk="1" fontAlgn="base" hangingPunct="1">
              <a:spcBef>
                <a:spcPct val="20000"/>
              </a:spcBef>
              <a:spcAft>
                <a:spcPct val="0"/>
              </a:spcAft>
              <a:buChar char="°"/>
              <a:defRPr sz="1400">
                <a:solidFill>
                  <a:srgbClr val="4B4F55"/>
                </a:solidFill>
                <a:latin typeface="+mn-lt"/>
              </a:defRPr>
            </a:lvl8pPr>
            <a:lvl9pPr marL="3555911" indent="-203195" algn="l" rtl="0" eaLnBrk="1" fontAlgn="base" hangingPunct="1">
              <a:spcBef>
                <a:spcPct val="20000"/>
              </a:spcBef>
              <a:spcAft>
                <a:spcPct val="0"/>
              </a:spcAft>
              <a:buChar char="°"/>
              <a:defRPr sz="1400">
                <a:solidFill>
                  <a:srgbClr val="4B4F55"/>
                </a:solidFill>
                <a:latin typeface="+mn-lt"/>
              </a:defRPr>
            </a:lvl9pPr>
          </a:lstStyle>
          <a:p>
            <a:r>
              <a:rPr lang="fi-FI" i="0" kern="0" dirty="0"/>
              <a:t>How do they create gains?</a:t>
            </a:r>
            <a:endParaRPr lang="en-GB" i="0" kern="0" dirty="0"/>
          </a:p>
        </p:txBody>
      </p:sp>
      <p:sp>
        <p:nvSpPr>
          <p:cNvPr id="9" name="Rectangle 19"/>
          <p:cNvSpPr/>
          <p:nvPr/>
        </p:nvSpPr>
        <p:spPr>
          <a:xfrm rot="-60000">
            <a:off x="5310767" y="4467528"/>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fresh juice</a:t>
            </a:r>
          </a:p>
        </p:txBody>
      </p:sp>
      <p:sp>
        <p:nvSpPr>
          <p:cNvPr id="10" name="Rectangle 19"/>
          <p:cNvSpPr/>
          <p:nvPr/>
        </p:nvSpPr>
        <p:spPr>
          <a:xfrm rot="-60000">
            <a:off x="7367688" y="3893579"/>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in the park where you need it</a:t>
            </a:r>
          </a:p>
        </p:txBody>
      </p:sp>
      <p:sp>
        <p:nvSpPr>
          <p:cNvPr id="11" name="Rectangle 19"/>
          <p:cNvSpPr/>
          <p:nvPr/>
        </p:nvSpPr>
        <p:spPr>
          <a:xfrm rot="-60000">
            <a:off x="7110420" y="4750207"/>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cool drink</a:t>
            </a:r>
          </a:p>
        </p:txBody>
      </p:sp>
      <p:sp>
        <p:nvSpPr>
          <p:cNvPr id="18" name="Rectangle 19"/>
          <p:cNvSpPr/>
          <p:nvPr/>
        </p:nvSpPr>
        <p:spPr>
          <a:xfrm rot="-60000">
            <a:off x="6008520" y="5083503"/>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served from glass</a:t>
            </a:r>
          </a:p>
        </p:txBody>
      </p:sp>
      <p:sp>
        <p:nvSpPr>
          <p:cNvPr id="19" name="Rectangle 19"/>
          <p:cNvSpPr/>
          <p:nvPr/>
        </p:nvSpPr>
        <p:spPr>
          <a:xfrm rot="-60000">
            <a:off x="4473683" y="5090597"/>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no plastic</a:t>
            </a:r>
            <a:r>
              <a:rPr kumimoji="0" lang="en-US" sz="1200" b="0" i="0" u="none" strike="noStrike" kern="0" cap="none" spc="0" normalizeH="0" noProof="0" dirty="0">
                <a:ln>
                  <a:noFill/>
                </a:ln>
                <a:solidFill>
                  <a:prstClr val="black"/>
                </a:solidFill>
                <a:effectLst/>
                <a:uLnTx/>
                <a:uFillTx/>
                <a:latin typeface="Calibri"/>
                <a:ea typeface="+mn-ea"/>
                <a:cs typeface="Arial" pitchFamily="34" charset="0"/>
              </a:rPr>
              <a:t> waste</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24" name="Rectangle 19"/>
          <p:cNvSpPr/>
          <p:nvPr/>
        </p:nvSpPr>
        <p:spPr>
          <a:xfrm rot="21540000">
            <a:off x="7100302" y="1516865"/>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local produce</a:t>
            </a:r>
          </a:p>
        </p:txBody>
      </p:sp>
      <p:sp>
        <p:nvSpPr>
          <p:cNvPr id="25" name="Rectangle 19"/>
          <p:cNvSpPr/>
          <p:nvPr/>
        </p:nvSpPr>
        <p:spPr>
          <a:xfrm rot="21540000">
            <a:off x="7322332" y="2251673"/>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fund-raising mission</a:t>
            </a:r>
          </a:p>
        </p:txBody>
      </p:sp>
      <p:sp>
        <p:nvSpPr>
          <p:cNvPr id="26" name="Rectangle 19"/>
          <p:cNvSpPr/>
          <p:nvPr/>
        </p:nvSpPr>
        <p:spPr>
          <a:xfrm rot="21540000">
            <a:off x="5730586" y="1557497"/>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kids from neighbor-hood</a:t>
            </a:r>
          </a:p>
        </p:txBody>
      </p:sp>
      <p:sp>
        <p:nvSpPr>
          <p:cNvPr id="27" name="Rectangle 19"/>
          <p:cNvSpPr/>
          <p:nvPr/>
        </p:nvSpPr>
        <p:spPr>
          <a:xfrm rot="21540000">
            <a:off x="6551576" y="2836701"/>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fun concept</a:t>
            </a:r>
          </a:p>
        </p:txBody>
      </p:sp>
      <p:sp>
        <p:nvSpPr>
          <p:cNvPr id="28" name="Rectangle 19"/>
          <p:cNvSpPr/>
          <p:nvPr/>
        </p:nvSpPr>
        <p:spPr>
          <a:xfrm rot="21540000">
            <a:off x="5334780" y="2332322"/>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freshly squeezed</a:t>
            </a:r>
          </a:p>
        </p:txBody>
      </p:sp>
      <p:sp>
        <p:nvSpPr>
          <p:cNvPr id="29" name="Rectangle 19"/>
          <p:cNvSpPr/>
          <p:nvPr/>
        </p:nvSpPr>
        <p:spPr>
          <a:xfrm rot="21540000">
            <a:off x="4524720" y="1474648"/>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smiling service</a:t>
            </a:r>
          </a:p>
        </p:txBody>
      </p:sp>
      <p:sp>
        <p:nvSpPr>
          <p:cNvPr id="30" name="Rectangle 19"/>
          <p:cNvSpPr/>
          <p:nvPr/>
        </p:nvSpPr>
        <p:spPr>
          <a:xfrm rot="-60000">
            <a:off x="3716123" y="2549564"/>
            <a:ext cx="1112042" cy="56428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fresh lemonade in the park</a:t>
            </a:r>
          </a:p>
        </p:txBody>
      </p:sp>
    </p:spTree>
    <p:extLst>
      <p:ext uri="{BB962C8B-B14F-4D97-AF65-F5344CB8AC3E}">
        <p14:creationId xmlns:p14="http://schemas.microsoft.com/office/powerpoint/2010/main" val="22394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8" grpId="0" animBg="1"/>
      <p:bldP spid="19" grpId="0" animBg="1"/>
      <p:bldP spid="24" grpId="0" animBg="1"/>
      <p:bldP spid="25" grpId="0" animBg="1"/>
      <p:bldP spid="26" grpId="0" animBg="1"/>
      <p:bldP spid="27"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09761"/>
          </a:xfrm>
        </p:spPr>
        <p:txBody>
          <a:bodyPr/>
          <a:lstStyle/>
          <a:p>
            <a:r>
              <a:rPr lang="fi-FI" sz="2800" dirty="0"/>
              <a:t>Gain creators should connect with gains and pain relievers with pains!</a:t>
            </a:r>
            <a:endParaRPr lang="en-GB"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992" y="1288636"/>
            <a:ext cx="9405686" cy="4471988"/>
          </a:xfrm>
        </p:spPr>
      </p:pic>
      <p:sp>
        <p:nvSpPr>
          <p:cNvPr id="52" name="Rectangle 19"/>
          <p:cNvSpPr/>
          <p:nvPr/>
        </p:nvSpPr>
        <p:spPr>
          <a:xfrm rot="-60000">
            <a:off x="9265341" y="2502473"/>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nice day in</a:t>
            </a:r>
            <a:b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b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the park</a:t>
            </a:r>
          </a:p>
        </p:txBody>
      </p:sp>
      <p:sp>
        <p:nvSpPr>
          <p:cNvPr id="53" name="Rectangle 19"/>
          <p:cNvSpPr/>
          <p:nvPr/>
        </p:nvSpPr>
        <p:spPr>
          <a:xfrm rot="-60000">
            <a:off x="8701173" y="3323368"/>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quench thirst</a:t>
            </a:r>
          </a:p>
        </p:txBody>
      </p:sp>
      <p:sp>
        <p:nvSpPr>
          <p:cNvPr id="54" name="Rectangle 19"/>
          <p:cNvSpPr/>
          <p:nvPr/>
        </p:nvSpPr>
        <p:spPr>
          <a:xfrm rot="-60000">
            <a:off x="10205537" y="2730416"/>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feel comfort-able</a:t>
            </a:r>
          </a:p>
        </p:txBody>
      </p:sp>
      <p:sp>
        <p:nvSpPr>
          <p:cNvPr id="55" name="Rectangle 19"/>
          <p:cNvSpPr/>
          <p:nvPr/>
        </p:nvSpPr>
        <p:spPr>
          <a:xfrm rot="-60000">
            <a:off x="9362367" y="4156634"/>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eat healthy</a:t>
            </a:r>
          </a:p>
        </p:txBody>
      </p:sp>
      <p:sp>
        <p:nvSpPr>
          <p:cNvPr id="56" name="Rectangle 19"/>
          <p:cNvSpPr/>
          <p:nvPr/>
        </p:nvSpPr>
        <p:spPr>
          <a:xfrm rot="-60000">
            <a:off x="5816587" y="3606344"/>
            <a:ext cx="1261596" cy="804339"/>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i="0" kern="0" dirty="0">
                <a:solidFill>
                  <a:prstClr val="black"/>
                </a:solidFill>
                <a:latin typeface="Calibri"/>
                <a:ea typeface="+mn-ea"/>
                <a:cs typeface="Arial" pitchFamily="34" charset="0"/>
              </a:rPr>
              <a:t>I </a:t>
            </a: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get thirsty when walking in the park</a:t>
            </a:r>
          </a:p>
        </p:txBody>
      </p:sp>
      <p:sp>
        <p:nvSpPr>
          <p:cNvPr id="57" name="Rectangle 19"/>
          <p:cNvSpPr/>
          <p:nvPr/>
        </p:nvSpPr>
        <p:spPr>
          <a:xfrm rot="-60000">
            <a:off x="7111803" y="3606767"/>
            <a:ext cx="1070032" cy="706519"/>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get  hot when walking in the park</a:t>
            </a:r>
          </a:p>
        </p:txBody>
      </p:sp>
      <p:sp>
        <p:nvSpPr>
          <p:cNvPr id="58" name="Rectangle 19"/>
          <p:cNvSpPr/>
          <p:nvPr/>
        </p:nvSpPr>
        <p:spPr>
          <a:xfrm rot="-60000">
            <a:off x="8277989" y="4196818"/>
            <a:ext cx="772361" cy="7748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bottled drinks are heavy to carry</a:t>
            </a:r>
          </a:p>
        </p:txBody>
      </p:sp>
      <p:sp>
        <p:nvSpPr>
          <p:cNvPr id="59" name="Rectangle 19"/>
          <p:cNvSpPr/>
          <p:nvPr/>
        </p:nvSpPr>
        <p:spPr>
          <a:xfrm rot="-60000">
            <a:off x="7130910" y="4958539"/>
            <a:ext cx="961867" cy="75594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cafeterias are full, noisy</a:t>
            </a:r>
            <a:r>
              <a:rPr kumimoji="0" lang="en-US" sz="1200" b="0" i="0" u="none" strike="noStrike" kern="0" cap="none" spc="0" normalizeH="0" noProof="0" dirty="0">
                <a:ln>
                  <a:noFill/>
                </a:ln>
                <a:solidFill>
                  <a:prstClr val="black"/>
                </a:solidFill>
                <a:effectLst/>
                <a:uLnTx/>
                <a:uFillTx/>
                <a:latin typeface="Calibri"/>
                <a:ea typeface="+mn-ea"/>
                <a:cs typeface="Arial" pitchFamily="34" charset="0"/>
              </a:rPr>
              <a:t> and expensive</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60" name="Rectangle 19"/>
          <p:cNvSpPr/>
          <p:nvPr/>
        </p:nvSpPr>
        <p:spPr>
          <a:xfrm rot="-60000">
            <a:off x="7940310" y="789463"/>
            <a:ext cx="821127" cy="58406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fun </a:t>
            </a:r>
            <a:r>
              <a:rPr kumimoji="0" lang="en-US" sz="1200" b="0" i="0" u="none" strike="noStrike" kern="0" cap="none" spc="0" normalizeH="0" baseline="0" noProof="0" dirty="0" err="1">
                <a:ln>
                  <a:noFill/>
                </a:ln>
                <a:solidFill>
                  <a:prstClr val="black"/>
                </a:solidFill>
                <a:effectLst/>
                <a:uLnTx/>
                <a:uFillTx/>
                <a:latin typeface="Calibri"/>
                <a:ea typeface="+mn-ea"/>
                <a:cs typeface="Arial" pitchFamily="34" charset="0"/>
              </a:rPr>
              <a:t>exper-iences</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61" name="Rectangle 19"/>
          <p:cNvSpPr/>
          <p:nvPr/>
        </p:nvSpPr>
        <p:spPr>
          <a:xfrm rot="-60000">
            <a:off x="8995305" y="1682287"/>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want to help</a:t>
            </a:r>
            <a:r>
              <a:rPr kumimoji="0" lang="en-US" sz="1200" b="0" i="0" u="none" strike="noStrike" kern="0" cap="none" spc="0" normalizeH="0" noProof="0" dirty="0">
                <a:ln>
                  <a:noFill/>
                </a:ln>
                <a:solidFill>
                  <a:prstClr val="black"/>
                </a:solidFill>
                <a:effectLst/>
                <a:uLnTx/>
                <a:uFillTx/>
                <a:latin typeface="Calibri"/>
                <a:ea typeface="+mn-ea"/>
                <a:cs typeface="Arial" pitchFamily="34" charset="0"/>
              </a:rPr>
              <a:t> others</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62" name="Rectangle 19"/>
          <p:cNvSpPr/>
          <p:nvPr/>
        </p:nvSpPr>
        <p:spPr>
          <a:xfrm rot="-60000">
            <a:off x="6388344" y="2076353"/>
            <a:ext cx="971952" cy="6041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want to be part of community</a:t>
            </a:r>
          </a:p>
        </p:txBody>
      </p:sp>
      <p:sp>
        <p:nvSpPr>
          <p:cNvPr id="63" name="Rectangle 19"/>
          <p:cNvSpPr/>
          <p:nvPr/>
        </p:nvSpPr>
        <p:spPr>
          <a:xfrm rot="-60000">
            <a:off x="6592544" y="1312236"/>
            <a:ext cx="1120392" cy="679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to live sustainably</a:t>
            </a:r>
          </a:p>
        </p:txBody>
      </p:sp>
      <p:sp>
        <p:nvSpPr>
          <p:cNvPr id="64" name="Rectangle 19"/>
          <p:cNvSpPr/>
          <p:nvPr/>
        </p:nvSpPr>
        <p:spPr>
          <a:xfrm rot="-60000">
            <a:off x="7064608" y="2739417"/>
            <a:ext cx="772361" cy="63611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natural products</a:t>
            </a:r>
          </a:p>
        </p:txBody>
      </p:sp>
      <p:sp>
        <p:nvSpPr>
          <p:cNvPr id="77" name="Rectangle 19"/>
          <p:cNvSpPr/>
          <p:nvPr/>
        </p:nvSpPr>
        <p:spPr>
          <a:xfrm rot="-60000">
            <a:off x="8090362" y="2363787"/>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to feel good</a:t>
            </a:r>
          </a:p>
        </p:txBody>
      </p:sp>
      <p:sp>
        <p:nvSpPr>
          <p:cNvPr id="78" name="Rectangle 19"/>
          <p:cNvSpPr/>
          <p:nvPr/>
        </p:nvSpPr>
        <p:spPr>
          <a:xfrm rot="-60000">
            <a:off x="8087963" y="1456980"/>
            <a:ext cx="772361" cy="80500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want to lead a healthy lifestyle</a:t>
            </a:r>
          </a:p>
        </p:txBody>
      </p:sp>
      <p:sp>
        <p:nvSpPr>
          <p:cNvPr id="79" name="Rectangle 19"/>
          <p:cNvSpPr/>
          <p:nvPr/>
        </p:nvSpPr>
        <p:spPr>
          <a:xfrm rot="-60000">
            <a:off x="5920113" y="2844455"/>
            <a:ext cx="895078"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like convenient solutions</a:t>
            </a:r>
          </a:p>
        </p:txBody>
      </p:sp>
      <p:sp>
        <p:nvSpPr>
          <p:cNvPr id="80" name="Rectangle 19"/>
          <p:cNvSpPr/>
          <p:nvPr/>
        </p:nvSpPr>
        <p:spPr>
          <a:xfrm rot="-60000">
            <a:off x="9127828" y="1023639"/>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enjoy good taste</a:t>
            </a:r>
          </a:p>
        </p:txBody>
      </p:sp>
      <p:sp>
        <p:nvSpPr>
          <p:cNvPr id="81" name="Rectangle 19"/>
          <p:cNvSpPr/>
          <p:nvPr/>
        </p:nvSpPr>
        <p:spPr>
          <a:xfrm rot="-60000">
            <a:off x="9265634" y="4896760"/>
            <a:ext cx="920667" cy="77615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 cannot find a drink when I need it</a:t>
            </a:r>
          </a:p>
        </p:txBody>
      </p:sp>
      <p:sp>
        <p:nvSpPr>
          <p:cNvPr id="82" name="Rectangle 19"/>
          <p:cNvSpPr/>
          <p:nvPr/>
        </p:nvSpPr>
        <p:spPr>
          <a:xfrm rot="-60000">
            <a:off x="6085211" y="4466360"/>
            <a:ext cx="934367" cy="107095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canned drinks are resource consuming, unhealthy</a:t>
            </a:r>
          </a:p>
        </p:txBody>
      </p:sp>
      <p:sp>
        <p:nvSpPr>
          <p:cNvPr id="83" name="Rectangle 19"/>
          <p:cNvSpPr/>
          <p:nvPr/>
        </p:nvSpPr>
        <p:spPr>
          <a:xfrm rot="-60000">
            <a:off x="8162408" y="5139594"/>
            <a:ext cx="1016073" cy="93487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plastic bottles are a major environmental problem</a:t>
            </a:r>
          </a:p>
        </p:txBody>
      </p:sp>
      <p:sp>
        <p:nvSpPr>
          <p:cNvPr id="84" name="Rectangle 19"/>
          <p:cNvSpPr/>
          <p:nvPr/>
        </p:nvSpPr>
        <p:spPr>
          <a:xfrm rot="-60000">
            <a:off x="10176424" y="3380689"/>
            <a:ext cx="922130" cy="79044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participate in community</a:t>
            </a:r>
          </a:p>
        </p:txBody>
      </p:sp>
      <p:sp>
        <p:nvSpPr>
          <p:cNvPr id="37" name="Rectangle 19"/>
          <p:cNvSpPr/>
          <p:nvPr/>
        </p:nvSpPr>
        <p:spPr>
          <a:xfrm rot="-60000">
            <a:off x="2834021" y="4457055"/>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fresh juice</a:t>
            </a:r>
          </a:p>
        </p:txBody>
      </p:sp>
      <p:sp>
        <p:nvSpPr>
          <p:cNvPr id="38" name="Rectangle 19"/>
          <p:cNvSpPr/>
          <p:nvPr/>
        </p:nvSpPr>
        <p:spPr>
          <a:xfrm rot="-60000">
            <a:off x="4890942" y="3883106"/>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in the park where you need it</a:t>
            </a:r>
          </a:p>
        </p:txBody>
      </p:sp>
      <p:sp>
        <p:nvSpPr>
          <p:cNvPr id="39" name="Rectangle 19"/>
          <p:cNvSpPr/>
          <p:nvPr/>
        </p:nvSpPr>
        <p:spPr>
          <a:xfrm rot="-60000">
            <a:off x="4633674" y="4739734"/>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cool drink</a:t>
            </a:r>
          </a:p>
        </p:txBody>
      </p:sp>
      <p:sp>
        <p:nvSpPr>
          <p:cNvPr id="40" name="Rectangle 19"/>
          <p:cNvSpPr/>
          <p:nvPr/>
        </p:nvSpPr>
        <p:spPr>
          <a:xfrm rot="-60000">
            <a:off x="3531774" y="5073030"/>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served from glass</a:t>
            </a:r>
          </a:p>
        </p:txBody>
      </p:sp>
      <p:sp>
        <p:nvSpPr>
          <p:cNvPr id="41" name="Rectangle 19"/>
          <p:cNvSpPr/>
          <p:nvPr/>
        </p:nvSpPr>
        <p:spPr>
          <a:xfrm rot="-60000">
            <a:off x="1996937" y="5080124"/>
            <a:ext cx="772361" cy="52999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no plastic</a:t>
            </a:r>
            <a:r>
              <a:rPr kumimoji="0" lang="en-US" sz="1200" b="0" i="0" u="none" strike="noStrike" kern="0" cap="none" spc="0" normalizeH="0" noProof="0" dirty="0">
                <a:ln>
                  <a:noFill/>
                </a:ln>
                <a:solidFill>
                  <a:prstClr val="black"/>
                </a:solidFill>
                <a:effectLst/>
                <a:uLnTx/>
                <a:uFillTx/>
                <a:latin typeface="Calibri"/>
                <a:ea typeface="+mn-ea"/>
                <a:cs typeface="Arial" pitchFamily="34" charset="0"/>
              </a:rPr>
              <a:t> waste</a:t>
            </a: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42" name="Rectangle 19"/>
          <p:cNvSpPr/>
          <p:nvPr/>
        </p:nvSpPr>
        <p:spPr>
          <a:xfrm rot="21540000">
            <a:off x="4623556" y="1506392"/>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local produce</a:t>
            </a:r>
          </a:p>
        </p:txBody>
      </p:sp>
      <p:sp>
        <p:nvSpPr>
          <p:cNvPr id="43" name="Rectangle 19"/>
          <p:cNvSpPr/>
          <p:nvPr/>
        </p:nvSpPr>
        <p:spPr>
          <a:xfrm rot="21540000">
            <a:off x="4845586" y="2241200"/>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fund-raising mission</a:t>
            </a:r>
          </a:p>
        </p:txBody>
      </p:sp>
      <p:sp>
        <p:nvSpPr>
          <p:cNvPr id="44" name="Rectangle 19"/>
          <p:cNvSpPr/>
          <p:nvPr/>
        </p:nvSpPr>
        <p:spPr>
          <a:xfrm rot="21540000">
            <a:off x="3253840" y="1547024"/>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kids from neighbor-hood</a:t>
            </a:r>
          </a:p>
        </p:txBody>
      </p:sp>
      <p:sp>
        <p:nvSpPr>
          <p:cNvPr id="45" name="Rectangle 19"/>
          <p:cNvSpPr/>
          <p:nvPr/>
        </p:nvSpPr>
        <p:spPr>
          <a:xfrm rot="21540000">
            <a:off x="4074830" y="2826228"/>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fun concept</a:t>
            </a:r>
          </a:p>
        </p:txBody>
      </p:sp>
      <p:sp>
        <p:nvSpPr>
          <p:cNvPr id="46" name="Rectangle 19"/>
          <p:cNvSpPr/>
          <p:nvPr/>
        </p:nvSpPr>
        <p:spPr>
          <a:xfrm rot="21540000">
            <a:off x="2858034" y="2321849"/>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freshly squeezed</a:t>
            </a:r>
          </a:p>
        </p:txBody>
      </p:sp>
      <p:sp>
        <p:nvSpPr>
          <p:cNvPr id="47" name="Rectangle 19"/>
          <p:cNvSpPr/>
          <p:nvPr/>
        </p:nvSpPr>
        <p:spPr>
          <a:xfrm rot="21540000">
            <a:off x="2047974" y="1464175"/>
            <a:ext cx="782481" cy="5300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FC000">
                  <a:lumMod val="85000"/>
                  <a:lumOff val="15000"/>
                </a:srgbClr>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smiling service</a:t>
            </a:r>
          </a:p>
        </p:txBody>
      </p:sp>
      <p:sp>
        <p:nvSpPr>
          <p:cNvPr id="48" name="Rectangle 19"/>
          <p:cNvSpPr/>
          <p:nvPr/>
        </p:nvSpPr>
        <p:spPr>
          <a:xfrm rot="-60000">
            <a:off x="1403783" y="2437218"/>
            <a:ext cx="1112042" cy="56428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9BBB59">
                  <a:lumMod val="40000"/>
                  <a:lumOff val="60000"/>
                </a:srgbClr>
              </a:gs>
              <a:gs pos="0">
                <a:srgbClr val="C4D0AC"/>
              </a:gs>
              <a:gs pos="100000">
                <a:srgbClr val="94E53B"/>
              </a:gs>
            </a:gsLst>
            <a:lin ang="5400000" scaled="1"/>
            <a:tileRect/>
          </a:gradFill>
          <a:ln w="25400" cap="flat" cmpd="sng" algn="ctr">
            <a:noFill/>
            <a:prstDash val="solid"/>
          </a:ln>
          <a:effectLst>
            <a:outerShdw blurRad="38100" dist="254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rPr>
              <a:t>fresh lemonade in the park</a:t>
            </a:r>
          </a:p>
        </p:txBody>
      </p:sp>
    </p:spTree>
    <p:extLst>
      <p:ext uri="{BB962C8B-B14F-4D97-AF65-F5344CB8AC3E}">
        <p14:creationId xmlns:p14="http://schemas.microsoft.com/office/powerpoint/2010/main" val="545835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130969"/>
          </a:xfrm>
        </p:spPr>
        <p:txBody>
          <a:bodyPr/>
          <a:lstStyle/>
          <a:p>
            <a:r>
              <a:rPr lang="fi-FI" sz="3200" dirty="0"/>
              <a:t>Let Us Now Use Simple Value Proposition Template to Express Their Value Proposition in One Sentence!</a:t>
            </a:r>
            <a:endParaRPr lang="en-GB" sz="3200" dirty="0"/>
          </a:p>
        </p:txBody>
      </p:sp>
      <p:sp>
        <p:nvSpPr>
          <p:cNvPr id="3" name="Content Placeholder 2"/>
          <p:cNvSpPr>
            <a:spLocks noGrp="1"/>
          </p:cNvSpPr>
          <p:nvPr>
            <p:ph idx="1"/>
          </p:nvPr>
        </p:nvSpPr>
        <p:spPr>
          <a:xfrm>
            <a:off x="715109" y="1483895"/>
            <a:ext cx="10889288" cy="4693620"/>
          </a:xfrm>
        </p:spPr>
        <p:txBody>
          <a:bodyPr/>
          <a:lstStyle/>
          <a:p>
            <a:pPr algn="l"/>
            <a:r>
              <a:rPr lang="fi-FI" b="1" dirty="0"/>
              <a:t>We help </a:t>
            </a:r>
            <a:r>
              <a:rPr lang="fi-FI" dirty="0"/>
              <a:t>[customer or target audience here]</a:t>
            </a:r>
          </a:p>
          <a:p>
            <a:pPr algn="l"/>
            <a:r>
              <a:rPr lang="fi-FI" b="1" dirty="0"/>
              <a:t>to </a:t>
            </a:r>
            <a:r>
              <a:rPr lang="fi-FI" dirty="0"/>
              <a:t>[job here]</a:t>
            </a:r>
          </a:p>
          <a:p>
            <a:pPr algn="l"/>
            <a:r>
              <a:rPr lang="fi-FI" b="1" dirty="0"/>
              <a:t>when and where </a:t>
            </a:r>
            <a:r>
              <a:rPr lang="fi-FI" dirty="0"/>
              <a:t>[context here]</a:t>
            </a:r>
          </a:p>
          <a:p>
            <a:pPr algn="l"/>
            <a:endParaRPr lang="fi-FI" dirty="0"/>
          </a:p>
          <a:p>
            <a:pPr algn="l"/>
            <a:r>
              <a:rPr lang="fi-FI" b="1" dirty="0"/>
              <a:t>We do this by </a:t>
            </a:r>
            <a:r>
              <a:rPr lang="fi-FI" dirty="0"/>
              <a:t>[distinctive gain creators here]</a:t>
            </a:r>
          </a:p>
          <a:p>
            <a:pPr algn="l"/>
            <a:r>
              <a:rPr lang="fi-FI" b="1" dirty="0"/>
              <a:t>and by </a:t>
            </a:r>
            <a:r>
              <a:rPr lang="fi-FI" dirty="0"/>
              <a:t>[pain relievers here]</a:t>
            </a:r>
          </a:p>
          <a:p>
            <a:pPr algn="l"/>
            <a:endParaRPr lang="en-GB" dirty="0"/>
          </a:p>
        </p:txBody>
      </p:sp>
    </p:spTree>
    <p:extLst>
      <p:ext uri="{BB962C8B-B14F-4D97-AF65-F5344CB8AC3E}">
        <p14:creationId xmlns:p14="http://schemas.microsoft.com/office/powerpoint/2010/main" val="95094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93372"/>
          </a:xfrm>
        </p:spPr>
        <p:txBody>
          <a:bodyPr/>
          <a:lstStyle/>
          <a:p>
            <a:r>
              <a:rPr lang="fi-FI" dirty="0"/>
              <a:t>N</a:t>
            </a:r>
            <a:r>
              <a:rPr lang="fi-FI" sz="4000" dirty="0"/>
              <a:t>ow We Can Succinctly Express </a:t>
            </a:r>
            <a:br>
              <a:rPr lang="fi-FI" sz="4000" dirty="0"/>
            </a:br>
            <a:r>
              <a:rPr lang="fi-FI" sz="4000" dirty="0"/>
              <a:t>Lemon Stall’s Value Proposition!</a:t>
            </a:r>
            <a:endParaRPr lang="en-GB" sz="4000" dirty="0"/>
          </a:p>
        </p:txBody>
      </p:sp>
      <p:sp>
        <p:nvSpPr>
          <p:cNvPr id="3" name="Content Placeholder 2"/>
          <p:cNvSpPr>
            <a:spLocks noGrp="1"/>
          </p:cNvSpPr>
          <p:nvPr>
            <p:ph idx="1"/>
          </p:nvPr>
        </p:nvSpPr>
        <p:spPr>
          <a:xfrm>
            <a:off x="616893" y="2533650"/>
            <a:ext cx="10958213" cy="2154464"/>
          </a:xfrm>
        </p:spPr>
        <p:txBody>
          <a:bodyPr/>
          <a:lstStyle/>
          <a:p>
            <a:r>
              <a:rPr lang="fi-FI" sz="3200" dirty="0"/>
              <a:t>We help park goers to enjoy their day in the park by helping them quench their thirst with healthy, great tasting, and refreshing lemon juice freshly squeezed from local produce, conveniently offered on site, with smile and friendly service</a:t>
            </a:r>
            <a:endParaRPr lang="en-GB" sz="3200" dirty="0"/>
          </a:p>
        </p:txBody>
      </p:sp>
      <p:grpSp>
        <p:nvGrpSpPr>
          <p:cNvPr id="4" name="Group 3"/>
          <p:cNvGrpSpPr/>
          <p:nvPr/>
        </p:nvGrpSpPr>
        <p:grpSpPr>
          <a:xfrm>
            <a:off x="1785533" y="1751569"/>
            <a:ext cx="3056733" cy="1066799"/>
            <a:chOff x="7991954" y="1706872"/>
            <a:chExt cx="3056733" cy="1066799"/>
          </a:xfrm>
        </p:grpSpPr>
        <p:sp>
          <p:nvSpPr>
            <p:cNvPr id="5" name="Trapezoid 4"/>
            <p:cNvSpPr/>
            <p:nvPr/>
          </p:nvSpPr>
          <p:spPr>
            <a:xfrm rot="16200000">
              <a:off x="9135089" y="860073"/>
              <a:ext cx="1066799" cy="2760397"/>
            </a:xfrm>
            <a:prstGeom prst="trapezoid">
              <a:avLst/>
            </a:prstGeom>
            <a:solidFill>
              <a:sysClr val="window" lastClr="FFFFFF">
                <a:lumMod val="50000"/>
              </a:sys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ound Same Side Corner Rectangle 5"/>
            <p:cNvSpPr/>
            <p:nvPr/>
          </p:nvSpPr>
          <p:spPr>
            <a:xfrm rot="5400000">
              <a:off x="9020654" y="678172"/>
              <a:ext cx="762000" cy="2819400"/>
            </a:xfrm>
            <a:prstGeom prst="round2SameRect">
              <a:avLst/>
            </a:prstGeom>
            <a:gradFill>
              <a:gsLst>
                <a:gs pos="0">
                  <a:schemeClr val="accent1">
                    <a:lumMod val="5000"/>
                    <a:lumOff val="95000"/>
                  </a:schemeClr>
                </a:gs>
                <a:gs pos="64500">
                  <a:srgbClr val="F2899E"/>
                </a:gs>
                <a:gs pos="29000">
                  <a:srgbClr val="F5A5B4"/>
                </a:gs>
                <a:gs pos="100000">
                  <a:schemeClr val="accent1">
                    <a:lumMod val="45000"/>
                    <a:lumOff val="55000"/>
                  </a:schemeClr>
                </a:gs>
              </a:gsLst>
              <a:lin ang="5400000" scaled="1"/>
            </a:gra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customer</a:t>
              </a:r>
            </a:p>
          </p:txBody>
        </p:sp>
      </p:grpSp>
      <p:grpSp>
        <p:nvGrpSpPr>
          <p:cNvPr id="7" name="Group 6"/>
          <p:cNvGrpSpPr/>
          <p:nvPr/>
        </p:nvGrpSpPr>
        <p:grpSpPr>
          <a:xfrm>
            <a:off x="5504916" y="1751568"/>
            <a:ext cx="3056733" cy="1066799"/>
            <a:chOff x="6609721" y="2956680"/>
            <a:chExt cx="3056733" cy="1066799"/>
          </a:xfrm>
        </p:grpSpPr>
        <p:sp>
          <p:nvSpPr>
            <p:cNvPr id="8" name="Trapezoid 7"/>
            <p:cNvSpPr/>
            <p:nvPr/>
          </p:nvSpPr>
          <p:spPr>
            <a:xfrm rot="16200000">
              <a:off x="7752856" y="2109881"/>
              <a:ext cx="1066799" cy="2760397"/>
            </a:xfrm>
            <a:prstGeom prst="trapezoid">
              <a:avLst/>
            </a:prstGeom>
            <a:solidFill>
              <a:sysClr val="window" lastClr="FFFFFF">
                <a:lumMod val="50000"/>
              </a:sys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ound Same Side Corner Rectangle 8"/>
            <p:cNvSpPr/>
            <p:nvPr/>
          </p:nvSpPr>
          <p:spPr>
            <a:xfrm rot="5400000">
              <a:off x="7638421" y="1927980"/>
              <a:ext cx="762000" cy="2819400"/>
            </a:xfrm>
            <a:prstGeom prst="round2SameRect">
              <a:avLst/>
            </a:prstGeom>
            <a:gradFill>
              <a:gsLst>
                <a:gs pos="29000">
                  <a:srgbClr val="93FFE0"/>
                </a:gs>
                <a:gs pos="80000">
                  <a:schemeClr val="bg2">
                    <a:lumMod val="40000"/>
                    <a:lumOff val="60000"/>
                  </a:schemeClr>
                </a:gs>
                <a:gs pos="0">
                  <a:srgbClr val="E7FFF8"/>
                </a:gs>
                <a:gs pos="100000">
                  <a:schemeClr val="bg2">
                    <a:lumMod val="40000"/>
                    <a:lumOff val="60000"/>
                  </a:schemeClr>
                </a:gs>
              </a:gsLst>
              <a:lin ang="5400000" scaled="1"/>
            </a:gra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context</a:t>
              </a:r>
            </a:p>
          </p:txBody>
        </p:sp>
      </p:grpSp>
      <p:grpSp>
        <p:nvGrpSpPr>
          <p:cNvPr id="10" name="Group 9"/>
          <p:cNvGrpSpPr/>
          <p:nvPr/>
        </p:nvGrpSpPr>
        <p:grpSpPr>
          <a:xfrm>
            <a:off x="2180948" y="2918723"/>
            <a:ext cx="3056733" cy="1066799"/>
            <a:chOff x="990600" y="838200"/>
            <a:chExt cx="3056733" cy="1066799"/>
          </a:xfrm>
        </p:grpSpPr>
        <p:sp>
          <p:nvSpPr>
            <p:cNvPr id="11" name="Trapezoid 10"/>
            <p:cNvSpPr/>
            <p:nvPr/>
          </p:nvSpPr>
          <p:spPr>
            <a:xfrm rot="16200000">
              <a:off x="2133735" y="-8599"/>
              <a:ext cx="1066799" cy="2760397"/>
            </a:xfrm>
            <a:prstGeom prst="trapezoid">
              <a:avLst/>
            </a:prstGeom>
            <a:solidFill>
              <a:sysClr val="window" lastClr="FFFFFF">
                <a:lumMod val="50000"/>
              </a:sys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ound Same Side Corner Rectangle 11"/>
            <p:cNvSpPr/>
            <p:nvPr/>
          </p:nvSpPr>
          <p:spPr>
            <a:xfrm rot="5400000">
              <a:off x="2019300" y="-190500"/>
              <a:ext cx="762000" cy="2819400"/>
            </a:xfrm>
            <a:prstGeom prst="round2SameRect">
              <a:avLst/>
            </a:prstGeom>
            <a:gradFill flip="none" rotWithShape="1">
              <a:gsLst>
                <a:gs pos="17120">
                  <a:srgbClr val="BAB289">
                    <a:lumMod val="100000"/>
                  </a:srgbClr>
                </a:gs>
                <a:gs pos="80000">
                  <a:srgbClr val="EEECE1">
                    <a:lumMod val="50000"/>
                  </a:srgbClr>
                </a:gs>
                <a:gs pos="0">
                  <a:srgbClr val="EEECE1">
                    <a:lumMod val="96000"/>
                    <a:lumOff val="4000"/>
                  </a:srgbClr>
                </a:gs>
                <a:gs pos="100000">
                  <a:srgbClr val="EEECE1">
                    <a:lumMod val="50000"/>
                  </a:srgbClr>
                </a:gs>
              </a:gsLst>
              <a:lin ang="5400000" scaled="1"/>
              <a:tileRect/>
            </a:gra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job</a:t>
              </a:r>
            </a:p>
          </p:txBody>
        </p:sp>
      </p:grpSp>
      <p:grpSp>
        <p:nvGrpSpPr>
          <p:cNvPr id="13" name="Group 12"/>
          <p:cNvGrpSpPr/>
          <p:nvPr/>
        </p:nvGrpSpPr>
        <p:grpSpPr>
          <a:xfrm>
            <a:off x="8112192" y="3077482"/>
            <a:ext cx="3056733" cy="1066799"/>
            <a:chOff x="990600" y="3963589"/>
            <a:chExt cx="3056733" cy="1066799"/>
          </a:xfrm>
        </p:grpSpPr>
        <p:sp>
          <p:nvSpPr>
            <p:cNvPr id="14" name="Trapezoid 13"/>
            <p:cNvSpPr/>
            <p:nvPr/>
          </p:nvSpPr>
          <p:spPr>
            <a:xfrm rot="16200000">
              <a:off x="2133735" y="3116790"/>
              <a:ext cx="1066799" cy="2760397"/>
            </a:xfrm>
            <a:prstGeom prst="trapezoid">
              <a:avLst/>
            </a:prstGeom>
            <a:solidFill>
              <a:sysClr val="window" lastClr="FFFFFF">
                <a:lumMod val="50000"/>
              </a:sys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ound Same Side Corner Rectangle 14"/>
            <p:cNvSpPr/>
            <p:nvPr/>
          </p:nvSpPr>
          <p:spPr>
            <a:xfrm rot="5400000">
              <a:off x="2019300" y="2934889"/>
              <a:ext cx="762000" cy="2819400"/>
            </a:xfrm>
            <a:prstGeom prst="round2SameRect">
              <a:avLst/>
            </a:prstGeom>
            <a:gradFill>
              <a:gsLst>
                <a:gs pos="17120">
                  <a:srgbClr val="FFFF99"/>
                </a:gs>
                <a:gs pos="80000">
                  <a:srgbClr val="FFFF99"/>
                </a:gs>
                <a:gs pos="0">
                  <a:srgbClr val="FFFF99">
                    <a:lumMod val="50000"/>
                    <a:lumOff val="50000"/>
                  </a:srgbClr>
                </a:gs>
                <a:gs pos="100000">
                  <a:srgbClr val="FFFF66"/>
                </a:gs>
              </a:gsLst>
              <a:lin ang="5400000" scaled="1"/>
            </a:gra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gain creators</a:t>
              </a:r>
            </a:p>
          </p:txBody>
        </p:sp>
      </p:grpSp>
      <p:grpSp>
        <p:nvGrpSpPr>
          <p:cNvPr id="16" name="Group 15"/>
          <p:cNvGrpSpPr/>
          <p:nvPr/>
        </p:nvGrpSpPr>
        <p:grpSpPr>
          <a:xfrm>
            <a:off x="1140427" y="4403310"/>
            <a:ext cx="3056733" cy="1066799"/>
            <a:chOff x="990600" y="3963589"/>
            <a:chExt cx="3056733" cy="1066799"/>
          </a:xfrm>
        </p:grpSpPr>
        <p:sp>
          <p:nvSpPr>
            <p:cNvPr id="17" name="Trapezoid 16"/>
            <p:cNvSpPr/>
            <p:nvPr/>
          </p:nvSpPr>
          <p:spPr>
            <a:xfrm rot="16200000">
              <a:off x="2133735" y="3116790"/>
              <a:ext cx="1066799" cy="2760397"/>
            </a:xfrm>
            <a:prstGeom prst="trapezoid">
              <a:avLst/>
            </a:prstGeom>
            <a:solidFill>
              <a:sysClr val="window" lastClr="FFFFFF">
                <a:lumMod val="50000"/>
              </a:sys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ound Same Side Corner Rectangle 17"/>
            <p:cNvSpPr/>
            <p:nvPr/>
          </p:nvSpPr>
          <p:spPr>
            <a:xfrm rot="5400000">
              <a:off x="2019300" y="2934889"/>
              <a:ext cx="762000" cy="2819400"/>
            </a:xfrm>
            <a:prstGeom prst="round2SameRect">
              <a:avLst/>
            </a:prstGeom>
            <a:gradFill>
              <a:gsLst>
                <a:gs pos="17120">
                  <a:srgbClr val="FFFF99"/>
                </a:gs>
                <a:gs pos="80000">
                  <a:srgbClr val="FFFF99"/>
                </a:gs>
                <a:gs pos="0">
                  <a:srgbClr val="FFFF99">
                    <a:lumMod val="50000"/>
                    <a:lumOff val="50000"/>
                  </a:srgbClr>
                </a:gs>
                <a:gs pos="100000">
                  <a:srgbClr val="FFFF66"/>
                </a:gs>
              </a:gsLst>
              <a:lin ang="5400000" scaled="1"/>
            </a:gra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pain relievers</a:t>
              </a:r>
            </a:p>
          </p:txBody>
        </p:sp>
      </p:grpSp>
    </p:spTree>
    <p:extLst>
      <p:ext uri="{BB962C8B-B14F-4D97-AF65-F5344CB8AC3E}">
        <p14:creationId xmlns:p14="http://schemas.microsoft.com/office/powerpoint/2010/main" val="32864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Scale>
                                      <p:cBhvr>
                                        <p:cTn id="2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
                                        </p:tgtEl>
                                        <p:attrNameLst>
                                          <p:attrName>ppt_x</p:attrName>
                                          <p:attrName>ppt_y</p:attrName>
                                        </p:attrNameLst>
                                      </p:cBhvr>
                                    </p:animMotion>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Scale>
                                      <p:cBhvr>
                                        <p:cTn id="3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6"/>
                                        </p:tgtEl>
                                        <p:attrNameLst>
                                          <p:attrName>ppt_x</p:attrName>
                                          <p:attrName>ppt_y</p:attrName>
                                        </p:attrNameLst>
                                      </p:cBhvr>
                                    </p:animMotion>
                                    <p:animEffect transition="in" filter="fade">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8C15CC-A085-4B64-BDCB-9F2AADD0EA69}"/>
              </a:ext>
            </a:extLst>
          </p:cNvPr>
          <p:cNvSpPr>
            <a:spLocks noGrp="1"/>
          </p:cNvSpPr>
          <p:nvPr>
            <p:ph type="title"/>
          </p:nvPr>
        </p:nvSpPr>
        <p:spPr/>
        <p:txBody>
          <a:bodyPr/>
          <a:lstStyle/>
          <a:p>
            <a:r>
              <a:rPr lang="en-GB" dirty="0"/>
              <a:t>Ok, now it is your turn! Use the following slides to assess your value proposition (both sides!) and express your value proposition in one sentence. Use and edit the post-it notes to assess customer jobs, pains, gains, your product or service, pain relievers and gain creators. Then use the value proposition template to express your value proposition in one sentence!</a:t>
            </a:r>
          </a:p>
        </p:txBody>
      </p:sp>
    </p:spTree>
    <p:extLst>
      <p:ext uri="{BB962C8B-B14F-4D97-AF65-F5344CB8AC3E}">
        <p14:creationId xmlns:p14="http://schemas.microsoft.com/office/powerpoint/2010/main" val="90557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23392" y="66898"/>
            <a:ext cx="10965857" cy="45085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t>Customer Needs and Jobs</a:t>
            </a:r>
            <a:endParaRPr/>
          </a:p>
        </p:txBody>
      </p:sp>
      <p:pic>
        <p:nvPicPr>
          <p:cNvPr id="60" name="Google Shape;60;p13"/>
          <p:cNvPicPr preferRelativeResize="0">
            <a:picLocks noGrp="1"/>
          </p:cNvPicPr>
          <p:nvPr>
            <p:ph type="body" idx="1"/>
          </p:nvPr>
        </p:nvPicPr>
        <p:blipFill rotWithShape="1">
          <a:blip r:embed="rId3">
            <a:alphaModFix/>
          </a:blip>
          <a:srcRect/>
          <a:stretch/>
        </p:blipFill>
        <p:spPr>
          <a:xfrm>
            <a:off x="3118757" y="1166898"/>
            <a:ext cx="5784773" cy="5462502"/>
          </a:xfrm>
          <a:prstGeom prst="rect">
            <a:avLst/>
          </a:prstGeom>
          <a:noFill/>
          <a:ln>
            <a:noFill/>
          </a:ln>
        </p:spPr>
      </p:pic>
      <p:sp>
        <p:nvSpPr>
          <p:cNvPr id="61" name="Google Shape;61;p13"/>
          <p:cNvSpPr/>
          <p:nvPr/>
        </p:nvSpPr>
        <p:spPr>
          <a:xfrm rot="-60000">
            <a:off x="7337931" y="2776636"/>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2" name="Google Shape;62;p13"/>
          <p:cNvSpPr/>
          <p:nvPr/>
        </p:nvSpPr>
        <p:spPr>
          <a:xfrm rot="-60000">
            <a:off x="6635416" y="3706981"/>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3" name="Google Shape;63;p13"/>
          <p:cNvSpPr/>
          <p:nvPr/>
        </p:nvSpPr>
        <p:spPr>
          <a:xfrm rot="-60000">
            <a:off x="8334794" y="2923995"/>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4" name="Google Shape;64;p13"/>
          <p:cNvSpPr/>
          <p:nvPr/>
        </p:nvSpPr>
        <p:spPr>
          <a:xfrm rot="-60000">
            <a:off x="7471187" y="4652358"/>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5" name="Google Shape;65;p13"/>
          <p:cNvSpPr/>
          <p:nvPr/>
        </p:nvSpPr>
        <p:spPr>
          <a:xfrm rot="-60000">
            <a:off x="3398957" y="3997811"/>
            <a:ext cx="1261596" cy="804339"/>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6" name="Google Shape;66;p13"/>
          <p:cNvSpPr/>
          <p:nvPr/>
        </p:nvSpPr>
        <p:spPr>
          <a:xfrm rot="-60000">
            <a:off x="4946837" y="4102490"/>
            <a:ext cx="1070032" cy="706519"/>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7" name="Google Shape;67;p13"/>
          <p:cNvSpPr/>
          <p:nvPr/>
        </p:nvSpPr>
        <p:spPr>
          <a:xfrm rot="-60000">
            <a:off x="6113023" y="4692541"/>
            <a:ext cx="772361" cy="774861"/>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8" name="Google Shape;68;p13"/>
          <p:cNvSpPr/>
          <p:nvPr/>
        </p:nvSpPr>
        <p:spPr>
          <a:xfrm rot="-60000">
            <a:off x="4857217" y="5623973"/>
            <a:ext cx="961867" cy="75594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69" name="Google Shape;69;p13"/>
          <p:cNvSpPr/>
          <p:nvPr/>
        </p:nvSpPr>
        <p:spPr>
          <a:xfrm rot="-58261">
            <a:off x="5725140" y="1291925"/>
            <a:ext cx="973346" cy="584076"/>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70" name="Google Shape;70;p13"/>
          <p:cNvSpPr/>
          <p:nvPr/>
        </p:nvSpPr>
        <p:spPr>
          <a:xfrm rot="-60000">
            <a:off x="6610402" y="2178010"/>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71" name="Google Shape;71;p13"/>
          <p:cNvSpPr/>
          <p:nvPr/>
        </p:nvSpPr>
        <p:spPr>
          <a:xfrm rot="-60000">
            <a:off x="3724822" y="2596197"/>
            <a:ext cx="971952" cy="604161"/>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2" name="Google Shape;72;p13"/>
          <p:cNvSpPr/>
          <p:nvPr/>
        </p:nvSpPr>
        <p:spPr>
          <a:xfrm rot="-60000">
            <a:off x="4475998" y="1502834"/>
            <a:ext cx="1120392" cy="679008"/>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3" name="Google Shape;73;p13"/>
          <p:cNvSpPr/>
          <p:nvPr/>
        </p:nvSpPr>
        <p:spPr>
          <a:xfrm rot="-60000">
            <a:off x="4891258" y="2983006"/>
            <a:ext cx="772361" cy="636111"/>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4" name="Google Shape;74;p13"/>
          <p:cNvSpPr/>
          <p:nvPr/>
        </p:nvSpPr>
        <p:spPr>
          <a:xfrm rot="-60000">
            <a:off x="5925396" y="2859510"/>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5" name="Google Shape;75;p13"/>
          <p:cNvSpPr/>
          <p:nvPr/>
        </p:nvSpPr>
        <p:spPr>
          <a:xfrm rot="-60000">
            <a:off x="5640863" y="1965595"/>
            <a:ext cx="772361" cy="805007"/>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6" name="Google Shape;76;p13"/>
          <p:cNvSpPr/>
          <p:nvPr/>
        </p:nvSpPr>
        <p:spPr>
          <a:xfrm rot="-60000">
            <a:off x="3535452" y="3332996"/>
            <a:ext cx="895078"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7" name="Google Shape;77;p13"/>
          <p:cNvSpPr txBox="1"/>
          <p:nvPr/>
        </p:nvSpPr>
        <p:spPr>
          <a:xfrm>
            <a:off x="9446942" y="2608464"/>
            <a:ext cx="2497066" cy="1575478"/>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 </a:t>
            </a:r>
            <a:r>
              <a:rPr lang="en-US" sz="2000" i="0" dirty="0">
                <a:solidFill>
                  <a:srgbClr val="FF0000"/>
                </a:solidFill>
                <a:latin typeface="+mn-lt"/>
                <a:ea typeface="Arial"/>
                <a:cs typeface="Arial"/>
                <a:sym typeface="Arial"/>
              </a:rPr>
              <a:t>functional</a:t>
            </a:r>
            <a:r>
              <a:rPr lang="en-US" sz="2000" i="0" dirty="0">
                <a:solidFill>
                  <a:srgbClr val="000000"/>
                </a:solidFill>
                <a:latin typeface="+mn-lt"/>
                <a:ea typeface="Arial"/>
                <a:cs typeface="Arial"/>
                <a:sym typeface="Arial"/>
              </a:rPr>
              <a:t> jobs?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emotional </a:t>
            </a:r>
            <a:r>
              <a:rPr lang="en-US" sz="2000" i="0" dirty="0">
                <a:solidFill>
                  <a:srgbClr val="000000"/>
                </a:solidFill>
                <a:latin typeface="+mn-lt"/>
                <a:ea typeface="Arial"/>
                <a:cs typeface="Arial"/>
                <a:sym typeface="Arial"/>
              </a:rPr>
              <a:t>jobs</a:t>
            </a:r>
            <a:r>
              <a:rPr lang="en-US" sz="2000" i="0" dirty="0">
                <a:solidFill>
                  <a:srgbClr val="FF0000"/>
                </a:solidFill>
                <a:latin typeface="+mn-lt"/>
                <a:ea typeface="Arial"/>
                <a:cs typeface="Arial"/>
                <a:sym typeface="Arial"/>
              </a:rPr>
              <a:t>?</a:t>
            </a:r>
            <a:endParaRPr sz="1600" i="0" dirty="0">
              <a:latin typeface="+mn-lt"/>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W</a:t>
            </a:r>
            <a:r>
              <a:rPr lang="en-US" sz="2000" i="0" dirty="0">
                <a:solidFill>
                  <a:srgbClr val="FF0000"/>
                </a:solidFill>
                <a:latin typeface="+mn-lt"/>
                <a:ea typeface="Arial"/>
                <a:cs typeface="Arial"/>
                <a:sym typeface="Arial"/>
              </a:rPr>
              <a:t>hat </a:t>
            </a:r>
            <a:r>
              <a:rPr lang="en-US" sz="2000" i="0" dirty="0">
                <a:solidFill>
                  <a:srgbClr val="000000"/>
                </a:solidFill>
                <a:latin typeface="+mn-lt"/>
                <a:ea typeface="Arial"/>
                <a:cs typeface="Arial"/>
                <a:sym typeface="Arial"/>
              </a:rPr>
              <a:t>social</a:t>
            </a:r>
            <a:r>
              <a:rPr lang="en-US" sz="2000" i="0" dirty="0">
                <a:solidFill>
                  <a:srgbClr val="FF0000"/>
                </a:solidFill>
                <a:latin typeface="+mn-lt"/>
                <a:ea typeface="Arial"/>
                <a:cs typeface="Arial"/>
                <a:sym typeface="Arial"/>
              </a:rPr>
              <a:t> jobs?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basic needs?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endParaRPr sz="1800" i="0" dirty="0">
              <a:solidFill>
                <a:srgbClr val="FF0000"/>
              </a:solidFill>
              <a:latin typeface="+mn-lt"/>
              <a:ea typeface="Arial"/>
              <a:cs typeface="Arial"/>
              <a:sym typeface="Arial"/>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T</a:t>
            </a:r>
            <a:r>
              <a:rPr lang="en-US" sz="2000" i="0" dirty="0">
                <a:solidFill>
                  <a:srgbClr val="FF0000"/>
                </a:solidFill>
                <a:latin typeface="+mn-lt"/>
                <a:ea typeface="Arial"/>
                <a:cs typeface="Arial"/>
                <a:sym typeface="Arial"/>
              </a:rPr>
              <a:t>hese are the goals you want to accomplish, things you want get done</a:t>
            </a:r>
            <a:endParaRPr sz="2000" i="0" dirty="0">
              <a:solidFill>
                <a:srgbClr val="FF0000"/>
              </a:solidFill>
              <a:latin typeface="+mn-lt"/>
              <a:ea typeface="Arial"/>
              <a:cs typeface="Arial"/>
              <a:sym typeface="Arial"/>
            </a:endParaRPr>
          </a:p>
        </p:txBody>
      </p:sp>
      <p:sp>
        <p:nvSpPr>
          <p:cNvPr id="78" name="Google Shape;78;p13"/>
          <p:cNvSpPr txBox="1"/>
          <p:nvPr/>
        </p:nvSpPr>
        <p:spPr>
          <a:xfrm>
            <a:off x="214057" y="3325225"/>
            <a:ext cx="3209154" cy="2462039"/>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 </a:t>
            </a:r>
            <a:r>
              <a:rPr lang="en-US" sz="2000" i="0" dirty="0">
                <a:solidFill>
                  <a:srgbClr val="FF0000"/>
                </a:solidFill>
                <a:latin typeface="+mn-lt"/>
                <a:ea typeface="Arial"/>
                <a:cs typeface="Arial"/>
                <a:sym typeface="Arial"/>
              </a:rPr>
              <a:t>barriers?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costs?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bad </a:t>
            </a:r>
            <a:r>
              <a:rPr lang="en-US" sz="2000" i="0" dirty="0">
                <a:solidFill>
                  <a:srgbClr val="000000"/>
                </a:solidFill>
                <a:latin typeface="+mn-lt"/>
                <a:ea typeface="Arial"/>
                <a:cs typeface="Arial"/>
                <a:sym typeface="Arial"/>
              </a:rPr>
              <a:t>feelings?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difficulties?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risks?</a:t>
            </a:r>
            <a:endParaRPr sz="1600" i="0" dirty="0">
              <a:latin typeface="+mn-lt"/>
            </a:endParaRPr>
          </a:p>
          <a:p>
            <a:pPr marL="176209" marR="0" lvl="0" indent="-176209" algn="ctr" rtl="0">
              <a:spcBef>
                <a:spcPts val="20"/>
              </a:spcBef>
              <a:spcAft>
                <a:spcPts val="0"/>
              </a:spcAft>
              <a:buClr>
                <a:srgbClr val="000000"/>
              </a:buClr>
              <a:buSzPts val="100"/>
              <a:buFont typeface="Noto Sans Symbols"/>
              <a:buNone/>
            </a:pPr>
            <a:endParaRPr sz="200" i="0" dirty="0">
              <a:solidFill>
                <a:srgbClr val="FF0000"/>
              </a:solidFill>
              <a:latin typeface="+mn-lt"/>
              <a:ea typeface="Arial"/>
              <a:cs typeface="Arial"/>
              <a:sym typeface="Arial"/>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T</a:t>
            </a:r>
            <a:r>
              <a:rPr lang="en-US" sz="2000" i="0" dirty="0">
                <a:solidFill>
                  <a:srgbClr val="FF0000"/>
                </a:solidFill>
                <a:latin typeface="+mn-lt"/>
                <a:ea typeface="Arial"/>
                <a:cs typeface="Arial"/>
                <a:sym typeface="Arial"/>
              </a:rPr>
              <a:t>hese are things that make accomplishing </a:t>
            </a:r>
            <a:r>
              <a:rPr lang="en-US" sz="2000" i="0" dirty="0">
                <a:solidFill>
                  <a:srgbClr val="FF0000"/>
                </a:solidFill>
                <a:latin typeface="+mn-lt"/>
              </a:rPr>
              <a:t>the Job</a:t>
            </a:r>
            <a:r>
              <a:rPr lang="en-US" sz="2000" i="0" dirty="0">
                <a:solidFill>
                  <a:srgbClr val="FF0000"/>
                </a:solidFill>
                <a:latin typeface="+mn-lt"/>
                <a:ea typeface="Arial"/>
                <a:cs typeface="Arial"/>
                <a:sym typeface="Arial"/>
              </a:rPr>
              <a:t> difficult, costly or inconvenient</a:t>
            </a:r>
            <a:endParaRPr sz="2000" i="0" dirty="0">
              <a:solidFill>
                <a:srgbClr val="FF0000"/>
              </a:solidFill>
              <a:latin typeface="+mn-lt"/>
              <a:ea typeface="Arial"/>
              <a:cs typeface="Arial"/>
              <a:sym typeface="Arial"/>
            </a:endParaRPr>
          </a:p>
        </p:txBody>
      </p:sp>
      <p:sp>
        <p:nvSpPr>
          <p:cNvPr id="79" name="Google Shape;79;p13"/>
          <p:cNvSpPr txBox="1"/>
          <p:nvPr/>
        </p:nvSpPr>
        <p:spPr>
          <a:xfrm>
            <a:off x="103771" y="558083"/>
            <a:ext cx="3556984" cy="2462039"/>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 </a:t>
            </a:r>
            <a:r>
              <a:rPr lang="en-US" sz="2000" i="0" dirty="0">
                <a:solidFill>
                  <a:srgbClr val="FF0000"/>
                </a:solidFill>
                <a:latin typeface="+mn-lt"/>
                <a:ea typeface="Arial"/>
                <a:cs typeface="Arial"/>
                <a:sym typeface="Arial"/>
              </a:rPr>
              <a:t>successes?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expectations?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delights?</a:t>
            </a:r>
            <a:endParaRPr sz="2000" i="0" dirty="0">
              <a:solidFill>
                <a:srgbClr val="000000"/>
              </a:solidFill>
              <a:latin typeface="+mn-lt"/>
              <a:ea typeface="Arial"/>
              <a:cs typeface="Arial"/>
              <a:sym typeface="Arial"/>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savings?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a:t>
            </a:r>
            <a:r>
              <a:rPr lang="en-US" sz="2000" i="0" dirty="0">
                <a:solidFill>
                  <a:srgbClr val="000000"/>
                </a:solidFill>
                <a:latin typeface="+mn-lt"/>
                <a:ea typeface="Arial"/>
                <a:cs typeface="Arial"/>
                <a:sym typeface="Arial"/>
              </a:rPr>
              <a:t>makes</a:t>
            </a:r>
            <a:r>
              <a:rPr lang="en-US" sz="2000" i="0" dirty="0">
                <a:solidFill>
                  <a:srgbClr val="FF0000"/>
                </a:solidFill>
                <a:latin typeface="+mn-lt"/>
                <a:ea typeface="Arial"/>
                <a:cs typeface="Arial"/>
                <a:sym typeface="Arial"/>
              </a:rPr>
              <a:t> life easier?</a:t>
            </a:r>
            <a:endParaRPr sz="1600" i="0" dirty="0">
              <a:latin typeface="+mn-lt"/>
            </a:endParaRPr>
          </a:p>
          <a:p>
            <a:pPr marL="176209" marR="0" lvl="0" indent="-176209" algn="ctr" rtl="0">
              <a:spcBef>
                <a:spcPts val="40"/>
              </a:spcBef>
              <a:spcAft>
                <a:spcPts val="0"/>
              </a:spcAft>
              <a:buClr>
                <a:srgbClr val="000000"/>
              </a:buClr>
              <a:buSzPts val="200"/>
              <a:buFont typeface="Noto Sans Symbols"/>
              <a:buNone/>
            </a:pPr>
            <a:endParaRPr sz="300" i="0" dirty="0">
              <a:solidFill>
                <a:srgbClr val="FF0000"/>
              </a:solidFill>
              <a:latin typeface="+mn-lt"/>
              <a:ea typeface="Arial"/>
              <a:cs typeface="Arial"/>
              <a:sym typeface="Arial"/>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T</a:t>
            </a:r>
            <a:r>
              <a:rPr lang="en-US" sz="2000" i="0" dirty="0">
                <a:solidFill>
                  <a:srgbClr val="FF0000"/>
                </a:solidFill>
                <a:latin typeface="+mn-lt"/>
                <a:ea typeface="Arial"/>
                <a:cs typeface="Arial"/>
                <a:sym typeface="Arial"/>
              </a:rPr>
              <a:t>hese are </a:t>
            </a:r>
            <a:r>
              <a:rPr lang="en-US" sz="2000" i="0" dirty="0">
                <a:solidFill>
                  <a:srgbClr val="FF0000"/>
                </a:solidFill>
                <a:latin typeface="+mn-lt"/>
              </a:rPr>
              <a:t>the </a:t>
            </a:r>
            <a:r>
              <a:rPr lang="en-US" sz="2000" i="0" dirty="0">
                <a:solidFill>
                  <a:srgbClr val="FF0000"/>
                </a:solidFill>
                <a:latin typeface="+mn-lt"/>
                <a:ea typeface="Arial"/>
                <a:cs typeface="Arial"/>
                <a:sym typeface="Arial"/>
              </a:rPr>
              <a:t>benefits that </a:t>
            </a:r>
            <a:r>
              <a:rPr lang="en-US" sz="2000" i="0" dirty="0">
                <a:solidFill>
                  <a:srgbClr val="FF0000"/>
                </a:solidFill>
                <a:latin typeface="+mn-lt"/>
              </a:rPr>
              <a:t>you seek with the Job!</a:t>
            </a:r>
            <a:endParaRPr sz="2000" i="0" dirty="0">
              <a:solidFill>
                <a:srgbClr val="FF0000"/>
              </a:solidFill>
              <a:latin typeface="+mn-lt"/>
              <a:ea typeface="Arial"/>
              <a:cs typeface="Arial"/>
              <a:sym typeface="Arial"/>
            </a:endParaRPr>
          </a:p>
        </p:txBody>
      </p:sp>
      <p:sp>
        <p:nvSpPr>
          <p:cNvPr id="80" name="Google Shape;80;p13"/>
          <p:cNvSpPr/>
          <p:nvPr/>
        </p:nvSpPr>
        <p:spPr>
          <a:xfrm rot="-60000">
            <a:off x="6962862" y="1519362"/>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1" name="Google Shape;81;p13"/>
          <p:cNvSpPr/>
          <p:nvPr/>
        </p:nvSpPr>
        <p:spPr>
          <a:xfrm rot="-60000">
            <a:off x="7100668" y="5392483"/>
            <a:ext cx="920667" cy="77615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2" name="Google Shape;82;p13"/>
          <p:cNvSpPr/>
          <p:nvPr/>
        </p:nvSpPr>
        <p:spPr>
          <a:xfrm rot="-60000">
            <a:off x="3920245" y="4962083"/>
            <a:ext cx="934367" cy="107095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3" name="Google Shape;83;p13"/>
          <p:cNvSpPr/>
          <p:nvPr/>
        </p:nvSpPr>
        <p:spPr>
          <a:xfrm rot="-60000">
            <a:off x="5997442" y="5635317"/>
            <a:ext cx="1016073" cy="93487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4" name="Google Shape;84;p13"/>
          <p:cNvSpPr/>
          <p:nvPr/>
        </p:nvSpPr>
        <p:spPr>
          <a:xfrm rot="-60000">
            <a:off x="8402141" y="3903522"/>
            <a:ext cx="922130" cy="79044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Tree>
    <p:extLst>
      <p:ext uri="{BB962C8B-B14F-4D97-AF65-F5344CB8AC3E}">
        <p14:creationId xmlns:p14="http://schemas.microsoft.com/office/powerpoint/2010/main" val="237596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0" y="-1"/>
            <a:ext cx="12192000" cy="5921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t>How Does Our Product Meet Those Needs?</a:t>
            </a:r>
            <a:endParaRPr/>
          </a:p>
        </p:txBody>
      </p:sp>
      <p:pic>
        <p:nvPicPr>
          <p:cNvPr id="91" name="Google Shape;91;p14"/>
          <p:cNvPicPr preferRelativeResize="0">
            <a:picLocks noGrp="1"/>
          </p:cNvPicPr>
          <p:nvPr>
            <p:ph type="body" idx="1"/>
          </p:nvPr>
        </p:nvPicPr>
        <p:blipFill rotWithShape="1">
          <a:blip r:embed="rId3">
            <a:alphaModFix/>
          </a:blip>
          <a:srcRect/>
          <a:stretch/>
        </p:blipFill>
        <p:spPr>
          <a:xfrm>
            <a:off x="3805037" y="1755775"/>
            <a:ext cx="4610500" cy="4471988"/>
          </a:xfrm>
          <a:prstGeom prst="rect">
            <a:avLst/>
          </a:prstGeom>
          <a:noFill/>
          <a:ln>
            <a:noFill/>
          </a:ln>
        </p:spPr>
      </p:pic>
      <p:sp>
        <p:nvSpPr>
          <p:cNvPr id="92" name="Google Shape;92;p14"/>
          <p:cNvSpPr txBox="1"/>
          <p:nvPr/>
        </p:nvSpPr>
        <p:spPr>
          <a:xfrm>
            <a:off x="137402" y="1295350"/>
            <a:ext cx="3243300" cy="4472100"/>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1800" i="0" dirty="0">
                <a:solidFill>
                  <a:srgbClr val="000000"/>
                </a:solidFill>
                <a:latin typeface="+mn-lt"/>
              </a:rPr>
              <a:t>Which </a:t>
            </a:r>
            <a:r>
              <a:rPr lang="en-US" sz="1800" i="0" dirty="0">
                <a:solidFill>
                  <a:srgbClr val="FF0000"/>
                </a:solidFill>
                <a:latin typeface="+mn-lt"/>
              </a:rPr>
              <a:t>products and services </a:t>
            </a:r>
            <a:r>
              <a:rPr lang="en-US" sz="1800" i="0" dirty="0">
                <a:solidFill>
                  <a:srgbClr val="000000"/>
                </a:solidFill>
                <a:latin typeface="+mn-lt"/>
              </a:rPr>
              <a:t>help get </a:t>
            </a:r>
            <a:r>
              <a:rPr lang="en-US" sz="1800" i="0" dirty="0">
                <a:solidFill>
                  <a:srgbClr val="FF0000"/>
                </a:solidFill>
                <a:latin typeface="+mn-lt"/>
              </a:rPr>
              <a:t>customer jobs </a:t>
            </a:r>
            <a:r>
              <a:rPr lang="en-US" sz="1800" i="0" dirty="0">
                <a:solidFill>
                  <a:srgbClr val="000000"/>
                </a:solidFill>
                <a:latin typeface="+mn-lt"/>
              </a:rPr>
              <a:t>done? </a:t>
            </a:r>
          </a:p>
          <a:p>
            <a:pPr marL="176209" marR="0" lvl="0" indent="-176209" algn="ctr" rtl="0">
              <a:spcBef>
                <a:spcPts val="0"/>
              </a:spcBef>
              <a:spcAft>
                <a:spcPts val="0"/>
              </a:spcAft>
              <a:buClr>
                <a:srgbClr val="000000"/>
              </a:buClr>
              <a:buSzPts val="1800"/>
              <a:buFont typeface="Noto Sans Symbols"/>
              <a:buNone/>
            </a:pPr>
            <a:endParaRPr lang="en-US" sz="1800" i="0" dirty="0">
              <a:solidFill>
                <a:srgbClr val="000000"/>
              </a:solidFill>
              <a:highlight>
                <a:srgbClr val="FFFFFF"/>
              </a:highlight>
              <a:latin typeface="+mn-lt"/>
            </a:endParaRPr>
          </a:p>
          <a:p>
            <a:pPr marL="176209" marR="0" lvl="0" indent="-176209" algn="ctr" rtl="0">
              <a:spcBef>
                <a:spcPts val="0"/>
              </a:spcBef>
              <a:spcAft>
                <a:spcPts val="0"/>
              </a:spcAft>
              <a:buClr>
                <a:srgbClr val="000000"/>
              </a:buClr>
              <a:buSzPts val="1800"/>
              <a:buFont typeface="Noto Sans Symbols"/>
              <a:buNone/>
            </a:pPr>
            <a:r>
              <a:rPr lang="en-US" sz="1800" i="0" dirty="0">
                <a:solidFill>
                  <a:srgbClr val="000000"/>
                </a:solidFill>
                <a:highlight>
                  <a:srgbClr val="FFFFFF"/>
                </a:highlight>
                <a:latin typeface="+mn-lt"/>
              </a:rPr>
              <a:t>Which products and services do you offer that help your customer get either a functional, social, or emotional job done, or help them satisfy needs and wants? In addition, what ancillary products and services help your customer perform their role as buyer (decision maker), co-creator (</a:t>
            </a:r>
            <a:r>
              <a:rPr lang="en-US" sz="1800" i="0" dirty="0" err="1">
                <a:solidFill>
                  <a:srgbClr val="000000"/>
                </a:solidFill>
                <a:highlight>
                  <a:srgbClr val="FFFFFF"/>
                </a:highlight>
                <a:latin typeface="+mn-lt"/>
              </a:rPr>
              <a:t>customisation</a:t>
            </a:r>
            <a:r>
              <a:rPr lang="en-US" sz="1800" i="0" dirty="0">
                <a:solidFill>
                  <a:srgbClr val="000000"/>
                </a:solidFill>
                <a:highlight>
                  <a:srgbClr val="FFFFFF"/>
                </a:highlight>
                <a:latin typeface="+mn-lt"/>
              </a:rPr>
              <a:t> or contribution), and transferrer (disposal, reseller, or sharer)?</a:t>
            </a:r>
            <a:endParaRPr sz="1800" i="0" dirty="0">
              <a:solidFill>
                <a:srgbClr val="000000"/>
              </a:solidFill>
              <a:latin typeface="+mn-lt"/>
            </a:endParaRPr>
          </a:p>
        </p:txBody>
      </p:sp>
      <p:sp>
        <p:nvSpPr>
          <p:cNvPr id="93" name="Google Shape;93;p14"/>
          <p:cNvSpPr txBox="1"/>
          <p:nvPr/>
        </p:nvSpPr>
        <p:spPr>
          <a:xfrm>
            <a:off x="8655203" y="4003278"/>
            <a:ext cx="3112800" cy="2169000"/>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1800" i="0" dirty="0">
                <a:solidFill>
                  <a:srgbClr val="000000"/>
                </a:solidFill>
                <a:latin typeface="+mn-lt"/>
              </a:rPr>
              <a:t>H</a:t>
            </a:r>
            <a:r>
              <a:rPr lang="en-US" sz="1800" i="0" dirty="0">
                <a:solidFill>
                  <a:srgbClr val="000000"/>
                </a:solidFill>
                <a:latin typeface="+mn-lt"/>
                <a:ea typeface="Arial"/>
                <a:cs typeface="Arial"/>
                <a:sym typeface="Arial"/>
              </a:rPr>
              <a:t>ow do they </a:t>
            </a:r>
            <a:r>
              <a:rPr lang="en-US" sz="1800" i="0" dirty="0">
                <a:solidFill>
                  <a:srgbClr val="FF0000"/>
                </a:solidFill>
                <a:latin typeface="+mn-lt"/>
                <a:ea typeface="Arial"/>
                <a:cs typeface="Arial"/>
                <a:sym typeface="Arial"/>
              </a:rPr>
              <a:t>relieve pains? </a:t>
            </a:r>
            <a:r>
              <a:rPr lang="en-US" sz="1800" i="0" dirty="0">
                <a:solidFill>
                  <a:srgbClr val="000000"/>
                </a:solidFill>
                <a:latin typeface="+mn-lt"/>
                <a:ea typeface="Arial"/>
                <a:cs typeface="Arial"/>
                <a:sym typeface="Arial"/>
              </a:rPr>
              <a:t>Pains are negative emotions, undesired costs or situations, and risks the customer (could) experience before, during, or after getting the job done</a:t>
            </a:r>
            <a:endParaRPr sz="1800" i="0" dirty="0">
              <a:solidFill>
                <a:srgbClr val="000000"/>
              </a:solidFill>
              <a:latin typeface="+mn-lt"/>
              <a:ea typeface="Arial"/>
              <a:cs typeface="Arial"/>
              <a:sym typeface="Arial"/>
            </a:endParaRPr>
          </a:p>
        </p:txBody>
      </p:sp>
      <p:sp>
        <p:nvSpPr>
          <p:cNvPr id="94" name="Google Shape;94;p14"/>
          <p:cNvSpPr txBox="1"/>
          <p:nvPr/>
        </p:nvSpPr>
        <p:spPr>
          <a:xfrm>
            <a:off x="8618250" y="1304200"/>
            <a:ext cx="3149700" cy="2227200"/>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1800" i="0" dirty="0">
                <a:solidFill>
                  <a:srgbClr val="FF0000"/>
                </a:solidFill>
                <a:latin typeface="+mn-lt"/>
              </a:rPr>
              <a:t>How do our offerings</a:t>
            </a:r>
            <a:r>
              <a:rPr lang="en-US" sz="1800" i="0" dirty="0">
                <a:latin typeface="+mn-lt"/>
              </a:rPr>
              <a:t> </a:t>
            </a:r>
            <a:r>
              <a:rPr lang="en-US" sz="1800" i="0" dirty="0">
                <a:solidFill>
                  <a:srgbClr val="FF0000"/>
                </a:solidFill>
                <a:latin typeface="+mn-lt"/>
              </a:rPr>
              <a:t>create gains? </a:t>
            </a:r>
            <a:r>
              <a:rPr lang="en-US" sz="1800" i="0" dirty="0">
                <a:solidFill>
                  <a:srgbClr val="000000"/>
                </a:solidFill>
                <a:latin typeface="+mn-lt"/>
              </a:rPr>
              <a:t>Gains are </a:t>
            </a:r>
            <a:r>
              <a:rPr lang="en-US" sz="1800" i="0" dirty="0">
                <a:solidFill>
                  <a:srgbClr val="000000"/>
                </a:solidFill>
                <a:highlight>
                  <a:srgbClr val="FFFFFF"/>
                </a:highlight>
                <a:latin typeface="+mn-lt"/>
              </a:rPr>
              <a:t>benefits the customer expects, desires or would be surprised by. This includes functional utility, social gains, positive emotions, cost savings</a:t>
            </a:r>
            <a:r>
              <a:rPr lang="en-US" sz="1800" dirty="0">
                <a:solidFill>
                  <a:srgbClr val="000000"/>
                </a:solidFill>
                <a:highlight>
                  <a:srgbClr val="FFFFFF"/>
                </a:highlight>
              </a:rPr>
              <a:t>...</a:t>
            </a:r>
            <a:endParaRPr sz="1800" i="0" dirty="0">
              <a:solidFill>
                <a:srgbClr val="000000"/>
              </a:solidFill>
            </a:endParaRPr>
          </a:p>
        </p:txBody>
      </p:sp>
      <p:sp>
        <p:nvSpPr>
          <p:cNvPr id="95" name="Google Shape;95;p14"/>
          <p:cNvSpPr/>
          <p:nvPr/>
        </p:nvSpPr>
        <p:spPr>
          <a:xfrm rot="-58097">
            <a:off x="3638816" y="2344864"/>
            <a:ext cx="1171313" cy="82207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6" name="Google Shape;96;p14"/>
          <p:cNvSpPr/>
          <p:nvPr/>
        </p:nvSpPr>
        <p:spPr>
          <a:xfrm rot="-58759">
            <a:off x="5329405" y="4822913"/>
            <a:ext cx="772079"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7" name="Google Shape;97;p14"/>
          <p:cNvSpPr/>
          <p:nvPr/>
        </p:nvSpPr>
        <p:spPr>
          <a:xfrm rot="-60000">
            <a:off x="7367688" y="4371948"/>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8" name="Google Shape;98;p14"/>
          <p:cNvSpPr/>
          <p:nvPr/>
        </p:nvSpPr>
        <p:spPr>
          <a:xfrm rot="-60000">
            <a:off x="7110420" y="5228576"/>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9" name="Google Shape;99;p14"/>
          <p:cNvSpPr/>
          <p:nvPr/>
        </p:nvSpPr>
        <p:spPr>
          <a:xfrm rot="-60000">
            <a:off x="4787332" y="1922099"/>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0" name="Google Shape;100;p14"/>
          <p:cNvSpPr/>
          <p:nvPr/>
        </p:nvSpPr>
        <p:spPr>
          <a:xfrm rot="-60000">
            <a:off x="6110886" y="1953760"/>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1" name="Google Shape;101;p14"/>
          <p:cNvSpPr/>
          <p:nvPr/>
        </p:nvSpPr>
        <p:spPr>
          <a:xfrm rot="-60000">
            <a:off x="5255177" y="2641076"/>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2" name="Google Shape;102;p14"/>
          <p:cNvSpPr/>
          <p:nvPr/>
        </p:nvSpPr>
        <p:spPr>
          <a:xfrm rot="-65101">
            <a:off x="7267533" y="2873590"/>
            <a:ext cx="871093"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3" name="Google Shape;103;p14"/>
          <p:cNvSpPr/>
          <p:nvPr/>
        </p:nvSpPr>
        <p:spPr>
          <a:xfrm rot="-60000">
            <a:off x="6435806" y="3359677"/>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4" name="Google Shape;104;p14"/>
          <p:cNvSpPr/>
          <p:nvPr/>
        </p:nvSpPr>
        <p:spPr>
          <a:xfrm rot="-60000">
            <a:off x="7207208" y="2068329"/>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5" name="Google Shape;105;p14"/>
          <p:cNvSpPr/>
          <p:nvPr/>
        </p:nvSpPr>
        <p:spPr>
          <a:xfrm rot="-60000">
            <a:off x="6008520" y="5561872"/>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6" name="Google Shape;106;p14"/>
          <p:cNvSpPr/>
          <p:nvPr/>
        </p:nvSpPr>
        <p:spPr>
          <a:xfrm rot="-58759">
            <a:off x="4856695" y="5562020"/>
            <a:ext cx="772079"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07" name="Google Shape;107;p14"/>
          <p:cNvSpPr/>
          <p:nvPr/>
        </p:nvSpPr>
        <p:spPr>
          <a:xfrm rot="-58097">
            <a:off x="3335879" y="3833089"/>
            <a:ext cx="1171313" cy="82207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12"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8" name="Google Shape;108;p14"/>
          <p:cNvSpPr/>
          <p:nvPr/>
        </p:nvSpPr>
        <p:spPr>
          <a:xfrm rot="-58097">
            <a:off x="3525179" y="4863189"/>
            <a:ext cx="1171313" cy="82207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12"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9" name="Google Shape;109;p14"/>
          <p:cNvSpPr/>
          <p:nvPr/>
        </p:nvSpPr>
        <p:spPr>
          <a:xfrm rot="-58759">
            <a:off x="6435942" y="4129988"/>
            <a:ext cx="772079"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12"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Tree>
    <p:extLst>
      <p:ext uri="{BB962C8B-B14F-4D97-AF65-F5344CB8AC3E}">
        <p14:creationId xmlns:p14="http://schemas.microsoft.com/office/powerpoint/2010/main" val="248903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Objectives of this Module</a:t>
            </a:r>
            <a:endParaRPr lang="en-GB" dirty="0"/>
          </a:p>
        </p:txBody>
      </p:sp>
      <p:sp>
        <p:nvSpPr>
          <p:cNvPr id="3" name="Content Placeholder 2"/>
          <p:cNvSpPr>
            <a:spLocks noGrp="1"/>
          </p:cNvSpPr>
          <p:nvPr>
            <p:ph idx="1"/>
          </p:nvPr>
        </p:nvSpPr>
        <p:spPr>
          <a:xfrm>
            <a:off x="281355" y="649706"/>
            <a:ext cx="11635154" cy="5527810"/>
          </a:xfrm>
        </p:spPr>
        <p:txBody>
          <a:bodyPr/>
          <a:lstStyle/>
          <a:p>
            <a:r>
              <a:rPr lang="fi-FI" sz="2400" dirty="0"/>
              <a:t>In this module we will look at two tools: Value Proposition Canvas and Business Model Kit. Both tools are designed to help entrepreneurs to critically assess and re-think their business models and value propositions.</a:t>
            </a:r>
          </a:p>
          <a:p>
            <a:r>
              <a:rPr lang="fi-FI" sz="2400" dirty="0"/>
              <a:t>Before the module the participants are required to apply both tools to analyse the value propositions and business models of their own businesses. They should bring their results to the class for discussion with and constructive feedback from others. During the class session we will share insights how to use the tools the most effectively.</a:t>
            </a:r>
          </a:p>
          <a:p>
            <a:r>
              <a:rPr lang="fi-FI" sz="2400" u="sng" dirty="0"/>
              <a:t>This slide stack gives you the necessary information and video links so you can self-analyse and map your own value proposition and business model for discussion in class</a:t>
            </a:r>
            <a:r>
              <a:rPr lang="fi-FI" sz="2400" dirty="0"/>
              <a:t>. Please go over this slide stack, watch the recommended videos, and after this, apply the value proposition canvas and the business model kit to analyse your own business! In the class of Friday 11 June we will discuss your analysis and share insights and lessons.</a:t>
            </a:r>
          </a:p>
          <a:p>
            <a:r>
              <a:rPr lang="fi-FI" sz="2400" b="1" u="sng" dirty="0"/>
              <a:t>Note! This stack is best viewed in presentation mode! (Press F5 to present)</a:t>
            </a:r>
            <a:endParaRPr lang="en-GB" sz="2400" b="1" u="sng" dirty="0"/>
          </a:p>
        </p:txBody>
      </p:sp>
    </p:spTree>
    <p:extLst>
      <p:ext uri="{BB962C8B-B14F-4D97-AF65-F5344CB8AC3E}">
        <p14:creationId xmlns:p14="http://schemas.microsoft.com/office/powerpoint/2010/main" val="108141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urved Connector 16"/>
          <p:cNvCxnSpPr/>
          <p:nvPr/>
        </p:nvCxnSpPr>
        <p:spPr>
          <a:xfrm flipV="1">
            <a:off x="3974787" y="5648553"/>
            <a:ext cx="1752600" cy="457200"/>
          </a:xfrm>
          <a:prstGeom prst="straightConnector1">
            <a:avLst/>
          </a:prstGeom>
          <a:ln w="38100" cap="rnd">
            <a:solidFill>
              <a:srgbClr val="000000"/>
            </a:solidFill>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18434" name="Group 44"/>
          <p:cNvGrpSpPr>
            <a:grpSpLocks/>
          </p:cNvGrpSpPr>
          <p:nvPr/>
        </p:nvGrpSpPr>
        <p:grpSpPr bwMode="auto">
          <a:xfrm>
            <a:off x="3863147" y="2260693"/>
            <a:ext cx="857250" cy="1130190"/>
            <a:chOff x="2992" y="2200"/>
            <a:chExt cx="768" cy="1012"/>
          </a:xfrm>
        </p:grpSpPr>
        <p:pic>
          <p:nvPicPr>
            <p:cNvPr id="1848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 y="2200"/>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5" name="TextBox 21"/>
            <p:cNvSpPr txBox="1">
              <a:spLocks noChangeArrowheads="1"/>
            </p:cNvSpPr>
            <p:nvPr/>
          </p:nvSpPr>
          <p:spPr bwMode="auto">
            <a:xfrm>
              <a:off x="2992" y="2658"/>
              <a:ext cx="768"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company (define role)</a:t>
              </a:r>
            </a:p>
          </p:txBody>
        </p:sp>
      </p:grpSp>
      <p:grpSp>
        <p:nvGrpSpPr>
          <p:cNvPr id="18435" name="Group 45"/>
          <p:cNvGrpSpPr>
            <a:grpSpLocks/>
          </p:cNvGrpSpPr>
          <p:nvPr/>
        </p:nvGrpSpPr>
        <p:grpSpPr bwMode="auto">
          <a:xfrm>
            <a:off x="2456415" y="2270218"/>
            <a:ext cx="857250" cy="936164"/>
            <a:chOff x="2176" y="2208"/>
            <a:chExt cx="768" cy="840"/>
          </a:xfrm>
        </p:grpSpPr>
        <p:pic>
          <p:nvPicPr>
            <p:cNvPr id="1848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4"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3" name="TextBox 22"/>
            <p:cNvSpPr txBox="1">
              <a:spLocks noChangeArrowheads="1"/>
            </p:cNvSpPr>
            <p:nvPr/>
          </p:nvSpPr>
          <p:spPr bwMode="auto">
            <a:xfrm>
              <a:off x="2176"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my company</a:t>
              </a:r>
            </a:p>
          </p:txBody>
        </p:sp>
      </p:grpSp>
      <p:grpSp>
        <p:nvGrpSpPr>
          <p:cNvPr id="18436" name="Group 43"/>
          <p:cNvGrpSpPr>
            <a:grpSpLocks/>
          </p:cNvGrpSpPr>
          <p:nvPr/>
        </p:nvGrpSpPr>
        <p:grpSpPr bwMode="auto">
          <a:xfrm>
            <a:off x="5269879" y="2270218"/>
            <a:ext cx="857250" cy="766763"/>
            <a:chOff x="3808" y="2208"/>
            <a:chExt cx="768" cy="688"/>
          </a:xfrm>
        </p:grpSpPr>
        <p:pic>
          <p:nvPicPr>
            <p:cNvPr id="18480"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6"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1" name="TextBox 23"/>
            <p:cNvSpPr txBox="1">
              <a:spLocks noChangeArrowheads="1"/>
            </p:cNvSpPr>
            <p:nvPr/>
          </p:nvSpPr>
          <p:spPr bwMode="auto">
            <a:xfrm>
              <a:off x="380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consumer</a:t>
              </a:r>
            </a:p>
          </p:txBody>
        </p:sp>
      </p:grpSp>
      <p:grpSp>
        <p:nvGrpSpPr>
          <p:cNvPr id="18437" name="Group 42"/>
          <p:cNvGrpSpPr>
            <a:grpSpLocks/>
          </p:cNvGrpSpPr>
          <p:nvPr/>
        </p:nvGrpSpPr>
        <p:grpSpPr bwMode="auto">
          <a:xfrm>
            <a:off x="6676611" y="2270218"/>
            <a:ext cx="857250" cy="766763"/>
            <a:chOff x="4624" y="2208"/>
            <a:chExt cx="768" cy="688"/>
          </a:xfrm>
        </p:grpSpPr>
        <p:pic>
          <p:nvPicPr>
            <p:cNvPr id="18478"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7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9" name="TextBox 24"/>
            <p:cNvSpPr txBox="1">
              <a:spLocks noChangeArrowheads="1"/>
            </p:cNvSpPr>
            <p:nvPr/>
          </p:nvSpPr>
          <p:spPr bwMode="auto">
            <a:xfrm>
              <a:off x="4624"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supplier</a:t>
              </a:r>
            </a:p>
          </p:txBody>
        </p:sp>
      </p:grpSp>
      <p:grpSp>
        <p:nvGrpSpPr>
          <p:cNvPr id="18438" name="Group 41"/>
          <p:cNvGrpSpPr>
            <a:grpSpLocks/>
          </p:cNvGrpSpPr>
          <p:nvPr/>
        </p:nvGrpSpPr>
        <p:grpSpPr bwMode="auto">
          <a:xfrm>
            <a:off x="8083343" y="2270218"/>
            <a:ext cx="857250" cy="766763"/>
            <a:chOff x="5488" y="2208"/>
            <a:chExt cx="768" cy="688"/>
          </a:xfrm>
        </p:grpSpPr>
        <p:pic>
          <p:nvPicPr>
            <p:cNvPr id="18476"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20"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7" name="TextBox 25"/>
            <p:cNvSpPr txBox="1">
              <a:spLocks noChangeArrowheads="1"/>
            </p:cNvSpPr>
            <p:nvPr/>
          </p:nvSpPr>
          <p:spPr bwMode="auto">
            <a:xfrm>
              <a:off x="548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non-profit</a:t>
              </a:r>
            </a:p>
          </p:txBody>
        </p:sp>
      </p:grpSp>
      <p:grpSp>
        <p:nvGrpSpPr>
          <p:cNvPr id="18439" name="Group 40"/>
          <p:cNvGrpSpPr>
            <a:grpSpLocks/>
          </p:cNvGrpSpPr>
          <p:nvPr/>
        </p:nvGrpSpPr>
        <p:grpSpPr bwMode="auto">
          <a:xfrm>
            <a:off x="9472216" y="2260693"/>
            <a:ext cx="970345" cy="936164"/>
            <a:chOff x="6304" y="2208"/>
            <a:chExt cx="768" cy="840"/>
          </a:xfrm>
        </p:grpSpPr>
        <p:pic>
          <p:nvPicPr>
            <p:cNvPr id="18474"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5" name="TextBox 26"/>
            <p:cNvSpPr txBox="1">
              <a:spLocks noChangeArrowheads="1"/>
            </p:cNvSpPr>
            <p:nvPr/>
          </p:nvSpPr>
          <p:spPr bwMode="auto">
            <a:xfrm>
              <a:off x="6304"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government</a:t>
              </a:r>
            </a:p>
          </p:txBody>
        </p:sp>
      </p:grpSp>
      <p:sp>
        <p:nvSpPr>
          <p:cNvPr id="18440" name="TextBox 27"/>
          <p:cNvSpPr txBox="1">
            <a:spLocks noChangeArrowheads="1"/>
          </p:cNvSpPr>
          <p:nvPr/>
        </p:nvSpPr>
        <p:spPr bwMode="auto">
          <a:xfrm>
            <a:off x="665483" y="2309270"/>
            <a:ext cx="1256208"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400" b="1" i="0" dirty="0">
                <a:solidFill>
                  <a:srgbClr val="000000"/>
                </a:solidFill>
                <a:latin typeface="+mn-lt"/>
              </a:rPr>
              <a:t>6 players</a:t>
            </a:r>
          </a:p>
        </p:txBody>
      </p:sp>
      <p:sp>
        <p:nvSpPr>
          <p:cNvPr id="18441" name="TextBox 29"/>
          <p:cNvSpPr txBox="1">
            <a:spLocks noChangeArrowheads="1"/>
          </p:cNvSpPr>
          <p:nvPr/>
        </p:nvSpPr>
        <p:spPr bwMode="auto">
          <a:xfrm>
            <a:off x="284215" y="3488331"/>
            <a:ext cx="2042501"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400" b="1" i="0" dirty="0">
                <a:solidFill>
                  <a:srgbClr val="000000"/>
                </a:solidFill>
                <a:latin typeface="+mn-lt"/>
              </a:rPr>
              <a:t>11 objects</a:t>
            </a:r>
          </a:p>
          <a:p>
            <a:pPr>
              <a:defRPr/>
            </a:pPr>
            <a:r>
              <a:rPr lang="en-US" altLang="en-US" sz="2400" b="1" i="0" dirty="0">
                <a:solidFill>
                  <a:srgbClr val="000000"/>
                </a:solidFill>
                <a:latin typeface="+mn-lt"/>
              </a:rPr>
              <a:t>to exchange</a:t>
            </a:r>
          </a:p>
        </p:txBody>
      </p:sp>
      <p:grpSp>
        <p:nvGrpSpPr>
          <p:cNvPr id="18442" name="Group 51"/>
          <p:cNvGrpSpPr>
            <a:grpSpLocks/>
          </p:cNvGrpSpPr>
          <p:nvPr/>
        </p:nvGrpSpPr>
        <p:grpSpPr bwMode="auto">
          <a:xfrm>
            <a:off x="2590300" y="3539236"/>
            <a:ext cx="588962" cy="538323"/>
            <a:chOff x="2464" y="3408"/>
            <a:chExt cx="528" cy="482"/>
          </a:xfrm>
        </p:grpSpPr>
        <p:pic>
          <p:nvPicPr>
            <p:cNvPr id="18472" name="Picture 17"/>
            <p:cNvPicPr preferRelativeResize="0">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60" y="3408"/>
              <a:ext cx="33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3" name="TextBox 30"/>
            <p:cNvSpPr txBox="1">
              <a:spLocks noChangeArrowheads="1"/>
            </p:cNvSpPr>
            <p:nvPr/>
          </p:nvSpPr>
          <p:spPr bwMode="auto">
            <a:xfrm>
              <a:off x="2464" y="366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product</a:t>
              </a:r>
            </a:p>
          </p:txBody>
        </p:sp>
      </p:grpSp>
      <p:grpSp>
        <p:nvGrpSpPr>
          <p:cNvPr id="18443" name="Group 52"/>
          <p:cNvGrpSpPr>
            <a:grpSpLocks/>
          </p:cNvGrpSpPr>
          <p:nvPr/>
        </p:nvGrpSpPr>
        <p:grpSpPr bwMode="auto">
          <a:xfrm>
            <a:off x="3991249" y="3546391"/>
            <a:ext cx="588962" cy="484292"/>
            <a:chOff x="3184" y="3456"/>
            <a:chExt cx="528" cy="434"/>
          </a:xfrm>
        </p:grpSpPr>
        <p:pic>
          <p:nvPicPr>
            <p:cNvPr id="18470" name="Picture 18"/>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TextBox 32"/>
            <p:cNvSpPr txBox="1">
              <a:spLocks noChangeArrowheads="1"/>
            </p:cNvSpPr>
            <p:nvPr/>
          </p:nvSpPr>
          <p:spPr bwMode="auto">
            <a:xfrm>
              <a:off x="3184" y="366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service</a:t>
              </a:r>
            </a:p>
          </p:txBody>
        </p:sp>
      </p:grpSp>
      <p:grpSp>
        <p:nvGrpSpPr>
          <p:cNvPr id="18444" name="Group 53"/>
          <p:cNvGrpSpPr>
            <a:grpSpLocks/>
          </p:cNvGrpSpPr>
          <p:nvPr/>
        </p:nvGrpSpPr>
        <p:grpSpPr bwMode="auto">
          <a:xfrm>
            <a:off x="5318240" y="3535081"/>
            <a:ext cx="777760" cy="775533"/>
            <a:chOff x="3808" y="3360"/>
            <a:chExt cx="624" cy="696"/>
          </a:xfrm>
        </p:grpSpPr>
        <p:pic>
          <p:nvPicPr>
            <p:cNvPr id="18468" name="Picture 19"/>
            <p:cNvPicPr preferRelativeResize="0">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00" y="3360"/>
              <a:ext cx="248"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TextBox 33"/>
            <p:cNvSpPr txBox="1">
              <a:spLocks noChangeArrowheads="1"/>
            </p:cNvSpPr>
            <p:nvPr/>
          </p:nvSpPr>
          <p:spPr bwMode="auto">
            <a:xfrm>
              <a:off x="3808" y="3666"/>
              <a:ext cx="62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experience</a:t>
              </a:r>
            </a:p>
          </p:txBody>
        </p:sp>
      </p:grpSp>
      <p:grpSp>
        <p:nvGrpSpPr>
          <p:cNvPr id="18445" name="Group 54"/>
          <p:cNvGrpSpPr>
            <a:grpSpLocks/>
          </p:cNvGrpSpPr>
          <p:nvPr/>
        </p:nvGrpSpPr>
        <p:grpSpPr bwMode="auto">
          <a:xfrm>
            <a:off x="6745231" y="3546391"/>
            <a:ext cx="720009" cy="775533"/>
            <a:chOff x="4576" y="3360"/>
            <a:chExt cx="528" cy="696"/>
          </a:xfrm>
        </p:grpSpPr>
        <p:pic>
          <p:nvPicPr>
            <p:cNvPr id="18466" name="Picture 20"/>
            <p:cNvPicPr preferRelativeResize="0">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20" y="3360"/>
              <a:ext cx="27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TextBox 34"/>
            <p:cNvSpPr txBox="1">
              <a:spLocks noChangeArrowheads="1"/>
            </p:cNvSpPr>
            <p:nvPr/>
          </p:nvSpPr>
          <p:spPr bwMode="auto">
            <a:xfrm>
              <a:off x="4576" y="3666"/>
              <a:ext cx="52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exposure</a:t>
              </a:r>
            </a:p>
          </p:txBody>
        </p:sp>
      </p:grpSp>
      <p:grpSp>
        <p:nvGrpSpPr>
          <p:cNvPr id="18446" name="Group 55"/>
          <p:cNvGrpSpPr>
            <a:grpSpLocks/>
          </p:cNvGrpSpPr>
          <p:nvPr/>
        </p:nvGrpSpPr>
        <p:grpSpPr bwMode="auto">
          <a:xfrm>
            <a:off x="8135912" y="3652310"/>
            <a:ext cx="734252" cy="667662"/>
            <a:chOff x="5275" y="3456"/>
            <a:chExt cx="528" cy="599"/>
          </a:xfrm>
        </p:grpSpPr>
        <p:pic>
          <p:nvPicPr>
            <p:cNvPr id="18464" name="Picture 26"/>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76" y="345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5" name="TextBox 35"/>
            <p:cNvSpPr txBox="1">
              <a:spLocks noChangeArrowheads="1"/>
            </p:cNvSpPr>
            <p:nvPr/>
          </p:nvSpPr>
          <p:spPr bwMode="auto">
            <a:xfrm>
              <a:off x="5275" y="3665"/>
              <a:ext cx="52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reputation</a:t>
              </a:r>
            </a:p>
          </p:txBody>
        </p:sp>
      </p:grpSp>
      <p:grpSp>
        <p:nvGrpSpPr>
          <p:cNvPr id="18447" name="Group 50"/>
          <p:cNvGrpSpPr>
            <a:grpSpLocks/>
          </p:cNvGrpSpPr>
          <p:nvPr/>
        </p:nvGrpSpPr>
        <p:grpSpPr bwMode="auto">
          <a:xfrm>
            <a:off x="2590300" y="4520855"/>
            <a:ext cx="588962" cy="569853"/>
            <a:chOff x="2464" y="4320"/>
            <a:chExt cx="528" cy="512"/>
          </a:xfrm>
        </p:grpSpPr>
        <p:pic>
          <p:nvPicPr>
            <p:cNvPr id="18462" name="Picture 21"/>
            <p:cNvPicPr preferRelativeResize="0">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TextBox 36"/>
            <p:cNvSpPr txBox="1">
              <a:spLocks noChangeArrowheads="1"/>
            </p:cNvSpPr>
            <p:nvPr/>
          </p:nvSpPr>
          <p:spPr bwMode="auto">
            <a:xfrm>
              <a:off x="2464" y="4608"/>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money</a:t>
              </a:r>
            </a:p>
          </p:txBody>
        </p:sp>
      </p:grpSp>
      <p:grpSp>
        <p:nvGrpSpPr>
          <p:cNvPr id="18448" name="Group 49"/>
          <p:cNvGrpSpPr>
            <a:grpSpLocks/>
          </p:cNvGrpSpPr>
          <p:nvPr/>
        </p:nvGrpSpPr>
        <p:grpSpPr bwMode="auto">
          <a:xfrm>
            <a:off x="3884951" y="4530221"/>
            <a:ext cx="803275" cy="606471"/>
            <a:chOff x="3040" y="4288"/>
            <a:chExt cx="720" cy="544"/>
          </a:xfrm>
        </p:grpSpPr>
        <p:pic>
          <p:nvPicPr>
            <p:cNvPr id="18460" name="Picture 22"/>
            <p:cNvPicPr preferRelativeResize="0">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2" y="4288"/>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TextBox 37"/>
            <p:cNvSpPr txBox="1">
              <a:spLocks noChangeArrowheads="1"/>
            </p:cNvSpPr>
            <p:nvPr/>
          </p:nvSpPr>
          <p:spPr bwMode="auto">
            <a:xfrm>
              <a:off x="3040" y="4608"/>
              <a:ext cx="72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less money</a:t>
              </a:r>
            </a:p>
          </p:txBody>
        </p:sp>
      </p:grpSp>
      <p:grpSp>
        <p:nvGrpSpPr>
          <p:cNvPr id="18449" name="Group 48"/>
          <p:cNvGrpSpPr>
            <a:grpSpLocks/>
          </p:cNvGrpSpPr>
          <p:nvPr/>
        </p:nvGrpSpPr>
        <p:grpSpPr bwMode="auto">
          <a:xfrm>
            <a:off x="5393915" y="4558658"/>
            <a:ext cx="695325" cy="569853"/>
            <a:chOff x="3808" y="4320"/>
            <a:chExt cx="624" cy="512"/>
          </a:xfrm>
        </p:grpSpPr>
        <p:sp>
          <p:nvSpPr>
            <p:cNvPr id="18458" name="TextBox 38"/>
            <p:cNvSpPr txBox="1">
              <a:spLocks noChangeArrowheads="1"/>
            </p:cNvSpPr>
            <p:nvPr/>
          </p:nvSpPr>
          <p:spPr bwMode="auto">
            <a:xfrm>
              <a:off x="3808" y="4608"/>
              <a:ext cx="6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data</a:t>
              </a:r>
            </a:p>
          </p:txBody>
        </p:sp>
        <p:pic>
          <p:nvPicPr>
            <p:cNvPr id="18459" name="Picture 39"/>
            <p:cNvPicPr preferRelativeResize="0">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52" y="4320"/>
              <a:ext cx="3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50" name="Group 47"/>
          <p:cNvGrpSpPr>
            <a:grpSpLocks/>
          </p:cNvGrpSpPr>
          <p:nvPr/>
        </p:nvGrpSpPr>
        <p:grpSpPr bwMode="auto">
          <a:xfrm>
            <a:off x="6909698" y="4520853"/>
            <a:ext cx="482600" cy="590564"/>
            <a:chOff x="4624" y="4320"/>
            <a:chExt cx="432" cy="530"/>
          </a:xfrm>
        </p:grpSpPr>
        <p:pic>
          <p:nvPicPr>
            <p:cNvPr id="18456" name="Picture 25"/>
            <p:cNvPicPr preferRelativeResize="0">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720" y="4320"/>
              <a:ext cx="21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TextBox 40"/>
            <p:cNvSpPr txBox="1">
              <a:spLocks noChangeArrowheads="1"/>
            </p:cNvSpPr>
            <p:nvPr/>
          </p:nvSpPr>
          <p:spPr bwMode="auto">
            <a:xfrm>
              <a:off x="4624" y="4626"/>
              <a:ext cx="43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right</a:t>
              </a:r>
            </a:p>
          </p:txBody>
        </p:sp>
      </p:grpSp>
      <p:grpSp>
        <p:nvGrpSpPr>
          <p:cNvPr id="18451" name="Group 46"/>
          <p:cNvGrpSpPr>
            <a:grpSpLocks/>
          </p:cNvGrpSpPr>
          <p:nvPr/>
        </p:nvGrpSpPr>
        <p:grpSpPr bwMode="auto">
          <a:xfrm>
            <a:off x="8247251" y="4444033"/>
            <a:ext cx="482600" cy="644592"/>
            <a:chOff x="5296" y="4272"/>
            <a:chExt cx="432" cy="578"/>
          </a:xfrm>
        </p:grpSpPr>
        <p:pic>
          <p:nvPicPr>
            <p:cNvPr id="18454" name="Picture 42"/>
            <p:cNvPicPr preferRelativeResize="0">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344" y="4272"/>
              <a:ext cx="38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TextBox 43"/>
            <p:cNvSpPr txBox="1">
              <a:spLocks noChangeArrowheads="1"/>
            </p:cNvSpPr>
            <p:nvPr/>
          </p:nvSpPr>
          <p:spPr bwMode="auto">
            <a:xfrm>
              <a:off x="5296" y="4626"/>
              <a:ext cx="43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credits</a:t>
              </a:r>
            </a:p>
          </p:txBody>
        </p:sp>
      </p:grpSp>
      <p:cxnSp>
        <p:nvCxnSpPr>
          <p:cNvPr id="45" name="Curved Connector 16"/>
          <p:cNvCxnSpPr/>
          <p:nvPr/>
        </p:nvCxnSpPr>
        <p:spPr>
          <a:xfrm flipV="1">
            <a:off x="7313579" y="5602964"/>
            <a:ext cx="1752600" cy="457200"/>
          </a:xfrm>
          <a:prstGeom prst="straightConnector1">
            <a:avLst/>
          </a:prstGeom>
          <a:ln w="38100" cap="rnd">
            <a:solidFill>
              <a:srgbClr val="000000"/>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453" name="Title 1"/>
          <p:cNvSpPr>
            <a:spLocks/>
          </p:cNvSpPr>
          <p:nvPr/>
        </p:nvSpPr>
        <p:spPr bwMode="auto">
          <a:xfrm>
            <a:off x="2989263" y="322263"/>
            <a:ext cx="735806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algn="ctr" defTabSz="642938">
              <a:defRPr sz="2500">
                <a:solidFill>
                  <a:schemeClr val="tx1"/>
                </a:solidFill>
                <a:latin typeface="Gill Sans" charset="0"/>
                <a:ea typeface="ヒラギノ角ゴ ProN W3" charset="-128"/>
                <a:sym typeface="Gill Sans" charset="0"/>
              </a:defRPr>
            </a:lvl1pPr>
            <a:lvl2pPr marL="522288" indent="-201613" algn="ctr" defTabSz="642938">
              <a:defRPr sz="2500">
                <a:solidFill>
                  <a:schemeClr val="tx1"/>
                </a:solidFill>
                <a:latin typeface="Gill Sans" charset="0"/>
                <a:ea typeface="ヒラギノ角ゴ ProN W3" charset="-128"/>
                <a:sym typeface="Gill Sans" charset="0"/>
              </a:defRPr>
            </a:lvl2pPr>
            <a:lvl3pPr marL="803275" indent="-160338"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lgn="l">
              <a:defRPr/>
            </a:pPr>
            <a:endParaRPr lang="en-US" altLang="en-US" sz="1600" i="0" dirty="0">
              <a:solidFill>
                <a:srgbClr val="000000"/>
              </a:solidFill>
              <a:latin typeface="+mn-lt"/>
              <a:sym typeface="Verdana" panose="020B0604030504040204" pitchFamily="34" charset="0"/>
            </a:endParaRPr>
          </a:p>
        </p:txBody>
      </p:sp>
      <p:grpSp>
        <p:nvGrpSpPr>
          <p:cNvPr id="55" name="Group 54"/>
          <p:cNvGrpSpPr/>
          <p:nvPr/>
        </p:nvGrpSpPr>
        <p:grpSpPr>
          <a:xfrm>
            <a:off x="9559073" y="3488331"/>
            <a:ext cx="803275" cy="651575"/>
            <a:chOff x="4868333" y="3966456"/>
            <a:chExt cx="803275" cy="651575"/>
          </a:xfrm>
        </p:grpSpPr>
        <p:pic>
          <p:nvPicPr>
            <p:cNvPr id="56" name="Picture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00312" y="3966456"/>
              <a:ext cx="545918" cy="44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 name="TextBox 37"/>
            <p:cNvSpPr txBox="1">
              <a:spLocks noChangeArrowheads="1"/>
            </p:cNvSpPr>
            <p:nvPr/>
          </p:nvSpPr>
          <p:spPr bwMode="auto">
            <a:xfrm>
              <a:off x="4868333" y="4368445"/>
              <a:ext cx="803275" cy="24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attention</a:t>
              </a:r>
            </a:p>
          </p:txBody>
        </p:sp>
      </p:grpSp>
      <p:sp>
        <p:nvSpPr>
          <p:cNvPr id="2" name="Title 1"/>
          <p:cNvSpPr>
            <a:spLocks noGrp="1"/>
          </p:cNvSpPr>
          <p:nvPr>
            <p:ph type="title"/>
          </p:nvPr>
        </p:nvSpPr>
        <p:spPr>
          <a:xfrm>
            <a:off x="0" y="3905"/>
            <a:ext cx="12192000" cy="1119347"/>
          </a:xfrm>
        </p:spPr>
        <p:txBody>
          <a:bodyPr/>
          <a:lstStyle/>
          <a:p>
            <a:pPr>
              <a:defRPr/>
            </a:pPr>
            <a:r>
              <a:rPr lang="en-US" altLang="en-US" sz="2000" b="1" dirty="0">
                <a:latin typeface="+mn-lt"/>
                <a:sym typeface="Verdana" panose="020B0604030504040204" pitchFamily="34" charset="0"/>
              </a:rPr>
              <a:t>Let Us Next Map Your Business Model Interactions with the Value Network Mapping Toolkit! </a:t>
            </a:r>
            <a:br>
              <a:rPr lang="en-US" altLang="en-US" sz="2000" b="1" dirty="0">
                <a:latin typeface="+mn-lt"/>
                <a:sym typeface="Verdana" panose="020B0604030504040204" pitchFamily="34" charset="0"/>
              </a:rPr>
            </a:br>
            <a:r>
              <a:rPr lang="en-US" altLang="en-US" sz="2000" dirty="0">
                <a:latin typeface="+mn-lt"/>
                <a:sym typeface="Verdana" panose="020B0604030504040204" pitchFamily="34" charset="0"/>
              </a:rPr>
              <a:t>Watch this video for an explanation: </a:t>
            </a:r>
            <a:r>
              <a:rPr lang="en-US" altLang="en-US" sz="2000" dirty="0">
                <a:latin typeface="+mn-lt"/>
                <a:sym typeface="Verdana" panose="020B0604030504040204" pitchFamily="34" charset="0"/>
                <a:hlinkClick r:id="rId20"/>
              </a:rPr>
              <a:t>https://www.youtube.com/watch?v=pq2k0PPz_4k</a:t>
            </a:r>
            <a:r>
              <a:rPr lang="en-US" altLang="en-US" sz="2000" dirty="0">
                <a:latin typeface="+mn-lt"/>
                <a:sym typeface="Verdana" panose="020B0604030504040204" pitchFamily="34" charset="0"/>
              </a:rPr>
              <a:t> (8 mins)</a:t>
            </a:r>
            <a:endParaRPr lang="en-GB" sz="2000" dirty="0">
              <a:latin typeface="+mn-lt"/>
            </a:endParaRPr>
          </a:p>
        </p:txBody>
      </p:sp>
      <p:sp>
        <p:nvSpPr>
          <p:cNvPr id="59" name="TextBox 29"/>
          <p:cNvSpPr txBox="1">
            <a:spLocks noChangeArrowheads="1"/>
          </p:cNvSpPr>
          <p:nvPr/>
        </p:nvSpPr>
        <p:spPr bwMode="auto">
          <a:xfrm>
            <a:off x="3179262" y="6097670"/>
            <a:ext cx="2358041"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000" b="1" i="0" dirty="0">
                <a:solidFill>
                  <a:srgbClr val="000000"/>
                </a:solidFill>
                <a:latin typeface="+mn-lt"/>
              </a:rPr>
              <a:t>recurring, direct relationship</a:t>
            </a:r>
          </a:p>
        </p:txBody>
      </p:sp>
      <p:sp>
        <p:nvSpPr>
          <p:cNvPr id="60" name="TextBox 29"/>
          <p:cNvSpPr txBox="1">
            <a:spLocks noChangeArrowheads="1"/>
          </p:cNvSpPr>
          <p:nvPr/>
        </p:nvSpPr>
        <p:spPr bwMode="auto">
          <a:xfrm>
            <a:off x="5626950" y="6097670"/>
            <a:ext cx="4610019"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000" b="1" i="0" dirty="0">
                <a:solidFill>
                  <a:srgbClr val="000000"/>
                </a:solidFill>
                <a:latin typeface="+mn-lt"/>
              </a:rPr>
              <a:t>conditional relationship (something else needs to happen first)</a:t>
            </a:r>
          </a:p>
        </p:txBody>
      </p:sp>
      <p:sp>
        <p:nvSpPr>
          <p:cNvPr id="62" name="TextBox 27"/>
          <p:cNvSpPr txBox="1">
            <a:spLocks noChangeArrowheads="1"/>
          </p:cNvSpPr>
          <p:nvPr/>
        </p:nvSpPr>
        <p:spPr bwMode="auto">
          <a:xfrm>
            <a:off x="2264592" y="1280721"/>
            <a:ext cx="8288474"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400" b="1" i="0" dirty="0">
                <a:solidFill>
                  <a:srgbClr val="000000"/>
                </a:solidFill>
                <a:latin typeface="+mn-lt"/>
              </a:rPr>
              <a:t>You can define additional labels (roles) to these icons – </a:t>
            </a:r>
            <a:br>
              <a:rPr lang="en-US" altLang="en-US" sz="2400" b="1" i="0" dirty="0">
                <a:solidFill>
                  <a:srgbClr val="000000"/>
                </a:solidFill>
                <a:latin typeface="+mn-lt"/>
              </a:rPr>
            </a:br>
            <a:r>
              <a:rPr lang="en-US" altLang="en-US" sz="2400" b="1" i="0" dirty="0">
                <a:solidFill>
                  <a:srgbClr val="000000"/>
                </a:solidFill>
                <a:latin typeface="+mn-lt"/>
              </a:rPr>
              <a:t>e.g., ‘marketplace’; ‘partner’, and so on</a:t>
            </a:r>
          </a:p>
        </p:txBody>
      </p:sp>
      <p:sp>
        <p:nvSpPr>
          <p:cNvPr id="3" name="Left Brace 2"/>
          <p:cNvSpPr/>
          <p:nvPr/>
        </p:nvSpPr>
        <p:spPr bwMode="auto">
          <a:xfrm rot="5400000">
            <a:off x="6229538" y="-2090996"/>
            <a:ext cx="331862" cy="8534089"/>
          </a:xfrm>
          <a:prstGeom prst="leftBrace">
            <a:avLst>
              <a:gd name="adj1" fmla="val 8333"/>
              <a:gd name="adj2" fmla="val 49768"/>
            </a:avLst>
          </a:prstGeom>
          <a:noFill/>
          <a:ln w="9525" cap="flat" cmpd="sng" algn="ctr">
            <a:solidFill>
              <a:srgbClr val="000000"/>
            </a:solidFill>
            <a:prstDash val="solid"/>
            <a:round/>
            <a:headEnd type="none" w="med" len="med"/>
            <a:tailEnd type="none" w="med" len="med"/>
          </a:ln>
          <a:effectLst/>
        </p:spPr>
        <p:txBody>
          <a:bodyPr rtlCol="0" anchor="ctr"/>
          <a:lstStyle/>
          <a:p>
            <a:pPr algn="ctr"/>
            <a:endParaRPr lang="en-GB">
              <a:solidFill>
                <a:srgbClr val="000000"/>
              </a:solidFill>
            </a:endParaRPr>
          </a:p>
        </p:txBody>
      </p:sp>
    </p:spTree>
    <p:extLst>
      <p:ext uri="{BB962C8B-B14F-4D97-AF65-F5344CB8AC3E}">
        <p14:creationId xmlns:p14="http://schemas.microsoft.com/office/powerpoint/2010/main" val="242139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Players and Stakeholders</a:t>
            </a:r>
          </a:p>
        </p:txBody>
      </p:sp>
      <p:sp>
        <p:nvSpPr>
          <p:cNvPr id="4" name="Tekstvak 5"/>
          <p:cNvSpPr txBox="1">
            <a:spLocks noChangeArrowheads="1"/>
          </p:cNvSpPr>
          <p:nvPr/>
        </p:nvSpPr>
        <p:spPr bwMode="auto">
          <a:xfrm>
            <a:off x="8679465" y="6596771"/>
            <a:ext cx="240001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rgbClr val="6E6E6F"/>
                </a:solidFill>
                <a:latin typeface="Verdana" panose="020B0604030504040204" pitchFamily="34" charset="0"/>
                <a:ea typeface="MS PGothic" panose="020B0600070205080204" pitchFamily="34" charset="-128"/>
              </a:defRPr>
            </a:lvl1pPr>
            <a:lvl2pPr marL="742950" indent="-285750" eaLnBrk="0" hangingPunct="0">
              <a:defRPr sz="2400" i="1">
                <a:solidFill>
                  <a:srgbClr val="6E6E6F"/>
                </a:solidFill>
                <a:latin typeface="Verdana" panose="020B0604030504040204" pitchFamily="34" charset="0"/>
                <a:ea typeface="MS PGothic" panose="020B0600070205080204" pitchFamily="34" charset="-128"/>
              </a:defRPr>
            </a:lvl2pPr>
            <a:lvl3pPr marL="1143000" indent="-228600" eaLnBrk="0" hangingPunct="0">
              <a:defRPr sz="2400" i="1">
                <a:solidFill>
                  <a:srgbClr val="6E6E6F"/>
                </a:solidFill>
                <a:latin typeface="Verdana" panose="020B0604030504040204" pitchFamily="34" charset="0"/>
                <a:ea typeface="MS PGothic" panose="020B0600070205080204" pitchFamily="34" charset="-128"/>
              </a:defRPr>
            </a:lvl3pPr>
            <a:lvl4pPr marL="1600200" indent="-228600" eaLnBrk="0" hangingPunct="0">
              <a:defRPr sz="2400" i="1">
                <a:solidFill>
                  <a:srgbClr val="6E6E6F"/>
                </a:solidFill>
                <a:latin typeface="Verdana" panose="020B0604030504040204" pitchFamily="34" charset="0"/>
                <a:ea typeface="MS PGothic" panose="020B0600070205080204" pitchFamily="34" charset="-128"/>
              </a:defRPr>
            </a:lvl4pPr>
            <a:lvl5pPr marL="2057400" indent="-228600" eaLnBrk="0" hangingPunct="0">
              <a:defRPr sz="24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9pPr>
          </a:lstStyle>
          <a:p>
            <a:pPr defTabSz="457200" eaLnBrk="1" hangingPunct="1">
              <a:defRPr/>
            </a:pPr>
            <a:r>
              <a:rPr lang="nl-BE" altLang="en-US" sz="1050" dirty="0">
                <a:solidFill>
                  <a:srgbClr val="000000"/>
                </a:solidFill>
                <a:cs typeface="+mn-cs"/>
              </a:rPr>
              <a:t>see </a:t>
            </a:r>
            <a:r>
              <a:rPr lang="nl-BE" altLang="en-US" sz="1050" dirty="0">
                <a:solidFill>
                  <a:srgbClr val="000000"/>
                </a:solidFill>
                <a:cs typeface="+mn-cs"/>
                <a:hlinkClick r:id="rId3"/>
              </a:rPr>
              <a:t>www.boardofinnovation.com</a:t>
            </a:r>
            <a:endParaRPr lang="nl-BE" altLang="en-US" sz="1050" dirty="0">
              <a:solidFill>
                <a:srgbClr val="000000"/>
              </a:solidFill>
              <a:cs typeface="+mn-cs"/>
            </a:endParaRPr>
          </a:p>
        </p:txBody>
      </p:sp>
      <p:sp>
        <p:nvSpPr>
          <p:cNvPr id="5" name="Tijdelijke aanduiding voor inhoud 4"/>
          <p:cNvSpPr txBox="1">
            <a:spLocks/>
          </p:cNvSpPr>
          <p:nvPr/>
        </p:nvSpPr>
        <p:spPr bwMode="auto">
          <a:xfrm>
            <a:off x="1371600" y="1015102"/>
            <a:ext cx="7440595" cy="493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nl-BE" altLang="en-US" i="0" dirty="0">
                <a:solidFill>
                  <a:srgbClr val="000000"/>
                </a:solidFill>
              </a:rPr>
              <a:t>Your business</a:t>
            </a:r>
          </a:p>
          <a:p>
            <a:pPr marL="457200" lvl="1" indent="0">
              <a:buNone/>
              <a:defRPr/>
            </a:pPr>
            <a:r>
              <a:rPr lang="nl-BE" altLang="en-US" sz="2400" i="0" dirty="0">
                <a:solidFill>
                  <a:srgbClr val="000000"/>
                </a:solidFill>
              </a:rPr>
              <a:t>Offers product or service</a:t>
            </a:r>
          </a:p>
          <a:p>
            <a:pPr marL="457200" lvl="1" indent="0">
              <a:buNone/>
              <a:defRPr/>
            </a:pPr>
            <a:r>
              <a:rPr lang="nl-BE" altLang="en-US" sz="2400" i="0" dirty="0">
                <a:solidFill>
                  <a:srgbClr val="000000"/>
                </a:solidFill>
              </a:rPr>
              <a:t>You!</a:t>
            </a:r>
          </a:p>
          <a:p>
            <a:pPr>
              <a:buFontTx/>
              <a:buChar char="•"/>
              <a:defRPr/>
            </a:pPr>
            <a:endParaRPr lang="nl-BE" altLang="en-US" i="0" dirty="0">
              <a:solidFill>
                <a:srgbClr val="000000"/>
              </a:solidFill>
            </a:endParaRPr>
          </a:p>
          <a:p>
            <a:pPr marL="0" indent="0">
              <a:buNone/>
              <a:defRPr/>
            </a:pPr>
            <a:r>
              <a:rPr lang="nl-BE" altLang="en-US" i="0" dirty="0">
                <a:solidFill>
                  <a:srgbClr val="000000"/>
                </a:solidFill>
              </a:rPr>
              <a:t>Partners, o</a:t>
            </a:r>
            <a:r>
              <a:rPr lang="nl-BE" altLang="en-US" i="0" dirty="0">
                <a:solidFill>
                  <a:srgbClr val="000000"/>
                </a:solidFill>
                <a:cs typeface="+mn-cs"/>
              </a:rPr>
              <a:t>ther stakeholders </a:t>
            </a:r>
          </a:p>
          <a:p>
            <a:pPr marL="457200" lvl="1" indent="0">
              <a:buNone/>
              <a:defRPr/>
            </a:pPr>
            <a:r>
              <a:rPr lang="nl-BE" altLang="en-US" sz="2400" i="0" dirty="0">
                <a:solidFill>
                  <a:srgbClr val="000000"/>
                </a:solidFill>
              </a:rPr>
              <a:t>E.g., suppliers, content providers</a:t>
            </a:r>
          </a:p>
          <a:p>
            <a:pPr>
              <a:defRPr/>
            </a:pPr>
            <a:endParaRPr lang="nl-BE" altLang="en-US" i="0" dirty="0">
              <a:solidFill>
                <a:srgbClr val="000000"/>
              </a:solidFill>
            </a:endParaRPr>
          </a:p>
          <a:p>
            <a:pPr marL="0" indent="0">
              <a:buNone/>
              <a:defRPr/>
            </a:pPr>
            <a:r>
              <a:rPr lang="nl-BE" altLang="en-US" i="0" dirty="0">
                <a:solidFill>
                  <a:srgbClr val="000000"/>
                </a:solidFill>
              </a:rPr>
              <a:t>Client</a:t>
            </a:r>
          </a:p>
          <a:p>
            <a:pPr marL="457200" lvl="1" indent="0">
              <a:buNone/>
              <a:defRPr/>
            </a:pPr>
            <a:r>
              <a:rPr lang="nl-BE" altLang="en-US" sz="2400" i="0" dirty="0">
                <a:solidFill>
                  <a:srgbClr val="000000"/>
                </a:solidFill>
              </a:rPr>
              <a:t>Individuals (B2C) or companies (B2B)</a:t>
            </a:r>
          </a:p>
          <a:p>
            <a:pPr marL="620713" lvl="1" indent="-163513">
              <a:buNone/>
              <a:defRPr/>
            </a:pPr>
            <a:r>
              <a:rPr lang="nl-BE" altLang="en-US" sz="2400" i="0" dirty="0">
                <a:solidFill>
                  <a:srgbClr val="000000"/>
                </a:solidFill>
              </a:rPr>
              <a:t>Receives product or service and gives something  in return</a:t>
            </a:r>
          </a:p>
        </p:txBody>
      </p:sp>
      <p:grpSp>
        <p:nvGrpSpPr>
          <p:cNvPr id="11" name="Group 44"/>
          <p:cNvGrpSpPr>
            <a:grpSpLocks/>
          </p:cNvGrpSpPr>
          <p:nvPr/>
        </p:nvGrpSpPr>
        <p:grpSpPr bwMode="auto">
          <a:xfrm>
            <a:off x="9294398" y="4679483"/>
            <a:ext cx="857250" cy="768350"/>
            <a:chOff x="2992" y="2200"/>
            <a:chExt cx="768" cy="688"/>
          </a:xfrm>
        </p:grpSpPr>
        <p:pic>
          <p:nvPicPr>
            <p:cNvPr id="1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 y="2200"/>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1"/>
            <p:cNvSpPr txBox="1">
              <a:spLocks noChangeArrowheads="1"/>
            </p:cNvSpPr>
            <p:nvPr/>
          </p:nvSpPr>
          <p:spPr bwMode="auto">
            <a:xfrm>
              <a:off x="2992" y="2658"/>
              <a:ext cx="76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company</a:t>
              </a:r>
            </a:p>
          </p:txBody>
        </p:sp>
      </p:grpSp>
      <p:grpSp>
        <p:nvGrpSpPr>
          <p:cNvPr id="14" name="Group 45"/>
          <p:cNvGrpSpPr>
            <a:grpSpLocks/>
          </p:cNvGrpSpPr>
          <p:nvPr/>
        </p:nvGrpSpPr>
        <p:grpSpPr bwMode="auto">
          <a:xfrm>
            <a:off x="6641520" y="1183749"/>
            <a:ext cx="857250" cy="936164"/>
            <a:chOff x="2176" y="2208"/>
            <a:chExt cx="768" cy="840"/>
          </a:xfrm>
        </p:grpSpPr>
        <p:pic>
          <p:nvPicPr>
            <p:cNvPr id="1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4"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2"/>
            <p:cNvSpPr txBox="1">
              <a:spLocks noChangeArrowheads="1"/>
            </p:cNvSpPr>
            <p:nvPr/>
          </p:nvSpPr>
          <p:spPr bwMode="auto">
            <a:xfrm>
              <a:off x="2176"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my company</a:t>
              </a:r>
            </a:p>
          </p:txBody>
        </p:sp>
      </p:grpSp>
      <p:grpSp>
        <p:nvGrpSpPr>
          <p:cNvPr id="17" name="Group 43"/>
          <p:cNvGrpSpPr>
            <a:grpSpLocks/>
          </p:cNvGrpSpPr>
          <p:nvPr/>
        </p:nvGrpSpPr>
        <p:grpSpPr bwMode="auto">
          <a:xfrm>
            <a:off x="9297247" y="3687759"/>
            <a:ext cx="857250" cy="766763"/>
            <a:chOff x="3808" y="2208"/>
            <a:chExt cx="768" cy="688"/>
          </a:xfrm>
        </p:grpSpPr>
        <p:pic>
          <p:nvPicPr>
            <p:cNvPr id="18"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56"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3"/>
            <p:cNvSpPr txBox="1">
              <a:spLocks noChangeArrowheads="1"/>
            </p:cNvSpPr>
            <p:nvPr/>
          </p:nvSpPr>
          <p:spPr bwMode="auto">
            <a:xfrm>
              <a:off x="380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consumer</a:t>
              </a:r>
            </a:p>
          </p:txBody>
        </p:sp>
      </p:grpSp>
      <p:grpSp>
        <p:nvGrpSpPr>
          <p:cNvPr id="20" name="Group 42"/>
          <p:cNvGrpSpPr>
            <a:grpSpLocks/>
          </p:cNvGrpSpPr>
          <p:nvPr/>
        </p:nvGrpSpPr>
        <p:grpSpPr bwMode="auto">
          <a:xfrm>
            <a:off x="6677239" y="2433947"/>
            <a:ext cx="857250" cy="766763"/>
            <a:chOff x="4624" y="2208"/>
            <a:chExt cx="768" cy="688"/>
          </a:xfrm>
        </p:grpSpPr>
        <p:pic>
          <p:nvPicPr>
            <p:cNvPr id="21"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4"/>
            <p:cNvSpPr txBox="1">
              <a:spLocks noChangeArrowheads="1"/>
            </p:cNvSpPr>
            <p:nvPr/>
          </p:nvSpPr>
          <p:spPr bwMode="auto">
            <a:xfrm>
              <a:off x="4624"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supplier</a:t>
              </a:r>
            </a:p>
          </p:txBody>
        </p:sp>
      </p:grpSp>
      <p:grpSp>
        <p:nvGrpSpPr>
          <p:cNvPr id="23" name="Group 41"/>
          <p:cNvGrpSpPr>
            <a:grpSpLocks/>
          </p:cNvGrpSpPr>
          <p:nvPr/>
        </p:nvGrpSpPr>
        <p:grpSpPr bwMode="auto">
          <a:xfrm>
            <a:off x="7975654" y="2458293"/>
            <a:ext cx="857250" cy="766763"/>
            <a:chOff x="5488" y="2208"/>
            <a:chExt cx="768" cy="688"/>
          </a:xfrm>
        </p:grpSpPr>
        <p:pic>
          <p:nvPicPr>
            <p:cNvPr id="2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0"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5"/>
            <p:cNvSpPr txBox="1">
              <a:spLocks noChangeArrowheads="1"/>
            </p:cNvSpPr>
            <p:nvPr/>
          </p:nvSpPr>
          <p:spPr bwMode="auto">
            <a:xfrm>
              <a:off x="548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non-profit</a:t>
              </a:r>
            </a:p>
          </p:txBody>
        </p:sp>
      </p:grpSp>
      <p:grpSp>
        <p:nvGrpSpPr>
          <p:cNvPr id="26" name="Group 40"/>
          <p:cNvGrpSpPr>
            <a:grpSpLocks/>
          </p:cNvGrpSpPr>
          <p:nvPr/>
        </p:nvGrpSpPr>
        <p:grpSpPr bwMode="auto">
          <a:xfrm>
            <a:off x="9237538" y="2433947"/>
            <a:ext cx="998682" cy="936164"/>
            <a:chOff x="6304" y="2208"/>
            <a:chExt cx="768" cy="840"/>
          </a:xfrm>
        </p:grpSpPr>
        <p:pic>
          <p:nvPicPr>
            <p:cNvPr id="27"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5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6"/>
            <p:cNvSpPr txBox="1">
              <a:spLocks noChangeArrowheads="1"/>
            </p:cNvSpPr>
            <p:nvPr/>
          </p:nvSpPr>
          <p:spPr bwMode="auto">
            <a:xfrm>
              <a:off x="6304"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government</a:t>
              </a:r>
            </a:p>
          </p:txBody>
        </p:sp>
      </p:grpSp>
      <p:grpSp>
        <p:nvGrpSpPr>
          <p:cNvPr id="29" name="Group 44"/>
          <p:cNvGrpSpPr>
            <a:grpSpLocks/>
          </p:cNvGrpSpPr>
          <p:nvPr/>
        </p:nvGrpSpPr>
        <p:grpSpPr bwMode="auto">
          <a:xfrm>
            <a:off x="10598698" y="2436692"/>
            <a:ext cx="857250" cy="945919"/>
            <a:chOff x="2992" y="2200"/>
            <a:chExt cx="768" cy="847"/>
          </a:xfrm>
        </p:grpSpPr>
        <p:pic>
          <p:nvPicPr>
            <p:cNvPr id="3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 y="2200"/>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21"/>
            <p:cNvSpPr txBox="1">
              <a:spLocks noChangeArrowheads="1"/>
            </p:cNvSpPr>
            <p:nvPr/>
          </p:nvSpPr>
          <p:spPr bwMode="auto">
            <a:xfrm>
              <a:off x="2992" y="2658"/>
              <a:ext cx="768"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define role!</a:t>
              </a:r>
            </a:p>
          </p:txBody>
        </p:sp>
      </p:grpSp>
    </p:spTree>
    <p:extLst>
      <p:ext uri="{BB962C8B-B14F-4D97-AF65-F5344CB8AC3E}">
        <p14:creationId xmlns:p14="http://schemas.microsoft.com/office/powerpoint/2010/main" val="269886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Activity Flow from Company to Client</a:t>
            </a:r>
            <a:endParaRPr lang="en-GB" dirty="0"/>
          </a:p>
        </p:txBody>
      </p:sp>
      <p:sp>
        <p:nvSpPr>
          <p:cNvPr id="5" name="Tijdelijke aanduiding voor inhoud 4"/>
          <p:cNvSpPr txBox="1">
            <a:spLocks/>
          </p:cNvSpPr>
          <p:nvPr/>
        </p:nvSpPr>
        <p:spPr bwMode="auto">
          <a:xfrm>
            <a:off x="426720" y="1405730"/>
            <a:ext cx="9306864" cy="423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nl-BE" altLang="en-US" i="0" dirty="0">
                <a:solidFill>
                  <a:srgbClr val="000000"/>
                </a:solidFill>
              </a:rPr>
              <a:t>Product </a:t>
            </a:r>
          </a:p>
          <a:p>
            <a:pPr marL="457200" lvl="1" indent="0">
              <a:buNone/>
              <a:defRPr/>
            </a:pPr>
            <a:r>
              <a:rPr lang="nl-BE" altLang="en-US" sz="2400" i="0" dirty="0">
                <a:solidFill>
                  <a:srgbClr val="000000"/>
                </a:solidFill>
              </a:rPr>
              <a:t>Straightforward offer</a:t>
            </a:r>
          </a:p>
          <a:p>
            <a:pPr marL="457200" lvl="1" indent="0">
              <a:buNone/>
              <a:defRPr/>
            </a:pPr>
            <a:r>
              <a:rPr lang="nl-BE" altLang="en-US" sz="2400" i="0" dirty="0">
                <a:solidFill>
                  <a:srgbClr val="000000"/>
                </a:solidFill>
              </a:rPr>
              <a:t>e.g.,  BMW car</a:t>
            </a:r>
          </a:p>
          <a:p>
            <a:pPr marL="0" indent="0">
              <a:buNone/>
              <a:defRPr/>
            </a:pPr>
            <a:r>
              <a:rPr lang="nl-BE" altLang="en-US" i="0" dirty="0">
                <a:solidFill>
                  <a:srgbClr val="000000"/>
                </a:solidFill>
              </a:rPr>
              <a:t>Service</a:t>
            </a:r>
          </a:p>
          <a:p>
            <a:pPr marL="457200" lvl="1" indent="0">
              <a:buNone/>
              <a:defRPr/>
            </a:pPr>
            <a:r>
              <a:rPr lang="nl-BE" altLang="en-US" sz="2400" i="0" dirty="0">
                <a:solidFill>
                  <a:srgbClr val="000000"/>
                </a:solidFill>
              </a:rPr>
              <a:t>Often in combination with product (eg maintenance of BMW car)</a:t>
            </a:r>
          </a:p>
          <a:p>
            <a:pPr marL="457200" lvl="1" indent="0">
              <a:buNone/>
              <a:defRPr/>
            </a:pPr>
            <a:r>
              <a:rPr lang="nl-BE" altLang="en-US" sz="2400" i="0" dirty="0">
                <a:solidFill>
                  <a:srgbClr val="000000"/>
                </a:solidFill>
              </a:rPr>
              <a:t>Shift from product to service (eg laundry service of Eletrolux)</a:t>
            </a:r>
          </a:p>
          <a:p>
            <a:pPr marL="0" indent="0">
              <a:buNone/>
              <a:defRPr/>
            </a:pPr>
            <a:r>
              <a:rPr lang="nl-BE" altLang="en-US" i="0" dirty="0">
                <a:solidFill>
                  <a:srgbClr val="000000"/>
                </a:solidFill>
              </a:rPr>
              <a:t>Experience</a:t>
            </a:r>
          </a:p>
          <a:p>
            <a:pPr marL="457200" lvl="1" indent="0">
              <a:buNone/>
              <a:defRPr/>
            </a:pPr>
            <a:r>
              <a:rPr lang="nl-BE" altLang="en-US" sz="2400" i="0" dirty="0">
                <a:solidFill>
                  <a:srgbClr val="000000"/>
                </a:solidFill>
              </a:rPr>
              <a:t>BMW = driving experience</a:t>
            </a:r>
          </a:p>
          <a:p>
            <a:pPr marL="0" indent="0">
              <a:buNone/>
              <a:defRPr/>
            </a:pPr>
            <a:r>
              <a:rPr lang="nl-BE" altLang="en-US" i="0" dirty="0">
                <a:solidFill>
                  <a:srgbClr val="000000"/>
                </a:solidFill>
              </a:rPr>
              <a:t>Reputation</a:t>
            </a:r>
          </a:p>
          <a:p>
            <a:pPr marL="457200" lvl="1" indent="0">
              <a:buNone/>
              <a:defRPr/>
            </a:pPr>
            <a:r>
              <a:rPr lang="nl-BE" altLang="en-US" sz="2400" i="0" dirty="0">
                <a:solidFill>
                  <a:srgbClr val="000000"/>
                </a:solidFill>
              </a:rPr>
              <a:t>Extremely valuable</a:t>
            </a:r>
          </a:p>
        </p:txBody>
      </p:sp>
      <p:grpSp>
        <p:nvGrpSpPr>
          <p:cNvPr id="10" name="Group 51"/>
          <p:cNvGrpSpPr>
            <a:grpSpLocks/>
          </p:cNvGrpSpPr>
          <p:nvPr/>
        </p:nvGrpSpPr>
        <p:grpSpPr bwMode="auto">
          <a:xfrm>
            <a:off x="5506671" y="1871531"/>
            <a:ext cx="588962" cy="538323"/>
            <a:chOff x="2464" y="3408"/>
            <a:chExt cx="528" cy="482"/>
          </a:xfrm>
        </p:grpSpPr>
        <p:pic>
          <p:nvPicPr>
            <p:cNvPr id="11" name="Picture 17"/>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0" y="3408"/>
              <a:ext cx="33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0"/>
            <p:cNvSpPr txBox="1">
              <a:spLocks noChangeArrowheads="1"/>
            </p:cNvSpPr>
            <p:nvPr/>
          </p:nvSpPr>
          <p:spPr bwMode="auto">
            <a:xfrm>
              <a:off x="2464" y="366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a:solidFill>
                    <a:srgbClr val="0D0D0D"/>
                  </a:solidFill>
                  <a:latin typeface="Arial" panose="020B0604020202020204" pitchFamily="34" charset="0"/>
                  <a:cs typeface="Arial" panose="020B0604020202020204" pitchFamily="34" charset="0"/>
                </a:rPr>
                <a:t>product</a:t>
              </a:r>
            </a:p>
          </p:txBody>
        </p:sp>
      </p:grpSp>
      <p:grpSp>
        <p:nvGrpSpPr>
          <p:cNvPr id="13" name="Group 52"/>
          <p:cNvGrpSpPr>
            <a:grpSpLocks/>
          </p:cNvGrpSpPr>
          <p:nvPr/>
        </p:nvGrpSpPr>
        <p:grpSpPr bwMode="auto">
          <a:xfrm>
            <a:off x="9733584" y="3401344"/>
            <a:ext cx="588962" cy="484292"/>
            <a:chOff x="3184" y="3456"/>
            <a:chExt cx="528" cy="434"/>
          </a:xfrm>
        </p:grpSpPr>
        <p:pic>
          <p:nvPicPr>
            <p:cNvPr id="14" name="Picture 18"/>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2"/>
            <p:cNvSpPr txBox="1">
              <a:spLocks noChangeArrowheads="1"/>
            </p:cNvSpPr>
            <p:nvPr/>
          </p:nvSpPr>
          <p:spPr bwMode="auto">
            <a:xfrm>
              <a:off x="3184" y="366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D0D0D"/>
                  </a:solidFill>
                  <a:latin typeface="Arial" panose="020B0604020202020204" pitchFamily="34" charset="0"/>
                  <a:cs typeface="Arial" panose="020B0604020202020204" pitchFamily="34" charset="0"/>
                </a:rPr>
                <a:t>service</a:t>
              </a:r>
            </a:p>
          </p:txBody>
        </p:sp>
      </p:grpSp>
      <p:grpSp>
        <p:nvGrpSpPr>
          <p:cNvPr id="16" name="Group 53"/>
          <p:cNvGrpSpPr>
            <a:grpSpLocks/>
          </p:cNvGrpSpPr>
          <p:nvPr/>
        </p:nvGrpSpPr>
        <p:grpSpPr bwMode="auto">
          <a:xfrm>
            <a:off x="6585329" y="4287099"/>
            <a:ext cx="828931" cy="590564"/>
            <a:chOff x="3808" y="3360"/>
            <a:chExt cx="624" cy="530"/>
          </a:xfrm>
        </p:grpSpPr>
        <p:pic>
          <p:nvPicPr>
            <p:cNvPr id="17" name="Picture 19"/>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0" y="3360"/>
              <a:ext cx="248"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3"/>
            <p:cNvSpPr txBox="1">
              <a:spLocks noChangeArrowheads="1"/>
            </p:cNvSpPr>
            <p:nvPr/>
          </p:nvSpPr>
          <p:spPr bwMode="auto">
            <a:xfrm>
              <a:off x="3808" y="3666"/>
              <a:ext cx="6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D0D0D"/>
                  </a:solidFill>
                  <a:latin typeface="Arial" panose="020B0604020202020204" pitchFamily="34" charset="0"/>
                  <a:cs typeface="Arial" panose="020B0604020202020204" pitchFamily="34" charset="0"/>
                </a:rPr>
                <a:t>experience</a:t>
              </a:r>
            </a:p>
          </p:txBody>
        </p:sp>
      </p:grpSp>
      <p:grpSp>
        <p:nvGrpSpPr>
          <p:cNvPr id="22" name="Group 55"/>
          <p:cNvGrpSpPr>
            <a:grpSpLocks/>
          </p:cNvGrpSpPr>
          <p:nvPr/>
        </p:nvGrpSpPr>
        <p:grpSpPr bwMode="auto">
          <a:xfrm>
            <a:off x="5542440" y="5215659"/>
            <a:ext cx="721199" cy="482634"/>
            <a:chOff x="5275" y="3456"/>
            <a:chExt cx="528" cy="433"/>
          </a:xfrm>
        </p:grpSpPr>
        <p:pic>
          <p:nvPicPr>
            <p:cNvPr id="23" name="Picture 26"/>
            <p:cNvPicPr preferRelativeResize="0">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6" y="345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35"/>
            <p:cNvSpPr txBox="1">
              <a:spLocks noChangeArrowheads="1"/>
            </p:cNvSpPr>
            <p:nvPr/>
          </p:nvSpPr>
          <p:spPr bwMode="auto">
            <a:xfrm>
              <a:off x="5275" y="3665"/>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D0D0D"/>
                  </a:solidFill>
                  <a:latin typeface="Arial" panose="020B0604020202020204" pitchFamily="34" charset="0"/>
                  <a:cs typeface="Arial" panose="020B0604020202020204" pitchFamily="34" charset="0"/>
                </a:rPr>
                <a:t>reputation</a:t>
              </a:r>
            </a:p>
          </p:txBody>
        </p:sp>
      </p:grpSp>
      <p:sp>
        <p:nvSpPr>
          <p:cNvPr id="19" name="Tekstvak 5"/>
          <p:cNvSpPr txBox="1">
            <a:spLocks noChangeArrowheads="1"/>
          </p:cNvSpPr>
          <p:nvPr/>
        </p:nvSpPr>
        <p:spPr bwMode="auto">
          <a:xfrm>
            <a:off x="8709944" y="6597691"/>
            <a:ext cx="212109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rgbClr val="6E6E6F"/>
                </a:solidFill>
                <a:latin typeface="Verdana" panose="020B0604030504040204" pitchFamily="34" charset="0"/>
                <a:ea typeface="MS PGothic" panose="020B0600070205080204" pitchFamily="34" charset="-128"/>
              </a:defRPr>
            </a:lvl1pPr>
            <a:lvl2pPr marL="742950" indent="-285750" eaLnBrk="0" hangingPunct="0">
              <a:defRPr sz="2400" i="1">
                <a:solidFill>
                  <a:srgbClr val="6E6E6F"/>
                </a:solidFill>
                <a:latin typeface="Verdana" panose="020B0604030504040204" pitchFamily="34" charset="0"/>
                <a:ea typeface="MS PGothic" panose="020B0600070205080204" pitchFamily="34" charset="-128"/>
              </a:defRPr>
            </a:lvl2pPr>
            <a:lvl3pPr marL="1143000" indent="-228600" eaLnBrk="0" hangingPunct="0">
              <a:defRPr sz="2400" i="1">
                <a:solidFill>
                  <a:srgbClr val="6E6E6F"/>
                </a:solidFill>
                <a:latin typeface="Verdana" panose="020B0604030504040204" pitchFamily="34" charset="0"/>
                <a:ea typeface="MS PGothic" panose="020B0600070205080204" pitchFamily="34" charset="-128"/>
              </a:defRPr>
            </a:lvl3pPr>
            <a:lvl4pPr marL="1600200" indent="-228600" eaLnBrk="0" hangingPunct="0">
              <a:defRPr sz="2400" i="1">
                <a:solidFill>
                  <a:srgbClr val="6E6E6F"/>
                </a:solidFill>
                <a:latin typeface="Verdana" panose="020B0604030504040204" pitchFamily="34" charset="0"/>
                <a:ea typeface="MS PGothic" panose="020B0600070205080204" pitchFamily="34" charset="-128"/>
              </a:defRPr>
            </a:lvl4pPr>
            <a:lvl5pPr marL="2057400" indent="-228600" eaLnBrk="0" hangingPunct="0">
              <a:defRPr sz="24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9pPr>
          </a:lstStyle>
          <a:p>
            <a:pPr defTabSz="457200" eaLnBrk="1" hangingPunct="1">
              <a:defRPr/>
            </a:pPr>
            <a:r>
              <a:rPr lang="nl-BE" altLang="en-US" sz="1050" dirty="0">
                <a:solidFill>
                  <a:srgbClr val="FF0000"/>
                </a:solidFill>
                <a:cs typeface="+mn-cs"/>
                <a:hlinkClick r:id="rId7"/>
              </a:rPr>
              <a:t>www.boardofinnovation.com</a:t>
            </a:r>
            <a:endParaRPr lang="nl-BE" altLang="en-US" sz="1050" dirty="0">
              <a:solidFill>
                <a:srgbClr val="FF0000"/>
              </a:solidFill>
              <a:cs typeface="+mn-cs"/>
            </a:endParaRPr>
          </a:p>
        </p:txBody>
      </p:sp>
    </p:spTree>
    <p:extLst>
      <p:ext uri="{BB962C8B-B14F-4D97-AF65-F5344CB8AC3E}">
        <p14:creationId xmlns:p14="http://schemas.microsoft.com/office/powerpoint/2010/main" val="16650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Flows Between Stakeholders</a:t>
            </a:r>
            <a:endParaRPr lang="en-GB" dirty="0"/>
          </a:p>
        </p:txBody>
      </p:sp>
      <p:sp>
        <p:nvSpPr>
          <p:cNvPr id="5" name="Tijdelijke aanduiding voor inhoud 4"/>
          <p:cNvSpPr txBox="1">
            <a:spLocks/>
          </p:cNvSpPr>
          <p:nvPr/>
        </p:nvSpPr>
        <p:spPr bwMode="auto">
          <a:xfrm>
            <a:off x="449580" y="1377230"/>
            <a:ext cx="5436798" cy="428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nl-BE" altLang="en-US" i="0" dirty="0">
                <a:solidFill>
                  <a:srgbClr val="000000"/>
                </a:solidFill>
              </a:rPr>
              <a:t>Money</a:t>
            </a:r>
          </a:p>
          <a:p>
            <a:pPr marL="457200" lvl="1" indent="0">
              <a:buNone/>
              <a:defRPr/>
            </a:pPr>
            <a:r>
              <a:rPr lang="nl-BE" altLang="en-US" sz="2400" i="0" dirty="0">
                <a:solidFill>
                  <a:srgbClr val="000000"/>
                </a:solidFill>
              </a:rPr>
              <a:t>Normal value of good</a:t>
            </a:r>
          </a:p>
          <a:p>
            <a:pPr marL="457200" lvl="1" indent="0">
              <a:buNone/>
              <a:defRPr/>
            </a:pPr>
            <a:r>
              <a:rPr lang="nl-BE" altLang="en-US" sz="2400" i="0" dirty="0">
                <a:solidFill>
                  <a:srgbClr val="000000"/>
                </a:solidFill>
              </a:rPr>
              <a:t>Incl profit</a:t>
            </a:r>
          </a:p>
          <a:p>
            <a:pPr marL="0" indent="0">
              <a:buNone/>
              <a:defRPr/>
            </a:pPr>
            <a:r>
              <a:rPr lang="nl-BE" altLang="en-US" i="0" dirty="0">
                <a:solidFill>
                  <a:srgbClr val="000000"/>
                </a:solidFill>
              </a:rPr>
              <a:t>Less money, credits, tokens</a:t>
            </a:r>
          </a:p>
          <a:p>
            <a:pPr marL="457200" lvl="1" indent="0">
              <a:buNone/>
              <a:defRPr/>
            </a:pPr>
            <a:r>
              <a:rPr lang="nl-BE" altLang="en-US" sz="2400" i="0" dirty="0">
                <a:solidFill>
                  <a:srgbClr val="000000"/>
                </a:solidFill>
              </a:rPr>
              <a:t>Additional revenue streams</a:t>
            </a:r>
          </a:p>
          <a:p>
            <a:pPr marL="0" indent="0">
              <a:buNone/>
              <a:defRPr/>
            </a:pPr>
            <a:r>
              <a:rPr lang="nl-BE" altLang="en-US" i="0" dirty="0">
                <a:solidFill>
                  <a:srgbClr val="000000"/>
                </a:solidFill>
              </a:rPr>
              <a:t>Rights, data</a:t>
            </a:r>
          </a:p>
          <a:p>
            <a:pPr marL="0" indent="0">
              <a:buNone/>
              <a:defRPr/>
            </a:pPr>
            <a:r>
              <a:rPr lang="nl-BE" altLang="en-US" dirty="0">
                <a:solidFill>
                  <a:srgbClr val="000000"/>
                </a:solidFill>
              </a:rPr>
              <a:t>	e.g., </a:t>
            </a:r>
            <a:r>
              <a:rPr lang="nl-BE" altLang="en-US" i="0" dirty="0">
                <a:solidFill>
                  <a:srgbClr val="000000"/>
                </a:solidFill>
              </a:rPr>
              <a:t>clients giving up data</a:t>
            </a:r>
          </a:p>
          <a:p>
            <a:pPr marL="0" indent="0">
              <a:buNone/>
              <a:defRPr/>
            </a:pPr>
            <a:r>
              <a:rPr lang="nl-BE" altLang="en-US" i="0" dirty="0">
                <a:solidFill>
                  <a:srgbClr val="000000"/>
                </a:solidFill>
              </a:rPr>
              <a:t>	e.g., clients giving up image rights</a:t>
            </a:r>
          </a:p>
          <a:p>
            <a:pPr marL="0" indent="0">
              <a:buNone/>
              <a:defRPr/>
            </a:pPr>
            <a:r>
              <a:rPr lang="nl-BE" altLang="en-US" i="0" dirty="0">
                <a:solidFill>
                  <a:srgbClr val="000000"/>
                </a:solidFill>
              </a:rPr>
              <a:t>Exposure</a:t>
            </a:r>
          </a:p>
          <a:p>
            <a:pPr marL="457200" lvl="1" indent="0">
              <a:buNone/>
              <a:defRPr/>
            </a:pPr>
            <a:r>
              <a:rPr lang="nl-BE" altLang="en-US" sz="2400" i="0" dirty="0">
                <a:solidFill>
                  <a:srgbClr val="000000"/>
                </a:solidFill>
              </a:rPr>
              <a:t>spreading ideas </a:t>
            </a:r>
          </a:p>
          <a:p>
            <a:pPr marL="457200" lvl="1" indent="0">
              <a:buNone/>
              <a:defRPr/>
            </a:pPr>
            <a:r>
              <a:rPr lang="nl-BE" altLang="en-US" sz="2400" i="0" dirty="0">
                <a:solidFill>
                  <a:srgbClr val="000000"/>
                </a:solidFill>
              </a:rPr>
              <a:t>brand value</a:t>
            </a:r>
            <a:endParaRPr lang="nl-BE" altLang="en-US" sz="2800" i="0" dirty="0">
              <a:solidFill>
                <a:srgbClr val="000000"/>
              </a:solidFill>
            </a:endParaRPr>
          </a:p>
        </p:txBody>
      </p:sp>
      <p:grpSp>
        <p:nvGrpSpPr>
          <p:cNvPr id="10" name="Group 54"/>
          <p:cNvGrpSpPr>
            <a:grpSpLocks/>
          </p:cNvGrpSpPr>
          <p:nvPr/>
        </p:nvGrpSpPr>
        <p:grpSpPr bwMode="auto">
          <a:xfrm>
            <a:off x="6156805" y="4913223"/>
            <a:ext cx="737616" cy="590564"/>
            <a:chOff x="4576" y="3360"/>
            <a:chExt cx="528" cy="530"/>
          </a:xfrm>
        </p:grpSpPr>
        <p:pic>
          <p:nvPicPr>
            <p:cNvPr id="11" name="Picture 20"/>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0" y="3360"/>
              <a:ext cx="27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4"/>
            <p:cNvSpPr txBox="1">
              <a:spLocks noChangeArrowheads="1"/>
            </p:cNvSpPr>
            <p:nvPr/>
          </p:nvSpPr>
          <p:spPr bwMode="auto">
            <a:xfrm>
              <a:off x="4576" y="366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D0D0D"/>
                  </a:solidFill>
                  <a:latin typeface="Arial" panose="020B0604020202020204" pitchFamily="34" charset="0"/>
                  <a:cs typeface="Arial" panose="020B0604020202020204" pitchFamily="34" charset="0"/>
                </a:rPr>
                <a:t>exposure</a:t>
              </a:r>
            </a:p>
          </p:txBody>
        </p:sp>
      </p:grpSp>
      <p:grpSp>
        <p:nvGrpSpPr>
          <p:cNvPr id="13" name="Group 50"/>
          <p:cNvGrpSpPr>
            <a:grpSpLocks/>
          </p:cNvGrpSpPr>
          <p:nvPr/>
        </p:nvGrpSpPr>
        <p:grpSpPr bwMode="auto">
          <a:xfrm>
            <a:off x="6255956" y="1685037"/>
            <a:ext cx="588962" cy="569853"/>
            <a:chOff x="2464" y="4320"/>
            <a:chExt cx="528" cy="512"/>
          </a:xfrm>
        </p:grpSpPr>
        <p:pic>
          <p:nvPicPr>
            <p:cNvPr id="14" name="Picture 21"/>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6"/>
            <p:cNvSpPr txBox="1">
              <a:spLocks noChangeArrowheads="1"/>
            </p:cNvSpPr>
            <p:nvPr/>
          </p:nvSpPr>
          <p:spPr bwMode="auto">
            <a:xfrm>
              <a:off x="2464" y="4608"/>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a:solidFill>
                    <a:srgbClr val="0D0D0D"/>
                  </a:solidFill>
                  <a:latin typeface="Arial" panose="020B0604020202020204" pitchFamily="34" charset="0"/>
                  <a:cs typeface="Arial" panose="020B0604020202020204" pitchFamily="34" charset="0"/>
                </a:rPr>
                <a:t>money</a:t>
              </a:r>
            </a:p>
          </p:txBody>
        </p:sp>
      </p:grpSp>
      <p:grpSp>
        <p:nvGrpSpPr>
          <p:cNvPr id="4" name="Group 3"/>
          <p:cNvGrpSpPr/>
          <p:nvPr/>
        </p:nvGrpSpPr>
        <p:grpSpPr>
          <a:xfrm>
            <a:off x="6123977" y="2579983"/>
            <a:ext cx="803275" cy="606333"/>
            <a:chOff x="4541457" y="3106756"/>
            <a:chExt cx="803275" cy="606333"/>
          </a:xfrm>
        </p:grpSpPr>
        <p:pic>
          <p:nvPicPr>
            <p:cNvPr id="17" name="Picture 22"/>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5664" y="3106756"/>
              <a:ext cx="374862" cy="4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7"/>
            <p:cNvSpPr txBox="1">
              <a:spLocks noChangeArrowheads="1"/>
            </p:cNvSpPr>
            <p:nvPr/>
          </p:nvSpPr>
          <p:spPr bwMode="auto">
            <a:xfrm>
              <a:off x="4541457" y="3463503"/>
              <a:ext cx="803275" cy="24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D0D0D"/>
                  </a:solidFill>
                  <a:latin typeface="Arial" panose="020B0604020202020204" pitchFamily="34" charset="0"/>
                  <a:cs typeface="Arial" panose="020B0604020202020204" pitchFamily="34" charset="0"/>
                </a:rPr>
                <a:t>less money</a:t>
              </a:r>
            </a:p>
          </p:txBody>
        </p:sp>
      </p:grpSp>
      <p:grpSp>
        <p:nvGrpSpPr>
          <p:cNvPr id="19" name="Group 48"/>
          <p:cNvGrpSpPr>
            <a:grpSpLocks/>
          </p:cNvGrpSpPr>
          <p:nvPr/>
        </p:nvGrpSpPr>
        <p:grpSpPr bwMode="auto">
          <a:xfrm>
            <a:off x="6177951" y="3604572"/>
            <a:ext cx="695325" cy="569853"/>
            <a:chOff x="3808" y="4320"/>
            <a:chExt cx="624" cy="512"/>
          </a:xfrm>
        </p:grpSpPr>
        <p:sp>
          <p:nvSpPr>
            <p:cNvPr id="20" name="TextBox 38"/>
            <p:cNvSpPr txBox="1">
              <a:spLocks noChangeArrowheads="1"/>
            </p:cNvSpPr>
            <p:nvPr/>
          </p:nvSpPr>
          <p:spPr bwMode="auto">
            <a:xfrm>
              <a:off x="3808" y="4608"/>
              <a:ext cx="6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a:solidFill>
                    <a:srgbClr val="0D0D0D"/>
                  </a:solidFill>
                  <a:latin typeface="Arial" panose="020B0604020202020204" pitchFamily="34" charset="0"/>
                  <a:cs typeface="Arial" panose="020B0604020202020204" pitchFamily="34" charset="0"/>
                </a:rPr>
                <a:t>data</a:t>
              </a:r>
            </a:p>
          </p:txBody>
        </p:sp>
        <p:pic>
          <p:nvPicPr>
            <p:cNvPr id="21" name="Picture 39"/>
            <p:cNvPicPr preferRelativeResize="0">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 y="4320"/>
              <a:ext cx="3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47"/>
          <p:cNvGrpSpPr>
            <a:grpSpLocks/>
          </p:cNvGrpSpPr>
          <p:nvPr/>
        </p:nvGrpSpPr>
        <p:grpSpPr bwMode="auto">
          <a:xfrm>
            <a:off x="6256224" y="4256145"/>
            <a:ext cx="482600" cy="590564"/>
            <a:chOff x="4624" y="4320"/>
            <a:chExt cx="432" cy="530"/>
          </a:xfrm>
        </p:grpSpPr>
        <p:pic>
          <p:nvPicPr>
            <p:cNvPr id="23" name="Picture 25"/>
            <p:cNvPicPr preferRelativeResize="0">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0" y="4320"/>
              <a:ext cx="21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40"/>
            <p:cNvSpPr txBox="1">
              <a:spLocks noChangeArrowheads="1"/>
            </p:cNvSpPr>
            <p:nvPr/>
          </p:nvSpPr>
          <p:spPr bwMode="auto">
            <a:xfrm>
              <a:off x="4624" y="4626"/>
              <a:ext cx="43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a:solidFill>
                    <a:srgbClr val="0D0D0D"/>
                  </a:solidFill>
                  <a:latin typeface="Arial" panose="020B0604020202020204" pitchFamily="34" charset="0"/>
                  <a:cs typeface="Arial" panose="020B0604020202020204" pitchFamily="34" charset="0"/>
                </a:rPr>
                <a:t>right</a:t>
              </a:r>
            </a:p>
          </p:txBody>
        </p:sp>
      </p:grpSp>
      <p:grpSp>
        <p:nvGrpSpPr>
          <p:cNvPr id="25" name="Group 46"/>
          <p:cNvGrpSpPr>
            <a:grpSpLocks/>
          </p:cNvGrpSpPr>
          <p:nvPr/>
        </p:nvGrpSpPr>
        <p:grpSpPr bwMode="auto">
          <a:xfrm>
            <a:off x="7379059" y="2543735"/>
            <a:ext cx="482600" cy="644592"/>
            <a:chOff x="5296" y="4272"/>
            <a:chExt cx="432" cy="578"/>
          </a:xfrm>
        </p:grpSpPr>
        <p:pic>
          <p:nvPicPr>
            <p:cNvPr id="26" name="Picture 42"/>
            <p:cNvPicPr preferRelativeResize="0">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44" y="4272"/>
              <a:ext cx="38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43"/>
            <p:cNvSpPr txBox="1">
              <a:spLocks noChangeArrowheads="1"/>
            </p:cNvSpPr>
            <p:nvPr/>
          </p:nvSpPr>
          <p:spPr bwMode="auto">
            <a:xfrm>
              <a:off x="5296" y="4626"/>
              <a:ext cx="43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a:solidFill>
                    <a:srgbClr val="0D0D0D"/>
                  </a:solidFill>
                  <a:latin typeface="Arial" panose="020B0604020202020204" pitchFamily="34" charset="0"/>
                  <a:cs typeface="Arial" panose="020B0604020202020204" pitchFamily="34" charset="0"/>
                </a:rPr>
                <a:t>credits</a:t>
              </a:r>
            </a:p>
          </p:txBody>
        </p:sp>
      </p:grpSp>
      <p:sp>
        <p:nvSpPr>
          <p:cNvPr id="28" name="Tekstvak 5"/>
          <p:cNvSpPr txBox="1">
            <a:spLocks noChangeArrowheads="1"/>
          </p:cNvSpPr>
          <p:nvPr/>
        </p:nvSpPr>
        <p:spPr bwMode="auto">
          <a:xfrm>
            <a:off x="8755664" y="6604084"/>
            <a:ext cx="212109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rgbClr val="6E6E6F"/>
                </a:solidFill>
                <a:latin typeface="Verdana" panose="020B0604030504040204" pitchFamily="34" charset="0"/>
                <a:ea typeface="MS PGothic" panose="020B0600070205080204" pitchFamily="34" charset="-128"/>
              </a:defRPr>
            </a:lvl1pPr>
            <a:lvl2pPr marL="742950" indent="-285750" eaLnBrk="0" hangingPunct="0">
              <a:defRPr sz="2400" i="1">
                <a:solidFill>
                  <a:srgbClr val="6E6E6F"/>
                </a:solidFill>
                <a:latin typeface="Verdana" panose="020B0604030504040204" pitchFamily="34" charset="0"/>
                <a:ea typeface="MS PGothic" panose="020B0600070205080204" pitchFamily="34" charset="-128"/>
              </a:defRPr>
            </a:lvl2pPr>
            <a:lvl3pPr marL="1143000" indent="-228600" eaLnBrk="0" hangingPunct="0">
              <a:defRPr sz="2400" i="1">
                <a:solidFill>
                  <a:srgbClr val="6E6E6F"/>
                </a:solidFill>
                <a:latin typeface="Verdana" panose="020B0604030504040204" pitchFamily="34" charset="0"/>
                <a:ea typeface="MS PGothic" panose="020B0600070205080204" pitchFamily="34" charset="-128"/>
              </a:defRPr>
            </a:lvl3pPr>
            <a:lvl4pPr marL="1600200" indent="-228600" eaLnBrk="0" hangingPunct="0">
              <a:defRPr sz="2400" i="1">
                <a:solidFill>
                  <a:srgbClr val="6E6E6F"/>
                </a:solidFill>
                <a:latin typeface="Verdana" panose="020B0604030504040204" pitchFamily="34" charset="0"/>
                <a:ea typeface="MS PGothic" panose="020B0600070205080204" pitchFamily="34" charset="-128"/>
              </a:defRPr>
            </a:lvl4pPr>
            <a:lvl5pPr marL="2057400" indent="-228600" eaLnBrk="0" hangingPunct="0">
              <a:defRPr sz="24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i="1">
                <a:solidFill>
                  <a:srgbClr val="6E6E6F"/>
                </a:solidFill>
                <a:latin typeface="Verdana" panose="020B0604030504040204" pitchFamily="34" charset="0"/>
                <a:ea typeface="MS PGothic" panose="020B0600070205080204" pitchFamily="34" charset="-128"/>
              </a:defRPr>
            </a:lvl9pPr>
          </a:lstStyle>
          <a:p>
            <a:pPr defTabSz="457200" eaLnBrk="1" hangingPunct="1">
              <a:defRPr/>
            </a:pPr>
            <a:r>
              <a:rPr lang="nl-BE" altLang="en-US" sz="1050" dirty="0">
                <a:solidFill>
                  <a:srgbClr val="FF0000"/>
                </a:solidFill>
                <a:cs typeface="+mn-cs"/>
                <a:hlinkClick r:id="rId9"/>
              </a:rPr>
              <a:t>www.boardofinnovation.com</a:t>
            </a:r>
            <a:endParaRPr lang="nl-BE" altLang="en-US" sz="1050" dirty="0">
              <a:solidFill>
                <a:srgbClr val="FF0000"/>
              </a:solidFill>
              <a:cs typeface="+mn-cs"/>
            </a:endParaRPr>
          </a:p>
        </p:txBody>
      </p:sp>
    </p:spTree>
    <p:extLst>
      <p:ext uri="{BB962C8B-B14F-4D97-AF65-F5344CB8AC3E}">
        <p14:creationId xmlns:p14="http://schemas.microsoft.com/office/powerpoint/2010/main" val="348680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Network Mapping: Steps</a:t>
            </a:r>
            <a:endParaRPr lang="en-GB" dirty="0"/>
          </a:p>
        </p:txBody>
      </p:sp>
      <p:sp>
        <p:nvSpPr>
          <p:cNvPr id="3" name="Content Placeholder 2"/>
          <p:cNvSpPr>
            <a:spLocks noGrp="1"/>
          </p:cNvSpPr>
          <p:nvPr>
            <p:ph idx="1"/>
          </p:nvPr>
        </p:nvSpPr>
        <p:spPr/>
        <p:txBody>
          <a:bodyPr/>
          <a:lstStyle/>
          <a:p>
            <a:pPr lvl="0" algn="l"/>
            <a:r>
              <a:rPr lang="fi-FI" b="1" dirty="0"/>
              <a:t>List the participants in the interaction system </a:t>
            </a:r>
            <a:r>
              <a:rPr lang="fi-FI" dirty="0"/>
              <a:t>(remember to include also supporting participants)</a:t>
            </a:r>
          </a:p>
          <a:p>
            <a:pPr lvl="0" algn="l"/>
            <a:r>
              <a:rPr lang="fi-FI" b="1" dirty="0"/>
              <a:t>Map interactions between participants</a:t>
            </a:r>
            <a:r>
              <a:rPr lang="fi-FI" dirty="0"/>
              <a:t>: Who interacts with whom?</a:t>
            </a:r>
          </a:p>
          <a:p>
            <a:pPr lvl="0" algn="l"/>
            <a:r>
              <a:rPr lang="en-GB" b="1" dirty="0"/>
              <a:t>Map the content of those interactions: </a:t>
            </a:r>
            <a:r>
              <a:rPr lang="en-GB" dirty="0"/>
              <a:t>What is being exchanged and why?</a:t>
            </a:r>
          </a:p>
        </p:txBody>
      </p:sp>
    </p:spTree>
    <p:extLst>
      <p:ext uri="{BB962C8B-B14F-4D97-AF65-F5344CB8AC3E}">
        <p14:creationId xmlns:p14="http://schemas.microsoft.com/office/powerpoint/2010/main" val="2917663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 y="-1"/>
            <a:ext cx="3047999" cy="6153151"/>
          </a:xfrm>
        </p:spPr>
        <p:txBody>
          <a:bodyPr anchor="t" anchorCtr="0"/>
          <a:lstStyle/>
          <a:p>
            <a:r>
              <a:rPr lang="en-GB" sz="2000" b="1" dirty="0"/>
              <a:t>Let us look at an example. What interactions does Uber’s business model have?</a:t>
            </a:r>
            <a:br>
              <a:rPr lang="en-GB" sz="2000" b="1" dirty="0"/>
            </a:br>
            <a:br>
              <a:rPr lang="en-GB" sz="2000" dirty="0"/>
            </a:br>
            <a:r>
              <a:rPr lang="en-GB" sz="2000" dirty="0"/>
              <a:t>Who are the stakeholders?</a:t>
            </a:r>
            <a:br>
              <a:rPr lang="en-GB" sz="2000" dirty="0"/>
            </a:br>
            <a:br>
              <a:rPr lang="en-GB" sz="2000" dirty="0"/>
            </a:br>
            <a:r>
              <a:rPr lang="en-GB" sz="2000" dirty="0"/>
              <a:t>What benefits are co-created and exchanged in each interaction?</a:t>
            </a:r>
            <a:br>
              <a:rPr lang="en-GB" sz="2000" dirty="0"/>
            </a:br>
            <a:br>
              <a:rPr lang="en-GB" sz="2000" dirty="0"/>
            </a:br>
            <a:r>
              <a:rPr lang="en-GB" sz="2000" dirty="0"/>
              <a:t>Focus on Uber’s basic business model – the </a:t>
            </a:r>
            <a:br>
              <a:rPr lang="en-GB" sz="2000" dirty="0"/>
            </a:br>
            <a:r>
              <a:rPr lang="en-GB" sz="2000" dirty="0"/>
              <a:t>ride hailing service!</a:t>
            </a:r>
            <a:br>
              <a:rPr lang="en-GB" sz="2000" dirty="0"/>
            </a:br>
            <a:endParaRPr lang="en-GB" sz="2000" dirty="0"/>
          </a:p>
        </p:txBody>
      </p:sp>
      <p:pic>
        <p:nvPicPr>
          <p:cNvPr id="3074" name="Picture 2" descr="http://blogs-images.forbes.com/ryanmac/files/2014/12/uber-e1417709695631-1940x1090.jpeg"/>
          <p:cNvPicPr>
            <a:picLocks noChangeAspect="1" noChangeArrowheads="1"/>
          </p:cNvPicPr>
          <p:nvPr/>
        </p:nvPicPr>
        <p:blipFill rotWithShape="1">
          <a:blip r:embed="rId3">
            <a:extLst>
              <a:ext uri="{28A0092B-C50C-407E-A947-70E740481C1C}">
                <a14:useLocalDpi xmlns:a14="http://schemas.microsoft.com/office/drawing/2010/main" val="0"/>
              </a:ext>
            </a:extLst>
          </a:blip>
          <a:srcRect l="10814" r="14361"/>
          <a:stretch/>
        </p:blipFill>
        <p:spPr bwMode="auto">
          <a:xfrm>
            <a:off x="3047999"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44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Network Mapping: Steps</a:t>
            </a:r>
            <a:endParaRPr lang="en-GB" dirty="0"/>
          </a:p>
        </p:txBody>
      </p:sp>
      <p:sp>
        <p:nvSpPr>
          <p:cNvPr id="3" name="Content Placeholder 2"/>
          <p:cNvSpPr>
            <a:spLocks noGrp="1"/>
          </p:cNvSpPr>
          <p:nvPr>
            <p:ph idx="1"/>
          </p:nvPr>
        </p:nvSpPr>
        <p:spPr>
          <a:xfrm>
            <a:off x="286439" y="881275"/>
            <a:ext cx="11600762" cy="5095449"/>
          </a:xfrm>
        </p:spPr>
        <p:txBody>
          <a:bodyPr/>
          <a:lstStyle/>
          <a:p>
            <a:pPr lvl="0" algn="l"/>
            <a:r>
              <a:rPr lang="fi-FI" b="1" dirty="0"/>
              <a:t>List the participants in the interaction system (remember to include also supporting participants)</a:t>
            </a:r>
          </a:p>
          <a:p>
            <a:pPr lvl="0" algn="l"/>
            <a:r>
              <a:rPr lang="fi-FI" b="1" dirty="0"/>
              <a:t>List participant roles within the system</a:t>
            </a:r>
          </a:p>
          <a:p>
            <a:pPr lvl="0" algn="l"/>
            <a:r>
              <a:rPr lang="fi-FI" b="1" dirty="0"/>
              <a:t>Map interactions between participants: Who interacts with whom?</a:t>
            </a:r>
          </a:p>
          <a:p>
            <a:pPr lvl="0" algn="l"/>
            <a:r>
              <a:rPr lang="fi-FI" dirty="0"/>
              <a:t>Consider the network map as a whole: What is its overall pattern? Is there a design theme?</a:t>
            </a:r>
            <a:endParaRPr lang="en-GB" dirty="0"/>
          </a:p>
          <a:p>
            <a:pPr lvl="0" algn="l"/>
            <a:r>
              <a:rPr lang="en-GB" dirty="0"/>
              <a:t>What are the most important and central interactions in the system? How do interactions influence one another? Are some interactions mutually reinforcing?</a:t>
            </a:r>
          </a:p>
          <a:p>
            <a:pPr lvl="0" algn="l"/>
            <a:r>
              <a:rPr lang="en-GB" dirty="0"/>
              <a:t>If the system were to be built from scratch, which interactions should be in place first? Are there ‘chicken-and-egg’ problems?</a:t>
            </a:r>
          </a:p>
        </p:txBody>
      </p:sp>
    </p:spTree>
    <p:extLst>
      <p:ext uri="{BB962C8B-B14F-4D97-AF65-F5344CB8AC3E}">
        <p14:creationId xmlns:p14="http://schemas.microsoft.com/office/powerpoint/2010/main" val="195817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600" dirty="0"/>
              <a:t>Let Us First Identify the Stakeholders and their Interactions!</a:t>
            </a:r>
            <a:endParaRPr lang="en-GB" sz="3600" dirty="0"/>
          </a:p>
        </p:txBody>
      </p:sp>
      <p:grpSp>
        <p:nvGrpSpPr>
          <p:cNvPr id="202" name="Group 43"/>
          <p:cNvGrpSpPr>
            <a:grpSpLocks/>
          </p:cNvGrpSpPr>
          <p:nvPr/>
        </p:nvGrpSpPr>
        <p:grpSpPr bwMode="auto">
          <a:xfrm>
            <a:off x="429465" y="5042666"/>
            <a:ext cx="857250" cy="766763"/>
            <a:chOff x="3808" y="2208"/>
            <a:chExt cx="768" cy="688"/>
          </a:xfrm>
        </p:grpSpPr>
        <p:pic>
          <p:nvPicPr>
            <p:cNvPr id="20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6"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TextBox 23"/>
            <p:cNvSpPr txBox="1">
              <a:spLocks noChangeArrowheads="1"/>
            </p:cNvSpPr>
            <p:nvPr/>
          </p:nvSpPr>
          <p:spPr bwMode="auto">
            <a:xfrm>
              <a:off x="380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user</a:t>
              </a:r>
            </a:p>
          </p:txBody>
        </p:sp>
      </p:grpSp>
      <p:grpSp>
        <p:nvGrpSpPr>
          <p:cNvPr id="205" name="Group 42"/>
          <p:cNvGrpSpPr>
            <a:grpSpLocks/>
          </p:cNvGrpSpPr>
          <p:nvPr/>
        </p:nvGrpSpPr>
        <p:grpSpPr bwMode="auto">
          <a:xfrm>
            <a:off x="429465" y="2267439"/>
            <a:ext cx="857250" cy="766763"/>
            <a:chOff x="4624" y="2208"/>
            <a:chExt cx="768" cy="688"/>
          </a:xfrm>
        </p:grpSpPr>
        <p:pic>
          <p:nvPicPr>
            <p:cNvPr id="20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TextBox 24"/>
            <p:cNvSpPr txBox="1">
              <a:spLocks noChangeArrowheads="1"/>
            </p:cNvSpPr>
            <p:nvPr/>
          </p:nvSpPr>
          <p:spPr bwMode="auto">
            <a:xfrm>
              <a:off x="4624"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drivers</a:t>
              </a:r>
            </a:p>
          </p:txBody>
        </p:sp>
      </p:grpSp>
      <p:grpSp>
        <p:nvGrpSpPr>
          <p:cNvPr id="208" name="Group 40"/>
          <p:cNvGrpSpPr>
            <a:grpSpLocks/>
          </p:cNvGrpSpPr>
          <p:nvPr/>
        </p:nvGrpSpPr>
        <p:grpSpPr bwMode="auto">
          <a:xfrm>
            <a:off x="6450225" y="950785"/>
            <a:ext cx="994480" cy="936164"/>
            <a:chOff x="6304" y="2208"/>
            <a:chExt cx="768" cy="840"/>
          </a:xfrm>
        </p:grpSpPr>
        <p:pic>
          <p:nvPicPr>
            <p:cNvPr id="209"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TextBox 26"/>
            <p:cNvSpPr txBox="1">
              <a:spLocks noChangeArrowheads="1"/>
            </p:cNvSpPr>
            <p:nvPr/>
          </p:nvSpPr>
          <p:spPr bwMode="auto">
            <a:xfrm>
              <a:off x="6304"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government</a:t>
              </a:r>
            </a:p>
          </p:txBody>
        </p:sp>
      </p:grpSp>
      <p:cxnSp>
        <p:nvCxnSpPr>
          <p:cNvPr id="211" name="Straight Arrow Connector 210"/>
          <p:cNvCxnSpPr>
            <a:cxnSpLocks/>
          </p:cNvCxnSpPr>
          <p:nvPr/>
        </p:nvCxnSpPr>
        <p:spPr bwMode="auto">
          <a:xfrm flipH="1" flipV="1">
            <a:off x="1287497" y="2473519"/>
            <a:ext cx="5383031" cy="12024"/>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54" name="Straight Arrow Connector 253"/>
          <p:cNvCxnSpPr>
            <a:cxnSpLocks/>
          </p:cNvCxnSpPr>
          <p:nvPr/>
        </p:nvCxnSpPr>
        <p:spPr bwMode="auto">
          <a:xfrm flipH="1">
            <a:off x="1340293" y="2650820"/>
            <a:ext cx="5330235" cy="588"/>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55" name="Straight Arrow Connector 254"/>
          <p:cNvCxnSpPr/>
          <p:nvPr/>
        </p:nvCxnSpPr>
        <p:spPr bwMode="auto">
          <a:xfrm flipV="1">
            <a:off x="757977" y="3032492"/>
            <a:ext cx="0" cy="2010175"/>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62" name="Straight Arrow Connector 261"/>
          <p:cNvCxnSpPr/>
          <p:nvPr/>
        </p:nvCxnSpPr>
        <p:spPr bwMode="auto">
          <a:xfrm flipV="1">
            <a:off x="948865" y="3032491"/>
            <a:ext cx="0" cy="2010175"/>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77" name="Straight Arrow Connector 276"/>
          <p:cNvCxnSpPr>
            <a:cxnSpLocks/>
          </p:cNvCxnSpPr>
          <p:nvPr/>
        </p:nvCxnSpPr>
        <p:spPr bwMode="auto">
          <a:xfrm flipV="1">
            <a:off x="7139414" y="1717548"/>
            <a:ext cx="0" cy="539027"/>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81" name="Straight Arrow Connector 280"/>
          <p:cNvCxnSpPr/>
          <p:nvPr/>
        </p:nvCxnSpPr>
        <p:spPr bwMode="auto">
          <a:xfrm flipH="1" flipV="1">
            <a:off x="6895619" y="1693947"/>
            <a:ext cx="1941" cy="594190"/>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85" name="Straight Arrow Connector 284"/>
          <p:cNvCxnSpPr>
            <a:cxnSpLocks/>
          </p:cNvCxnSpPr>
          <p:nvPr/>
        </p:nvCxnSpPr>
        <p:spPr bwMode="auto">
          <a:xfrm flipH="1">
            <a:off x="7324725" y="2664739"/>
            <a:ext cx="2847975" cy="9071"/>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89" name="Straight Arrow Connector 288"/>
          <p:cNvCxnSpPr>
            <a:cxnSpLocks/>
          </p:cNvCxnSpPr>
          <p:nvPr/>
        </p:nvCxnSpPr>
        <p:spPr bwMode="auto">
          <a:xfrm flipH="1" flipV="1">
            <a:off x="7376096" y="2486861"/>
            <a:ext cx="2868423" cy="8477"/>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grpSp>
        <p:nvGrpSpPr>
          <p:cNvPr id="293" name="Group 44"/>
          <p:cNvGrpSpPr>
            <a:grpSpLocks/>
          </p:cNvGrpSpPr>
          <p:nvPr/>
        </p:nvGrpSpPr>
        <p:grpSpPr bwMode="auto">
          <a:xfrm>
            <a:off x="10271691" y="2235988"/>
            <a:ext cx="857250" cy="1315577"/>
            <a:chOff x="2992" y="2200"/>
            <a:chExt cx="768" cy="1178"/>
          </a:xfrm>
        </p:grpSpPr>
        <p:pic>
          <p:nvPicPr>
            <p:cNvPr id="294"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32" y="2200"/>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 name="TextBox 21"/>
            <p:cNvSpPr txBox="1">
              <a:spLocks noChangeArrowheads="1"/>
            </p:cNvSpPr>
            <p:nvPr/>
          </p:nvSpPr>
          <p:spPr bwMode="auto">
            <a:xfrm>
              <a:off x="2992" y="2658"/>
              <a:ext cx="76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third parties (e.g., cities)</a:t>
              </a:r>
            </a:p>
          </p:txBody>
        </p:sp>
      </p:grpSp>
      <p:pic>
        <p:nvPicPr>
          <p:cNvPr id="296" name="Picture 295"/>
          <p:cNvPicPr>
            <a:picLocks noChangeAspect="1"/>
          </p:cNvPicPr>
          <p:nvPr/>
        </p:nvPicPr>
        <p:blipFill rotWithShape="1">
          <a:blip r:embed="rId8" cstate="print">
            <a:extLst>
              <a:ext uri="{28A0092B-C50C-407E-A947-70E740481C1C}">
                <a14:useLocalDpi xmlns:a14="http://schemas.microsoft.com/office/drawing/2010/main" val="0"/>
              </a:ext>
            </a:extLst>
          </a:blip>
          <a:srcRect l="11612" t="14652" r="11319" b="14872"/>
          <a:stretch/>
        </p:blipFill>
        <p:spPr>
          <a:xfrm>
            <a:off x="6580602" y="2256575"/>
            <a:ext cx="845281" cy="772966"/>
          </a:xfrm>
          <a:prstGeom prst="rect">
            <a:avLst/>
          </a:prstGeom>
        </p:spPr>
      </p:pic>
      <p:cxnSp>
        <p:nvCxnSpPr>
          <p:cNvPr id="14" name="Connector: Elbow 13">
            <a:extLst>
              <a:ext uri="{FF2B5EF4-FFF2-40B4-BE49-F238E27FC236}">
                <a16:creationId xmlns:a16="http://schemas.microsoft.com/office/drawing/2014/main" id="{AC6AC93F-AE61-4887-AC5E-87518D8E0D18}"/>
              </a:ext>
            </a:extLst>
          </p:cNvPr>
          <p:cNvCxnSpPr>
            <a:cxnSpLocks/>
          </p:cNvCxnSpPr>
          <p:nvPr/>
        </p:nvCxnSpPr>
        <p:spPr bwMode="auto">
          <a:xfrm flipV="1">
            <a:off x="1414688" y="3072113"/>
            <a:ext cx="5482872" cy="2266358"/>
          </a:xfrm>
          <a:prstGeom prst="bentConnector3">
            <a:avLst>
              <a:gd name="adj1" fmla="val 100032"/>
            </a:avLst>
          </a:prstGeom>
          <a:solidFill>
            <a:schemeClr val="accent1"/>
          </a:solidFill>
          <a:ln w="28575" cap="flat" cmpd="sng" algn="ctr">
            <a:solidFill>
              <a:srgbClr val="1B0807"/>
            </a:solidFill>
            <a:prstDash val="solid"/>
            <a:round/>
            <a:headEnd type="none" w="med" len="med"/>
            <a:tailEnd type="arrow" w="med" len="med"/>
          </a:ln>
          <a:effectLst/>
        </p:spPr>
      </p:cxnSp>
      <p:cxnSp>
        <p:nvCxnSpPr>
          <p:cNvPr id="18" name="Connector: Elbow 17">
            <a:extLst>
              <a:ext uri="{FF2B5EF4-FFF2-40B4-BE49-F238E27FC236}">
                <a16:creationId xmlns:a16="http://schemas.microsoft.com/office/drawing/2014/main" id="{C4F35B0D-8B66-4479-A26B-6C5161A476E8}"/>
              </a:ext>
            </a:extLst>
          </p:cNvPr>
          <p:cNvCxnSpPr/>
          <p:nvPr/>
        </p:nvCxnSpPr>
        <p:spPr bwMode="auto">
          <a:xfrm rot="10800000" flipV="1">
            <a:off x="1340294" y="3149520"/>
            <a:ext cx="5799121" cy="2394661"/>
          </a:xfrm>
          <a:prstGeom prst="bentConnector3">
            <a:avLst>
              <a:gd name="adj1" fmla="val -96"/>
            </a:avLst>
          </a:prstGeom>
          <a:solidFill>
            <a:schemeClr val="accent1"/>
          </a:solidFill>
          <a:ln w="28575" cap="flat" cmpd="sng" algn="ctr">
            <a:solidFill>
              <a:srgbClr val="1B0807"/>
            </a:solidFill>
            <a:prstDash val="solid"/>
            <a:round/>
            <a:headEnd type="none" w="med" len="med"/>
            <a:tailEnd type="arrow" w="med" len="med"/>
          </a:ln>
          <a:effectLst/>
        </p:spPr>
      </p:cxnSp>
    </p:spTree>
    <p:extLst>
      <p:ext uri="{BB962C8B-B14F-4D97-AF65-F5344CB8AC3E}">
        <p14:creationId xmlns:p14="http://schemas.microsoft.com/office/powerpoint/2010/main" val="4218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5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5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500"/>
                                        <p:tgtEl>
                                          <p:spTgt spid="2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
                                        </p:tgtEl>
                                        <p:attrNameLst>
                                          <p:attrName>style.visibility</p:attrName>
                                        </p:attrNameLst>
                                      </p:cBhvr>
                                      <p:to>
                                        <p:strVal val="visible"/>
                                      </p:to>
                                    </p:set>
                                    <p:animEffect transition="in" filter="fade">
                                      <p:cBhvr>
                                        <p:cTn id="27" dur="500"/>
                                        <p:tgtEl>
                                          <p:spTgt spid="2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wipe(right)">
                                      <p:cBhvr>
                                        <p:cTn id="32" dur="500"/>
                                        <p:tgtEl>
                                          <p:spTgt spid="21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54"/>
                                        </p:tgtEl>
                                        <p:attrNameLst>
                                          <p:attrName>style.visibility</p:attrName>
                                        </p:attrNameLst>
                                      </p:cBhvr>
                                      <p:to>
                                        <p:strVal val="visible"/>
                                      </p:to>
                                    </p:set>
                                    <p:animEffect transition="in" filter="wipe(left)">
                                      <p:cBhvr>
                                        <p:cTn id="36" dur="500"/>
                                        <p:tgtEl>
                                          <p:spTgt spid="254"/>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262"/>
                                        </p:tgtEl>
                                        <p:attrNameLst>
                                          <p:attrName>style.visibility</p:attrName>
                                        </p:attrNameLst>
                                      </p:cBhvr>
                                      <p:to>
                                        <p:strVal val="visible"/>
                                      </p:to>
                                    </p:set>
                                    <p:animEffect transition="in" filter="wipe(up)">
                                      <p:cBhvr>
                                        <p:cTn id="40" dur="500"/>
                                        <p:tgtEl>
                                          <p:spTgt spid="262"/>
                                        </p:tgtEl>
                                      </p:cBhvr>
                                    </p:animEffect>
                                  </p:childTnLst>
                                </p:cTn>
                              </p:par>
                            </p:childTnLst>
                          </p:cTn>
                        </p:par>
                        <p:par>
                          <p:cTn id="41" fill="hold">
                            <p:stCondLst>
                              <p:cond delay="1500"/>
                            </p:stCondLst>
                            <p:childTnLst>
                              <p:par>
                                <p:cTn id="42" presetID="22" presetClass="entr" presetSubtype="4" fill="hold" nodeType="afterEffect">
                                  <p:stCondLst>
                                    <p:cond delay="0"/>
                                  </p:stCondLst>
                                  <p:childTnLst>
                                    <p:set>
                                      <p:cBhvr>
                                        <p:cTn id="43" dur="1" fill="hold">
                                          <p:stCondLst>
                                            <p:cond delay="0"/>
                                          </p:stCondLst>
                                        </p:cTn>
                                        <p:tgtEl>
                                          <p:spTgt spid="255"/>
                                        </p:tgtEl>
                                        <p:attrNameLst>
                                          <p:attrName>style.visibility</p:attrName>
                                        </p:attrNameLst>
                                      </p:cBhvr>
                                      <p:to>
                                        <p:strVal val="visible"/>
                                      </p:to>
                                    </p:set>
                                    <p:animEffect transition="in" filter="wipe(down)">
                                      <p:cBhvr>
                                        <p:cTn id="44" dur="500"/>
                                        <p:tgtEl>
                                          <p:spTgt spid="255"/>
                                        </p:tgtEl>
                                      </p:cBhvr>
                                    </p:animEffect>
                                  </p:childTnLst>
                                </p:cTn>
                              </p:par>
                            </p:childTnLst>
                          </p:cTn>
                        </p:par>
                        <p:par>
                          <p:cTn id="45" fill="hold">
                            <p:stCondLst>
                              <p:cond delay="2000"/>
                            </p:stCondLst>
                            <p:childTnLst>
                              <p:par>
                                <p:cTn id="46" presetID="22" presetClass="entr" presetSubtype="4" fill="hold" nodeType="afterEffect">
                                  <p:stCondLst>
                                    <p:cond delay="0"/>
                                  </p:stCondLst>
                                  <p:childTnLst>
                                    <p:set>
                                      <p:cBhvr>
                                        <p:cTn id="47" dur="1" fill="hold">
                                          <p:stCondLst>
                                            <p:cond delay="0"/>
                                          </p:stCondLst>
                                        </p:cTn>
                                        <p:tgtEl>
                                          <p:spTgt spid="281"/>
                                        </p:tgtEl>
                                        <p:attrNameLst>
                                          <p:attrName>style.visibility</p:attrName>
                                        </p:attrNameLst>
                                      </p:cBhvr>
                                      <p:to>
                                        <p:strVal val="visible"/>
                                      </p:to>
                                    </p:set>
                                    <p:animEffect transition="in" filter="wipe(down)">
                                      <p:cBhvr>
                                        <p:cTn id="48" dur="500"/>
                                        <p:tgtEl>
                                          <p:spTgt spid="281"/>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277"/>
                                        </p:tgtEl>
                                        <p:attrNameLst>
                                          <p:attrName>style.visibility</p:attrName>
                                        </p:attrNameLst>
                                      </p:cBhvr>
                                      <p:to>
                                        <p:strVal val="visible"/>
                                      </p:to>
                                    </p:set>
                                    <p:animEffect transition="in" filter="wipe(up)">
                                      <p:cBhvr>
                                        <p:cTn id="52" dur="500"/>
                                        <p:tgtEl>
                                          <p:spTgt spid="277"/>
                                        </p:tgtEl>
                                      </p:cBhvr>
                                    </p:animEffect>
                                  </p:childTnLst>
                                </p:cTn>
                              </p:par>
                            </p:childTnLst>
                          </p:cTn>
                        </p:par>
                        <p:par>
                          <p:cTn id="53" fill="hold">
                            <p:stCondLst>
                              <p:cond delay="3000"/>
                            </p:stCondLst>
                            <p:childTnLst>
                              <p:par>
                                <p:cTn id="54" presetID="22" presetClass="entr" presetSubtype="4"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289"/>
                                        </p:tgtEl>
                                        <p:attrNameLst>
                                          <p:attrName>style.visibility</p:attrName>
                                        </p:attrNameLst>
                                      </p:cBhvr>
                                      <p:to>
                                        <p:strVal val="visible"/>
                                      </p:to>
                                    </p:set>
                                    <p:animEffect transition="in" filter="wipe(left)">
                                      <p:cBhvr>
                                        <p:cTn id="64" dur="500"/>
                                        <p:tgtEl>
                                          <p:spTgt spid="289"/>
                                        </p:tgtEl>
                                      </p:cBhvr>
                                    </p:animEffect>
                                  </p:childTnLst>
                                </p:cTn>
                              </p:par>
                            </p:childTnLst>
                          </p:cTn>
                        </p:par>
                        <p:par>
                          <p:cTn id="65" fill="hold">
                            <p:stCondLst>
                              <p:cond delay="4500"/>
                            </p:stCondLst>
                            <p:childTnLst>
                              <p:par>
                                <p:cTn id="66" presetID="22" presetClass="entr" presetSubtype="2" fill="hold" nodeType="afterEffect">
                                  <p:stCondLst>
                                    <p:cond delay="0"/>
                                  </p:stCondLst>
                                  <p:childTnLst>
                                    <p:set>
                                      <p:cBhvr>
                                        <p:cTn id="67" dur="1" fill="hold">
                                          <p:stCondLst>
                                            <p:cond delay="0"/>
                                          </p:stCondLst>
                                        </p:cTn>
                                        <p:tgtEl>
                                          <p:spTgt spid="285"/>
                                        </p:tgtEl>
                                        <p:attrNameLst>
                                          <p:attrName>style.visibility</p:attrName>
                                        </p:attrNameLst>
                                      </p:cBhvr>
                                      <p:to>
                                        <p:strVal val="visible"/>
                                      </p:to>
                                    </p:set>
                                    <p:animEffect transition="in" filter="wipe(right)">
                                      <p:cBhvr>
                                        <p:cTn id="68"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Let us then Conduct Exchange Analysis</a:t>
            </a:r>
            <a:endParaRPr lang="en-GB" dirty="0"/>
          </a:p>
        </p:txBody>
      </p:sp>
      <p:sp>
        <p:nvSpPr>
          <p:cNvPr id="3" name="Content Placeholder 2"/>
          <p:cNvSpPr>
            <a:spLocks noGrp="1"/>
          </p:cNvSpPr>
          <p:nvPr>
            <p:ph idx="1"/>
          </p:nvPr>
        </p:nvSpPr>
        <p:spPr/>
        <p:txBody>
          <a:bodyPr/>
          <a:lstStyle/>
          <a:p>
            <a:pPr algn="l"/>
            <a:r>
              <a:rPr lang="en-GB" dirty="0"/>
              <a:t>What is the content of exchanges in each interaction? </a:t>
            </a:r>
          </a:p>
          <a:p>
            <a:pPr algn="l"/>
            <a:r>
              <a:rPr lang="en-GB" dirty="0"/>
              <a:t>What is being exchanged? </a:t>
            </a:r>
          </a:p>
          <a:p>
            <a:pPr algn="l"/>
            <a:r>
              <a:rPr lang="en-GB" dirty="0"/>
              <a:t>How do different exchanges relate to one another? </a:t>
            </a:r>
          </a:p>
          <a:p>
            <a:pPr algn="l"/>
            <a:endParaRPr lang="en-GB" dirty="0"/>
          </a:p>
        </p:txBody>
      </p:sp>
    </p:spTree>
    <p:extLst>
      <p:ext uri="{BB962C8B-B14F-4D97-AF65-F5344CB8AC3E}">
        <p14:creationId xmlns:p14="http://schemas.microsoft.com/office/powerpoint/2010/main" val="8418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Exchange Analysis: Uber</a:t>
            </a:r>
            <a:endParaRPr lang="en-GB" dirty="0"/>
          </a:p>
        </p:txBody>
      </p:sp>
      <p:grpSp>
        <p:nvGrpSpPr>
          <p:cNvPr id="202" name="Group 43"/>
          <p:cNvGrpSpPr>
            <a:grpSpLocks/>
          </p:cNvGrpSpPr>
          <p:nvPr/>
        </p:nvGrpSpPr>
        <p:grpSpPr bwMode="auto">
          <a:xfrm>
            <a:off x="430247" y="5338471"/>
            <a:ext cx="857250" cy="766763"/>
            <a:chOff x="3808" y="2208"/>
            <a:chExt cx="768" cy="688"/>
          </a:xfrm>
        </p:grpSpPr>
        <p:pic>
          <p:nvPicPr>
            <p:cNvPr id="20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6"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TextBox 23"/>
            <p:cNvSpPr txBox="1">
              <a:spLocks noChangeArrowheads="1"/>
            </p:cNvSpPr>
            <p:nvPr/>
          </p:nvSpPr>
          <p:spPr bwMode="auto">
            <a:xfrm>
              <a:off x="380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user</a:t>
              </a:r>
            </a:p>
          </p:txBody>
        </p:sp>
      </p:grpSp>
      <p:grpSp>
        <p:nvGrpSpPr>
          <p:cNvPr id="205" name="Group 42"/>
          <p:cNvGrpSpPr>
            <a:grpSpLocks/>
          </p:cNvGrpSpPr>
          <p:nvPr/>
        </p:nvGrpSpPr>
        <p:grpSpPr bwMode="auto">
          <a:xfrm>
            <a:off x="430247" y="2563244"/>
            <a:ext cx="857250" cy="766763"/>
            <a:chOff x="4624" y="2208"/>
            <a:chExt cx="768" cy="688"/>
          </a:xfrm>
        </p:grpSpPr>
        <p:pic>
          <p:nvPicPr>
            <p:cNvPr id="20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TextBox 24"/>
            <p:cNvSpPr txBox="1">
              <a:spLocks noChangeArrowheads="1"/>
            </p:cNvSpPr>
            <p:nvPr/>
          </p:nvSpPr>
          <p:spPr bwMode="auto">
            <a:xfrm>
              <a:off x="4624"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drivers</a:t>
              </a:r>
            </a:p>
          </p:txBody>
        </p:sp>
      </p:grpSp>
      <p:grpSp>
        <p:nvGrpSpPr>
          <p:cNvPr id="208" name="Group 40"/>
          <p:cNvGrpSpPr>
            <a:grpSpLocks/>
          </p:cNvGrpSpPr>
          <p:nvPr/>
        </p:nvGrpSpPr>
        <p:grpSpPr bwMode="auto">
          <a:xfrm>
            <a:off x="6451007" y="788332"/>
            <a:ext cx="994480" cy="936164"/>
            <a:chOff x="6304" y="2208"/>
            <a:chExt cx="768" cy="840"/>
          </a:xfrm>
        </p:grpSpPr>
        <p:pic>
          <p:nvPicPr>
            <p:cNvPr id="209"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TextBox 26"/>
            <p:cNvSpPr txBox="1">
              <a:spLocks noChangeArrowheads="1"/>
            </p:cNvSpPr>
            <p:nvPr/>
          </p:nvSpPr>
          <p:spPr bwMode="auto">
            <a:xfrm>
              <a:off x="6304"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government</a:t>
              </a:r>
            </a:p>
          </p:txBody>
        </p:sp>
      </p:grpSp>
      <p:cxnSp>
        <p:nvCxnSpPr>
          <p:cNvPr id="211" name="Straight Arrow Connector 210"/>
          <p:cNvCxnSpPr>
            <a:cxnSpLocks/>
          </p:cNvCxnSpPr>
          <p:nvPr/>
        </p:nvCxnSpPr>
        <p:spPr bwMode="auto">
          <a:xfrm flipH="1" flipV="1">
            <a:off x="1288279" y="2769324"/>
            <a:ext cx="5383031" cy="12024"/>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54" name="Straight Arrow Connector 253"/>
          <p:cNvCxnSpPr>
            <a:cxnSpLocks/>
          </p:cNvCxnSpPr>
          <p:nvPr/>
        </p:nvCxnSpPr>
        <p:spPr bwMode="auto">
          <a:xfrm flipH="1">
            <a:off x="1341075" y="2946625"/>
            <a:ext cx="5330235" cy="588"/>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55" name="Straight Arrow Connector 254"/>
          <p:cNvCxnSpPr/>
          <p:nvPr/>
        </p:nvCxnSpPr>
        <p:spPr bwMode="auto">
          <a:xfrm flipV="1">
            <a:off x="758759" y="3328297"/>
            <a:ext cx="0" cy="2010175"/>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62" name="Straight Arrow Connector 261"/>
          <p:cNvCxnSpPr/>
          <p:nvPr/>
        </p:nvCxnSpPr>
        <p:spPr bwMode="auto">
          <a:xfrm flipV="1">
            <a:off x="949647" y="3328296"/>
            <a:ext cx="0" cy="2010175"/>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77" name="Straight Arrow Connector 276"/>
          <p:cNvCxnSpPr>
            <a:cxnSpLocks/>
          </p:cNvCxnSpPr>
          <p:nvPr/>
        </p:nvCxnSpPr>
        <p:spPr bwMode="auto">
          <a:xfrm flipV="1">
            <a:off x="7140196" y="1614963"/>
            <a:ext cx="0" cy="893918"/>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81" name="Straight Arrow Connector 280"/>
          <p:cNvCxnSpPr>
            <a:cxnSpLocks/>
          </p:cNvCxnSpPr>
          <p:nvPr/>
        </p:nvCxnSpPr>
        <p:spPr bwMode="auto">
          <a:xfrm flipH="1" flipV="1">
            <a:off x="6893205" y="1571830"/>
            <a:ext cx="5137" cy="904219"/>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85" name="Straight Arrow Connector 284"/>
          <p:cNvCxnSpPr>
            <a:cxnSpLocks/>
          </p:cNvCxnSpPr>
          <p:nvPr/>
        </p:nvCxnSpPr>
        <p:spPr bwMode="auto">
          <a:xfrm flipH="1">
            <a:off x="7325507" y="2960544"/>
            <a:ext cx="2847975" cy="9071"/>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89" name="Straight Arrow Connector 288"/>
          <p:cNvCxnSpPr>
            <a:cxnSpLocks/>
          </p:cNvCxnSpPr>
          <p:nvPr/>
        </p:nvCxnSpPr>
        <p:spPr bwMode="auto">
          <a:xfrm flipH="1" flipV="1">
            <a:off x="7376878" y="2782666"/>
            <a:ext cx="2868423" cy="8477"/>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grpSp>
        <p:nvGrpSpPr>
          <p:cNvPr id="293" name="Group 44"/>
          <p:cNvGrpSpPr>
            <a:grpSpLocks/>
          </p:cNvGrpSpPr>
          <p:nvPr/>
        </p:nvGrpSpPr>
        <p:grpSpPr bwMode="auto">
          <a:xfrm>
            <a:off x="10272473" y="2531793"/>
            <a:ext cx="857250" cy="1315577"/>
            <a:chOff x="2992" y="2200"/>
            <a:chExt cx="768" cy="1178"/>
          </a:xfrm>
        </p:grpSpPr>
        <p:pic>
          <p:nvPicPr>
            <p:cNvPr id="294"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32" y="2200"/>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 name="TextBox 21"/>
            <p:cNvSpPr txBox="1">
              <a:spLocks noChangeArrowheads="1"/>
            </p:cNvSpPr>
            <p:nvPr/>
          </p:nvSpPr>
          <p:spPr bwMode="auto">
            <a:xfrm>
              <a:off x="2992" y="2658"/>
              <a:ext cx="76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third parties (e.g., cities)</a:t>
              </a:r>
            </a:p>
          </p:txBody>
        </p:sp>
      </p:grpSp>
      <p:pic>
        <p:nvPicPr>
          <p:cNvPr id="296" name="Picture 295"/>
          <p:cNvPicPr>
            <a:picLocks noChangeAspect="1"/>
          </p:cNvPicPr>
          <p:nvPr/>
        </p:nvPicPr>
        <p:blipFill rotWithShape="1">
          <a:blip r:embed="rId8" cstate="print">
            <a:extLst>
              <a:ext uri="{28A0092B-C50C-407E-A947-70E740481C1C}">
                <a14:useLocalDpi xmlns:a14="http://schemas.microsoft.com/office/drawing/2010/main" val="0"/>
              </a:ext>
            </a:extLst>
          </a:blip>
          <a:srcRect l="11612" t="14652" r="11319" b="14872"/>
          <a:stretch/>
        </p:blipFill>
        <p:spPr>
          <a:xfrm>
            <a:off x="6581384" y="2552380"/>
            <a:ext cx="845281" cy="772966"/>
          </a:xfrm>
          <a:prstGeom prst="rect">
            <a:avLst/>
          </a:prstGeom>
        </p:spPr>
      </p:pic>
      <p:cxnSp>
        <p:nvCxnSpPr>
          <p:cNvPr id="14" name="Connector: Elbow 13">
            <a:extLst>
              <a:ext uri="{FF2B5EF4-FFF2-40B4-BE49-F238E27FC236}">
                <a16:creationId xmlns:a16="http://schemas.microsoft.com/office/drawing/2014/main" id="{AC6AC93F-AE61-4887-AC5E-87518D8E0D18}"/>
              </a:ext>
            </a:extLst>
          </p:cNvPr>
          <p:cNvCxnSpPr>
            <a:cxnSpLocks/>
          </p:cNvCxnSpPr>
          <p:nvPr/>
        </p:nvCxnSpPr>
        <p:spPr bwMode="auto">
          <a:xfrm flipV="1">
            <a:off x="1415470" y="3367918"/>
            <a:ext cx="5482872" cy="2266358"/>
          </a:xfrm>
          <a:prstGeom prst="bentConnector3">
            <a:avLst>
              <a:gd name="adj1" fmla="val 100032"/>
            </a:avLst>
          </a:prstGeom>
          <a:solidFill>
            <a:schemeClr val="accent1"/>
          </a:solidFill>
          <a:ln w="28575" cap="flat" cmpd="sng" algn="ctr">
            <a:solidFill>
              <a:srgbClr val="1B0807"/>
            </a:solidFill>
            <a:prstDash val="solid"/>
            <a:round/>
            <a:headEnd type="none" w="med" len="med"/>
            <a:tailEnd type="arrow" w="med" len="med"/>
          </a:ln>
          <a:effectLst/>
        </p:spPr>
      </p:cxnSp>
      <p:cxnSp>
        <p:nvCxnSpPr>
          <p:cNvPr id="18" name="Connector: Elbow 17">
            <a:extLst>
              <a:ext uri="{FF2B5EF4-FFF2-40B4-BE49-F238E27FC236}">
                <a16:creationId xmlns:a16="http://schemas.microsoft.com/office/drawing/2014/main" id="{C4F35B0D-8B66-4479-A26B-6C5161A476E8}"/>
              </a:ext>
            </a:extLst>
          </p:cNvPr>
          <p:cNvCxnSpPr/>
          <p:nvPr/>
        </p:nvCxnSpPr>
        <p:spPr bwMode="auto">
          <a:xfrm rot="10800000" flipV="1">
            <a:off x="1341076" y="3445325"/>
            <a:ext cx="5799121" cy="2394661"/>
          </a:xfrm>
          <a:prstGeom prst="bentConnector3">
            <a:avLst>
              <a:gd name="adj1" fmla="val -96"/>
            </a:avLst>
          </a:prstGeom>
          <a:solidFill>
            <a:schemeClr val="accent1"/>
          </a:solidFill>
          <a:ln w="28575" cap="flat" cmpd="sng" algn="ctr">
            <a:solidFill>
              <a:srgbClr val="1B0807"/>
            </a:solidFill>
            <a:prstDash val="solid"/>
            <a:round/>
            <a:headEnd type="none" w="med" len="med"/>
            <a:tailEnd type="arrow" w="med" len="med"/>
          </a:ln>
          <a:effectLst/>
        </p:spPr>
      </p:cxnSp>
      <p:grpSp>
        <p:nvGrpSpPr>
          <p:cNvPr id="26" name="Group 51">
            <a:extLst>
              <a:ext uri="{FF2B5EF4-FFF2-40B4-BE49-F238E27FC236}">
                <a16:creationId xmlns:a16="http://schemas.microsoft.com/office/drawing/2014/main" id="{3D7CC1E0-1B7E-423A-AA9D-8AAACAA267A7}"/>
              </a:ext>
            </a:extLst>
          </p:cNvPr>
          <p:cNvGrpSpPr>
            <a:grpSpLocks/>
          </p:cNvGrpSpPr>
          <p:nvPr/>
        </p:nvGrpSpPr>
        <p:grpSpPr bwMode="auto">
          <a:xfrm>
            <a:off x="7202166" y="3714046"/>
            <a:ext cx="588962" cy="600867"/>
            <a:chOff x="2464" y="3408"/>
            <a:chExt cx="528" cy="538"/>
          </a:xfrm>
        </p:grpSpPr>
        <p:pic>
          <p:nvPicPr>
            <p:cNvPr id="27" name="Picture 17">
              <a:extLst>
                <a:ext uri="{FF2B5EF4-FFF2-40B4-BE49-F238E27FC236}">
                  <a16:creationId xmlns:a16="http://schemas.microsoft.com/office/drawing/2014/main" id="{DE0C4F70-F50F-4B86-960A-0FAE6F36E442}"/>
                </a:ext>
              </a:extLst>
            </p:cNvPr>
            <p:cNvPicPr preferRelativeResize="0">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60" y="3408"/>
              <a:ext cx="33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30">
              <a:extLst>
                <a:ext uri="{FF2B5EF4-FFF2-40B4-BE49-F238E27FC236}">
                  <a16:creationId xmlns:a16="http://schemas.microsoft.com/office/drawing/2014/main" id="{83FBC1AE-C7CB-42BB-90A5-4345A59B9A34}"/>
                </a:ext>
              </a:extLst>
            </p:cNvPr>
            <p:cNvSpPr txBox="1">
              <a:spLocks noChangeArrowheads="1"/>
            </p:cNvSpPr>
            <p:nvPr/>
          </p:nvSpPr>
          <p:spPr bwMode="auto">
            <a:xfrm>
              <a:off x="2464" y="3667"/>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err="1">
                  <a:solidFill>
                    <a:srgbClr val="0D0D0D"/>
                  </a:solidFill>
                  <a:latin typeface="+mn-lt"/>
                </a:rPr>
                <a:t>uber</a:t>
              </a:r>
              <a:r>
                <a:rPr lang="en-US" altLang="en-US" sz="800" dirty="0">
                  <a:solidFill>
                    <a:srgbClr val="0D0D0D"/>
                  </a:solidFill>
                  <a:latin typeface="+mn-lt"/>
                </a:rPr>
                <a:t> application</a:t>
              </a:r>
            </a:p>
          </p:txBody>
        </p:sp>
      </p:grpSp>
      <p:grpSp>
        <p:nvGrpSpPr>
          <p:cNvPr id="29" name="Group 52">
            <a:extLst>
              <a:ext uri="{FF2B5EF4-FFF2-40B4-BE49-F238E27FC236}">
                <a16:creationId xmlns:a16="http://schemas.microsoft.com/office/drawing/2014/main" id="{E5FA18E8-63EE-4C01-918F-0B8CA7E9F112}"/>
              </a:ext>
            </a:extLst>
          </p:cNvPr>
          <p:cNvGrpSpPr>
            <a:grpSpLocks/>
          </p:cNvGrpSpPr>
          <p:nvPr/>
        </p:nvGrpSpPr>
        <p:grpSpPr bwMode="auto">
          <a:xfrm>
            <a:off x="1014896" y="3924913"/>
            <a:ext cx="588962" cy="545666"/>
            <a:chOff x="3184" y="3456"/>
            <a:chExt cx="528" cy="489"/>
          </a:xfrm>
        </p:grpSpPr>
        <p:pic>
          <p:nvPicPr>
            <p:cNvPr id="30" name="Picture 18">
              <a:extLst>
                <a:ext uri="{FF2B5EF4-FFF2-40B4-BE49-F238E27FC236}">
                  <a16:creationId xmlns:a16="http://schemas.microsoft.com/office/drawing/2014/main" id="{B2FC4FDA-D116-4A37-8DB0-80B465893171}"/>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2">
              <a:extLst>
                <a:ext uri="{FF2B5EF4-FFF2-40B4-BE49-F238E27FC236}">
                  <a16:creationId xmlns:a16="http://schemas.microsoft.com/office/drawing/2014/main" id="{88119FD1-B428-4D02-BAE9-3D59994E2494}"/>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transport service</a:t>
              </a:r>
            </a:p>
          </p:txBody>
        </p:sp>
      </p:grpSp>
      <p:grpSp>
        <p:nvGrpSpPr>
          <p:cNvPr id="32" name="Group 54">
            <a:extLst>
              <a:ext uri="{FF2B5EF4-FFF2-40B4-BE49-F238E27FC236}">
                <a16:creationId xmlns:a16="http://schemas.microsoft.com/office/drawing/2014/main" id="{A3C4F057-FB1E-4FDE-83D1-81C4975180C5}"/>
              </a:ext>
            </a:extLst>
          </p:cNvPr>
          <p:cNvGrpSpPr>
            <a:grpSpLocks/>
          </p:cNvGrpSpPr>
          <p:nvPr/>
        </p:nvGrpSpPr>
        <p:grpSpPr bwMode="auto">
          <a:xfrm>
            <a:off x="7199659" y="4453541"/>
            <a:ext cx="588963" cy="651849"/>
            <a:chOff x="4576" y="3360"/>
            <a:chExt cx="528" cy="585"/>
          </a:xfrm>
        </p:grpSpPr>
        <p:pic>
          <p:nvPicPr>
            <p:cNvPr id="33" name="Picture 32">
              <a:extLst>
                <a:ext uri="{FF2B5EF4-FFF2-40B4-BE49-F238E27FC236}">
                  <a16:creationId xmlns:a16="http://schemas.microsoft.com/office/drawing/2014/main" id="{ED477923-4029-47E5-8E54-52200E095FC9}"/>
                </a:ext>
              </a:extLst>
            </p:cNvPr>
            <p:cNvPicPr preferRelativeResize="0">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0" y="3360"/>
              <a:ext cx="27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4">
              <a:extLst>
                <a:ext uri="{FF2B5EF4-FFF2-40B4-BE49-F238E27FC236}">
                  <a16:creationId xmlns:a16="http://schemas.microsoft.com/office/drawing/2014/main" id="{D577083A-0088-4E8E-BBB9-706ADCB0B194}"/>
                </a:ext>
              </a:extLst>
            </p:cNvPr>
            <p:cNvSpPr txBox="1">
              <a:spLocks noChangeArrowheads="1"/>
            </p:cNvSpPr>
            <p:nvPr/>
          </p:nvSpPr>
          <p:spPr bwMode="auto">
            <a:xfrm>
              <a:off x="4576"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marketing, awareness</a:t>
              </a:r>
            </a:p>
          </p:txBody>
        </p:sp>
      </p:grpSp>
      <p:grpSp>
        <p:nvGrpSpPr>
          <p:cNvPr id="35" name="Group 55">
            <a:extLst>
              <a:ext uri="{FF2B5EF4-FFF2-40B4-BE49-F238E27FC236}">
                <a16:creationId xmlns:a16="http://schemas.microsoft.com/office/drawing/2014/main" id="{4B3A5376-BB03-4A73-BD93-C9E849D2F7A8}"/>
              </a:ext>
            </a:extLst>
          </p:cNvPr>
          <p:cNvGrpSpPr>
            <a:grpSpLocks/>
          </p:cNvGrpSpPr>
          <p:nvPr/>
        </p:nvGrpSpPr>
        <p:grpSpPr bwMode="auto">
          <a:xfrm>
            <a:off x="135766" y="4171469"/>
            <a:ext cx="588962" cy="421329"/>
            <a:chOff x="5275" y="3456"/>
            <a:chExt cx="528" cy="378"/>
          </a:xfrm>
        </p:grpSpPr>
        <p:pic>
          <p:nvPicPr>
            <p:cNvPr id="36" name="Picture 26">
              <a:extLst>
                <a:ext uri="{FF2B5EF4-FFF2-40B4-BE49-F238E27FC236}">
                  <a16:creationId xmlns:a16="http://schemas.microsoft.com/office/drawing/2014/main" id="{8EE5C3EA-1161-49BA-85C9-B810701EF067}"/>
                </a:ext>
              </a:extLst>
            </p:cNvPr>
            <p:cNvPicPr preferRelativeResize="0">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76" y="345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5">
              <a:extLst>
                <a:ext uri="{FF2B5EF4-FFF2-40B4-BE49-F238E27FC236}">
                  <a16:creationId xmlns:a16="http://schemas.microsoft.com/office/drawing/2014/main" id="{8C14B2E8-EED7-46DC-AA97-9DBBC5EC14CE}"/>
                </a:ext>
              </a:extLst>
            </p:cNvPr>
            <p:cNvSpPr txBox="1">
              <a:spLocks noChangeArrowheads="1"/>
            </p:cNvSpPr>
            <p:nvPr/>
          </p:nvSpPr>
          <p:spPr bwMode="auto">
            <a:xfrm>
              <a:off x="5275" y="3665"/>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driver rating</a:t>
              </a:r>
            </a:p>
          </p:txBody>
        </p:sp>
      </p:grpSp>
      <p:grpSp>
        <p:nvGrpSpPr>
          <p:cNvPr id="38" name="Group 50">
            <a:extLst>
              <a:ext uri="{FF2B5EF4-FFF2-40B4-BE49-F238E27FC236}">
                <a16:creationId xmlns:a16="http://schemas.microsoft.com/office/drawing/2014/main" id="{88C1ACEC-38AA-40DA-A156-C4742C4C164D}"/>
              </a:ext>
            </a:extLst>
          </p:cNvPr>
          <p:cNvGrpSpPr>
            <a:grpSpLocks/>
          </p:cNvGrpSpPr>
          <p:nvPr/>
        </p:nvGrpSpPr>
        <p:grpSpPr bwMode="auto">
          <a:xfrm>
            <a:off x="3941061" y="3038042"/>
            <a:ext cx="588962" cy="508638"/>
            <a:chOff x="2464" y="4320"/>
            <a:chExt cx="528" cy="457"/>
          </a:xfrm>
        </p:grpSpPr>
        <p:pic>
          <p:nvPicPr>
            <p:cNvPr id="39" name="Picture 21">
              <a:extLst>
                <a:ext uri="{FF2B5EF4-FFF2-40B4-BE49-F238E27FC236}">
                  <a16:creationId xmlns:a16="http://schemas.microsoft.com/office/drawing/2014/main" id="{5B739396-07BD-4A69-AB7B-A7ADC7292E39}"/>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6">
              <a:extLst>
                <a:ext uri="{FF2B5EF4-FFF2-40B4-BE49-F238E27FC236}">
                  <a16:creationId xmlns:a16="http://schemas.microsoft.com/office/drawing/2014/main" id="{EDB78C9B-D0CE-4044-84A8-6A617DC75123}"/>
                </a:ext>
              </a:extLst>
            </p:cNvPr>
            <p:cNvSpPr txBox="1">
              <a:spLocks noChangeArrowheads="1"/>
            </p:cNvSpPr>
            <p:nvPr/>
          </p:nvSpPr>
          <p:spPr bwMode="auto">
            <a:xfrm>
              <a:off x="2464" y="4608"/>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commission</a:t>
              </a:r>
            </a:p>
          </p:txBody>
        </p:sp>
      </p:grpSp>
      <p:grpSp>
        <p:nvGrpSpPr>
          <p:cNvPr id="41" name="Group 48">
            <a:extLst>
              <a:ext uri="{FF2B5EF4-FFF2-40B4-BE49-F238E27FC236}">
                <a16:creationId xmlns:a16="http://schemas.microsoft.com/office/drawing/2014/main" id="{94FA3146-7C69-4F71-9F09-3447DDAF39CC}"/>
              </a:ext>
            </a:extLst>
          </p:cNvPr>
          <p:cNvGrpSpPr>
            <a:grpSpLocks/>
          </p:cNvGrpSpPr>
          <p:nvPr/>
        </p:nvGrpSpPr>
        <p:grpSpPr bwMode="auto">
          <a:xfrm>
            <a:off x="4299676" y="5070685"/>
            <a:ext cx="695325" cy="508638"/>
            <a:chOff x="3808" y="4320"/>
            <a:chExt cx="624" cy="457"/>
          </a:xfrm>
        </p:grpSpPr>
        <p:sp>
          <p:nvSpPr>
            <p:cNvPr id="42" name="TextBox 38">
              <a:extLst>
                <a:ext uri="{FF2B5EF4-FFF2-40B4-BE49-F238E27FC236}">
                  <a16:creationId xmlns:a16="http://schemas.microsoft.com/office/drawing/2014/main" id="{13D4B3E6-793E-4F78-9833-D83C75835FB3}"/>
                </a:ext>
              </a:extLst>
            </p:cNvPr>
            <p:cNvSpPr txBox="1">
              <a:spLocks noChangeArrowheads="1"/>
            </p:cNvSpPr>
            <p:nvPr/>
          </p:nvSpPr>
          <p:spPr bwMode="auto">
            <a:xfrm>
              <a:off x="3808" y="4608"/>
              <a:ext cx="62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data</a:t>
              </a:r>
            </a:p>
          </p:txBody>
        </p:sp>
        <p:pic>
          <p:nvPicPr>
            <p:cNvPr id="43" name="Picture 39">
              <a:extLst>
                <a:ext uri="{FF2B5EF4-FFF2-40B4-BE49-F238E27FC236}">
                  <a16:creationId xmlns:a16="http://schemas.microsoft.com/office/drawing/2014/main" id="{72895D29-0B7F-41B0-98E2-36D0FABD1C68}"/>
                </a:ext>
              </a:extLst>
            </p:cNvPr>
            <p:cNvPicPr preferRelativeResize="0">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52" y="4320"/>
              <a:ext cx="3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46">
            <a:extLst>
              <a:ext uri="{FF2B5EF4-FFF2-40B4-BE49-F238E27FC236}">
                <a16:creationId xmlns:a16="http://schemas.microsoft.com/office/drawing/2014/main" id="{43E8C9C5-0898-4FD4-AFD5-FF24E3A375C8}"/>
              </a:ext>
            </a:extLst>
          </p:cNvPr>
          <p:cNvGrpSpPr>
            <a:grpSpLocks/>
          </p:cNvGrpSpPr>
          <p:nvPr/>
        </p:nvGrpSpPr>
        <p:grpSpPr bwMode="auto">
          <a:xfrm>
            <a:off x="2452131" y="2148668"/>
            <a:ext cx="661341" cy="616712"/>
            <a:chOff x="5202" y="4352"/>
            <a:chExt cx="592" cy="553"/>
          </a:xfrm>
        </p:grpSpPr>
        <p:pic>
          <p:nvPicPr>
            <p:cNvPr id="45" name="Picture 42">
              <a:extLst>
                <a:ext uri="{FF2B5EF4-FFF2-40B4-BE49-F238E27FC236}">
                  <a16:creationId xmlns:a16="http://schemas.microsoft.com/office/drawing/2014/main" id="{CBA0AB6C-1AAC-4A65-BAA0-15950A61AC48}"/>
                </a:ext>
              </a:extLst>
            </p:cNvPr>
            <p:cNvPicPr preferRelativeResize="0">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44" y="4352"/>
              <a:ext cx="38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3">
              <a:extLst>
                <a:ext uri="{FF2B5EF4-FFF2-40B4-BE49-F238E27FC236}">
                  <a16:creationId xmlns:a16="http://schemas.microsoft.com/office/drawing/2014/main" id="{846545A1-932B-4B49-A6DE-095CE2D456B2}"/>
                </a:ext>
              </a:extLst>
            </p:cNvPr>
            <p:cNvSpPr txBox="1">
              <a:spLocks noChangeArrowheads="1"/>
            </p:cNvSpPr>
            <p:nvPr/>
          </p:nvSpPr>
          <p:spPr bwMode="auto">
            <a:xfrm>
              <a:off x="5202" y="4626"/>
              <a:ext cx="59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 of earnings</a:t>
              </a:r>
            </a:p>
          </p:txBody>
        </p:sp>
      </p:grpSp>
      <p:grpSp>
        <p:nvGrpSpPr>
          <p:cNvPr id="47" name="Group 52">
            <a:extLst>
              <a:ext uri="{FF2B5EF4-FFF2-40B4-BE49-F238E27FC236}">
                <a16:creationId xmlns:a16="http://schemas.microsoft.com/office/drawing/2014/main" id="{A2CF6400-BFBA-417F-9D89-07493BC17D09}"/>
              </a:ext>
            </a:extLst>
          </p:cNvPr>
          <p:cNvGrpSpPr>
            <a:grpSpLocks/>
          </p:cNvGrpSpPr>
          <p:nvPr/>
        </p:nvGrpSpPr>
        <p:grpSpPr bwMode="auto">
          <a:xfrm>
            <a:off x="1285743" y="2232653"/>
            <a:ext cx="588962" cy="422919"/>
            <a:chOff x="3184" y="3456"/>
            <a:chExt cx="528" cy="379"/>
          </a:xfrm>
        </p:grpSpPr>
        <p:pic>
          <p:nvPicPr>
            <p:cNvPr id="48" name="Picture 18">
              <a:extLst>
                <a:ext uri="{FF2B5EF4-FFF2-40B4-BE49-F238E27FC236}">
                  <a16:creationId xmlns:a16="http://schemas.microsoft.com/office/drawing/2014/main" id="{0D5F3CCF-2A35-4DEB-A637-EA6170176BE7}"/>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32">
              <a:extLst>
                <a:ext uri="{FF2B5EF4-FFF2-40B4-BE49-F238E27FC236}">
                  <a16:creationId xmlns:a16="http://schemas.microsoft.com/office/drawing/2014/main" id="{31A20352-E3F4-4252-9C83-EE7DBE2ED9C3}"/>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peak pricing</a:t>
              </a:r>
            </a:p>
          </p:txBody>
        </p:sp>
      </p:grpSp>
      <p:grpSp>
        <p:nvGrpSpPr>
          <p:cNvPr id="50" name="Group 52">
            <a:extLst>
              <a:ext uri="{FF2B5EF4-FFF2-40B4-BE49-F238E27FC236}">
                <a16:creationId xmlns:a16="http://schemas.microsoft.com/office/drawing/2014/main" id="{B2D09287-6E87-40D6-A70F-5ABF81CF3948}"/>
              </a:ext>
            </a:extLst>
          </p:cNvPr>
          <p:cNvGrpSpPr>
            <a:grpSpLocks/>
          </p:cNvGrpSpPr>
          <p:nvPr/>
        </p:nvGrpSpPr>
        <p:grpSpPr bwMode="auto">
          <a:xfrm>
            <a:off x="1876592" y="2241714"/>
            <a:ext cx="588962" cy="422919"/>
            <a:chOff x="3184" y="3456"/>
            <a:chExt cx="528" cy="379"/>
          </a:xfrm>
        </p:grpSpPr>
        <p:pic>
          <p:nvPicPr>
            <p:cNvPr id="51" name="Picture 18">
              <a:extLst>
                <a:ext uri="{FF2B5EF4-FFF2-40B4-BE49-F238E27FC236}">
                  <a16:creationId xmlns:a16="http://schemas.microsoft.com/office/drawing/2014/main" id="{89F8B1DA-CE78-4C1E-B3EF-513522C6D19E}"/>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32">
              <a:extLst>
                <a:ext uri="{FF2B5EF4-FFF2-40B4-BE49-F238E27FC236}">
                  <a16:creationId xmlns:a16="http://schemas.microsoft.com/office/drawing/2014/main" id="{04B10E4B-2596-45A0-B2EB-98FC9AED8691}"/>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hot maps</a:t>
              </a:r>
            </a:p>
          </p:txBody>
        </p:sp>
      </p:grpSp>
      <p:grpSp>
        <p:nvGrpSpPr>
          <p:cNvPr id="53" name="Group 52">
            <a:extLst>
              <a:ext uri="{FF2B5EF4-FFF2-40B4-BE49-F238E27FC236}">
                <a16:creationId xmlns:a16="http://schemas.microsoft.com/office/drawing/2014/main" id="{09661964-B920-4366-A07C-C2B2878EFDB2}"/>
              </a:ext>
            </a:extLst>
          </p:cNvPr>
          <p:cNvGrpSpPr>
            <a:grpSpLocks/>
          </p:cNvGrpSpPr>
          <p:nvPr/>
        </p:nvGrpSpPr>
        <p:grpSpPr bwMode="auto">
          <a:xfrm>
            <a:off x="5169489" y="2243524"/>
            <a:ext cx="588962" cy="422919"/>
            <a:chOff x="3184" y="3456"/>
            <a:chExt cx="528" cy="379"/>
          </a:xfrm>
        </p:grpSpPr>
        <p:pic>
          <p:nvPicPr>
            <p:cNvPr id="54" name="Picture 18">
              <a:extLst>
                <a:ext uri="{FF2B5EF4-FFF2-40B4-BE49-F238E27FC236}">
                  <a16:creationId xmlns:a16="http://schemas.microsoft.com/office/drawing/2014/main" id="{E46D2455-7893-4D3A-BB3E-51A6C2664C28}"/>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32">
              <a:extLst>
                <a:ext uri="{FF2B5EF4-FFF2-40B4-BE49-F238E27FC236}">
                  <a16:creationId xmlns:a16="http://schemas.microsoft.com/office/drawing/2014/main" id="{25B6AA8B-84C9-4A97-AA74-0B7117D877B2}"/>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training</a:t>
              </a:r>
            </a:p>
          </p:txBody>
        </p:sp>
      </p:grpSp>
      <p:grpSp>
        <p:nvGrpSpPr>
          <p:cNvPr id="56" name="Group 52">
            <a:extLst>
              <a:ext uri="{FF2B5EF4-FFF2-40B4-BE49-F238E27FC236}">
                <a16:creationId xmlns:a16="http://schemas.microsoft.com/office/drawing/2014/main" id="{4FCA2CF9-7334-4B73-972C-2198C5C343A3}"/>
              </a:ext>
            </a:extLst>
          </p:cNvPr>
          <p:cNvGrpSpPr>
            <a:grpSpLocks/>
          </p:cNvGrpSpPr>
          <p:nvPr/>
        </p:nvGrpSpPr>
        <p:grpSpPr bwMode="auto">
          <a:xfrm>
            <a:off x="3208518" y="2228760"/>
            <a:ext cx="588962" cy="545666"/>
            <a:chOff x="3184" y="3456"/>
            <a:chExt cx="528" cy="489"/>
          </a:xfrm>
        </p:grpSpPr>
        <p:pic>
          <p:nvPicPr>
            <p:cNvPr id="57" name="Picture 18">
              <a:extLst>
                <a:ext uri="{FF2B5EF4-FFF2-40B4-BE49-F238E27FC236}">
                  <a16:creationId xmlns:a16="http://schemas.microsoft.com/office/drawing/2014/main" id="{61276B5D-2291-4276-A69C-5A8D1D26732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32">
              <a:extLst>
                <a:ext uri="{FF2B5EF4-FFF2-40B4-BE49-F238E27FC236}">
                  <a16:creationId xmlns:a16="http://schemas.microsoft.com/office/drawing/2014/main" id="{726840C0-295A-4CFC-80D0-C2C1BE77DEEF}"/>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a:t>
              </a:r>
              <a:br>
                <a:rPr lang="en-US" altLang="en-US" sz="800" dirty="0">
                  <a:solidFill>
                    <a:srgbClr val="0D0D0D"/>
                  </a:solidFill>
                  <a:latin typeface="+mn-lt"/>
                </a:rPr>
              </a:br>
              <a:r>
                <a:rPr lang="en-US" altLang="en-US" sz="800" dirty="0">
                  <a:solidFill>
                    <a:srgbClr val="0D0D0D"/>
                  </a:solidFill>
                  <a:latin typeface="+mn-lt"/>
                </a:rPr>
                <a:t>processing</a:t>
              </a:r>
            </a:p>
          </p:txBody>
        </p:sp>
      </p:grpSp>
      <p:grpSp>
        <p:nvGrpSpPr>
          <p:cNvPr id="59" name="Group 52">
            <a:extLst>
              <a:ext uri="{FF2B5EF4-FFF2-40B4-BE49-F238E27FC236}">
                <a16:creationId xmlns:a16="http://schemas.microsoft.com/office/drawing/2014/main" id="{1F942C9A-A629-4D5D-A7FE-3D69974CA2E8}"/>
              </a:ext>
            </a:extLst>
          </p:cNvPr>
          <p:cNvGrpSpPr>
            <a:grpSpLocks/>
          </p:cNvGrpSpPr>
          <p:nvPr/>
        </p:nvGrpSpPr>
        <p:grpSpPr bwMode="auto">
          <a:xfrm>
            <a:off x="4567988" y="2242683"/>
            <a:ext cx="588962" cy="545666"/>
            <a:chOff x="3184" y="3456"/>
            <a:chExt cx="528" cy="489"/>
          </a:xfrm>
        </p:grpSpPr>
        <p:pic>
          <p:nvPicPr>
            <p:cNvPr id="60" name="Picture 18">
              <a:extLst>
                <a:ext uri="{FF2B5EF4-FFF2-40B4-BE49-F238E27FC236}">
                  <a16:creationId xmlns:a16="http://schemas.microsoft.com/office/drawing/2014/main" id="{445C40BD-1E5B-40CE-89BF-918AD9E47C04}"/>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32">
              <a:extLst>
                <a:ext uri="{FF2B5EF4-FFF2-40B4-BE49-F238E27FC236}">
                  <a16:creationId xmlns:a16="http://schemas.microsoft.com/office/drawing/2014/main" id="{667F5F22-A0D5-4D20-A607-9F21D7F38DFA}"/>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legal services</a:t>
              </a:r>
            </a:p>
          </p:txBody>
        </p:sp>
      </p:grpSp>
      <p:grpSp>
        <p:nvGrpSpPr>
          <p:cNvPr id="62" name="Group 52">
            <a:extLst>
              <a:ext uri="{FF2B5EF4-FFF2-40B4-BE49-F238E27FC236}">
                <a16:creationId xmlns:a16="http://schemas.microsoft.com/office/drawing/2014/main" id="{7B4E48C3-222B-4597-8E6F-4285C9AFB988}"/>
              </a:ext>
            </a:extLst>
          </p:cNvPr>
          <p:cNvGrpSpPr>
            <a:grpSpLocks/>
          </p:cNvGrpSpPr>
          <p:nvPr/>
        </p:nvGrpSpPr>
        <p:grpSpPr bwMode="auto">
          <a:xfrm>
            <a:off x="5766166" y="2233097"/>
            <a:ext cx="588962" cy="422919"/>
            <a:chOff x="3184" y="3456"/>
            <a:chExt cx="528" cy="379"/>
          </a:xfrm>
        </p:grpSpPr>
        <p:pic>
          <p:nvPicPr>
            <p:cNvPr id="63" name="Picture 18">
              <a:extLst>
                <a:ext uri="{FF2B5EF4-FFF2-40B4-BE49-F238E27FC236}">
                  <a16:creationId xmlns:a16="http://schemas.microsoft.com/office/drawing/2014/main" id="{CEE81980-0D3D-4046-A10C-17AF0B4F5AB1}"/>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32">
              <a:extLst>
                <a:ext uri="{FF2B5EF4-FFF2-40B4-BE49-F238E27FC236}">
                  <a16:creationId xmlns:a16="http://schemas.microsoft.com/office/drawing/2014/main" id="{EF6C216E-4C16-4811-A358-D71F8C14253C}"/>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marketing</a:t>
              </a:r>
            </a:p>
          </p:txBody>
        </p:sp>
      </p:grpSp>
      <p:grpSp>
        <p:nvGrpSpPr>
          <p:cNvPr id="65" name="Group 64">
            <a:extLst>
              <a:ext uri="{FF2B5EF4-FFF2-40B4-BE49-F238E27FC236}">
                <a16:creationId xmlns:a16="http://schemas.microsoft.com/office/drawing/2014/main" id="{0EE953D1-EE52-4BFE-8E72-AC102ADA8A29}"/>
              </a:ext>
            </a:extLst>
          </p:cNvPr>
          <p:cNvGrpSpPr>
            <a:grpSpLocks/>
          </p:cNvGrpSpPr>
          <p:nvPr/>
        </p:nvGrpSpPr>
        <p:grpSpPr bwMode="auto">
          <a:xfrm>
            <a:off x="3918835" y="2236048"/>
            <a:ext cx="588962" cy="545666"/>
            <a:chOff x="3184" y="3456"/>
            <a:chExt cx="528" cy="489"/>
          </a:xfrm>
        </p:grpSpPr>
        <p:pic>
          <p:nvPicPr>
            <p:cNvPr id="66" name="Picture 18">
              <a:extLst>
                <a:ext uri="{FF2B5EF4-FFF2-40B4-BE49-F238E27FC236}">
                  <a16:creationId xmlns:a16="http://schemas.microsoft.com/office/drawing/2014/main" id="{D3C15426-2E7D-49A9-99D3-FF7F5DFCA92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32">
              <a:extLst>
                <a:ext uri="{FF2B5EF4-FFF2-40B4-BE49-F238E27FC236}">
                  <a16:creationId xmlns:a16="http://schemas.microsoft.com/office/drawing/2014/main" id="{8C86E74B-D5B1-43D9-BDC4-91C6A5D60B71}"/>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customer assignment</a:t>
              </a:r>
            </a:p>
          </p:txBody>
        </p:sp>
      </p:grpSp>
      <p:grpSp>
        <p:nvGrpSpPr>
          <p:cNvPr id="68" name="Group 52">
            <a:extLst>
              <a:ext uri="{FF2B5EF4-FFF2-40B4-BE49-F238E27FC236}">
                <a16:creationId xmlns:a16="http://schemas.microsoft.com/office/drawing/2014/main" id="{09429578-B0E2-487D-9245-C40C23D8787F}"/>
              </a:ext>
            </a:extLst>
          </p:cNvPr>
          <p:cNvGrpSpPr>
            <a:grpSpLocks/>
          </p:cNvGrpSpPr>
          <p:nvPr/>
        </p:nvGrpSpPr>
        <p:grpSpPr bwMode="auto">
          <a:xfrm>
            <a:off x="1008297" y="4564937"/>
            <a:ext cx="588962" cy="422919"/>
            <a:chOff x="3184" y="3456"/>
            <a:chExt cx="528" cy="379"/>
          </a:xfrm>
        </p:grpSpPr>
        <p:pic>
          <p:nvPicPr>
            <p:cNvPr id="69" name="Picture 18">
              <a:extLst>
                <a:ext uri="{FF2B5EF4-FFF2-40B4-BE49-F238E27FC236}">
                  <a16:creationId xmlns:a16="http://schemas.microsoft.com/office/drawing/2014/main" id="{5E119165-B1B1-458D-9323-C055DD651FE4}"/>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32">
              <a:extLst>
                <a:ext uri="{FF2B5EF4-FFF2-40B4-BE49-F238E27FC236}">
                  <a16:creationId xmlns:a16="http://schemas.microsoft.com/office/drawing/2014/main" id="{EE0D80F0-4B40-4453-BE8F-40CC4A298DE3}"/>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clean car</a:t>
              </a:r>
            </a:p>
          </p:txBody>
        </p:sp>
      </p:grpSp>
      <p:grpSp>
        <p:nvGrpSpPr>
          <p:cNvPr id="71" name="Group 50">
            <a:extLst>
              <a:ext uri="{FF2B5EF4-FFF2-40B4-BE49-F238E27FC236}">
                <a16:creationId xmlns:a16="http://schemas.microsoft.com/office/drawing/2014/main" id="{7D5833F0-502A-4DC9-A811-D3D0AD4FA73F}"/>
              </a:ext>
            </a:extLst>
          </p:cNvPr>
          <p:cNvGrpSpPr>
            <a:grpSpLocks/>
          </p:cNvGrpSpPr>
          <p:nvPr/>
        </p:nvGrpSpPr>
        <p:grpSpPr bwMode="auto">
          <a:xfrm>
            <a:off x="3599483" y="5029318"/>
            <a:ext cx="588962" cy="508638"/>
            <a:chOff x="2464" y="4320"/>
            <a:chExt cx="528" cy="457"/>
          </a:xfrm>
        </p:grpSpPr>
        <p:pic>
          <p:nvPicPr>
            <p:cNvPr id="72" name="Picture 21">
              <a:extLst>
                <a:ext uri="{FF2B5EF4-FFF2-40B4-BE49-F238E27FC236}">
                  <a16:creationId xmlns:a16="http://schemas.microsoft.com/office/drawing/2014/main" id="{E336278D-E00A-4B45-8670-ED13A78A502C}"/>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36">
              <a:extLst>
                <a:ext uri="{FF2B5EF4-FFF2-40B4-BE49-F238E27FC236}">
                  <a16:creationId xmlns:a16="http://schemas.microsoft.com/office/drawing/2014/main" id="{461FB1CF-3BF0-436F-8E5E-5FF1A4AA859F}"/>
                </a:ext>
              </a:extLst>
            </p:cNvPr>
            <p:cNvSpPr txBox="1">
              <a:spLocks noChangeArrowheads="1"/>
            </p:cNvSpPr>
            <p:nvPr/>
          </p:nvSpPr>
          <p:spPr bwMode="auto">
            <a:xfrm>
              <a:off x="2464" y="4608"/>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a:t>
              </a:r>
            </a:p>
          </p:txBody>
        </p:sp>
      </p:grpSp>
      <p:grpSp>
        <p:nvGrpSpPr>
          <p:cNvPr id="74" name="Group 52">
            <a:extLst>
              <a:ext uri="{FF2B5EF4-FFF2-40B4-BE49-F238E27FC236}">
                <a16:creationId xmlns:a16="http://schemas.microsoft.com/office/drawing/2014/main" id="{ADDD66E1-A364-4DAD-9D48-6815E655683B}"/>
              </a:ext>
            </a:extLst>
          </p:cNvPr>
          <p:cNvGrpSpPr>
            <a:grpSpLocks/>
          </p:cNvGrpSpPr>
          <p:nvPr/>
        </p:nvGrpSpPr>
        <p:grpSpPr bwMode="auto">
          <a:xfrm>
            <a:off x="2818740" y="5953741"/>
            <a:ext cx="588962" cy="422919"/>
            <a:chOff x="3184" y="3456"/>
            <a:chExt cx="528" cy="379"/>
          </a:xfrm>
        </p:grpSpPr>
        <p:pic>
          <p:nvPicPr>
            <p:cNvPr id="75" name="Picture 18">
              <a:extLst>
                <a:ext uri="{FF2B5EF4-FFF2-40B4-BE49-F238E27FC236}">
                  <a16:creationId xmlns:a16="http://schemas.microsoft.com/office/drawing/2014/main" id="{4783D7EF-C50E-44FE-9256-D984BCC9AF9D}"/>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32">
              <a:extLst>
                <a:ext uri="{FF2B5EF4-FFF2-40B4-BE49-F238E27FC236}">
                  <a16:creationId xmlns:a16="http://schemas.microsoft.com/office/drawing/2014/main" id="{56252D2A-C006-49AB-93D6-FCD2B83D360A}"/>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car tracking</a:t>
              </a:r>
            </a:p>
          </p:txBody>
        </p:sp>
      </p:grpSp>
      <p:grpSp>
        <p:nvGrpSpPr>
          <p:cNvPr id="77" name="Group 52">
            <a:extLst>
              <a:ext uri="{FF2B5EF4-FFF2-40B4-BE49-F238E27FC236}">
                <a16:creationId xmlns:a16="http://schemas.microsoft.com/office/drawing/2014/main" id="{0AA938DB-EF92-4E55-B17E-808F3D685FE0}"/>
              </a:ext>
            </a:extLst>
          </p:cNvPr>
          <p:cNvGrpSpPr>
            <a:grpSpLocks/>
          </p:cNvGrpSpPr>
          <p:nvPr/>
        </p:nvGrpSpPr>
        <p:grpSpPr bwMode="auto">
          <a:xfrm>
            <a:off x="3571973" y="5953741"/>
            <a:ext cx="588962" cy="545666"/>
            <a:chOff x="3184" y="3456"/>
            <a:chExt cx="528" cy="489"/>
          </a:xfrm>
        </p:grpSpPr>
        <p:pic>
          <p:nvPicPr>
            <p:cNvPr id="78" name="Picture 18">
              <a:extLst>
                <a:ext uri="{FF2B5EF4-FFF2-40B4-BE49-F238E27FC236}">
                  <a16:creationId xmlns:a16="http://schemas.microsoft.com/office/drawing/2014/main" id="{2A0BAADA-1C94-4C80-9676-633A2F69627D}"/>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32">
              <a:extLst>
                <a:ext uri="{FF2B5EF4-FFF2-40B4-BE49-F238E27FC236}">
                  <a16:creationId xmlns:a16="http://schemas.microsoft.com/office/drawing/2014/main" id="{9C07D381-3207-4DD3-BE60-AF5936FC16E0}"/>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receipt issuance</a:t>
              </a:r>
            </a:p>
          </p:txBody>
        </p:sp>
      </p:grpSp>
      <p:grpSp>
        <p:nvGrpSpPr>
          <p:cNvPr id="80" name="Group 52">
            <a:extLst>
              <a:ext uri="{FF2B5EF4-FFF2-40B4-BE49-F238E27FC236}">
                <a16:creationId xmlns:a16="http://schemas.microsoft.com/office/drawing/2014/main" id="{9105D961-C16B-4B91-81E5-641411C9D809}"/>
              </a:ext>
            </a:extLst>
          </p:cNvPr>
          <p:cNvGrpSpPr>
            <a:grpSpLocks/>
          </p:cNvGrpSpPr>
          <p:nvPr/>
        </p:nvGrpSpPr>
        <p:grpSpPr bwMode="auto">
          <a:xfrm>
            <a:off x="5078439" y="5953741"/>
            <a:ext cx="588962" cy="545666"/>
            <a:chOff x="3184" y="3456"/>
            <a:chExt cx="528" cy="489"/>
          </a:xfrm>
        </p:grpSpPr>
        <p:pic>
          <p:nvPicPr>
            <p:cNvPr id="81" name="Picture 18">
              <a:extLst>
                <a:ext uri="{FF2B5EF4-FFF2-40B4-BE49-F238E27FC236}">
                  <a16:creationId xmlns:a16="http://schemas.microsoft.com/office/drawing/2014/main" id="{9EB35146-86C3-4297-9E3E-D7CFBE8FFD5B}"/>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32">
              <a:extLst>
                <a:ext uri="{FF2B5EF4-FFF2-40B4-BE49-F238E27FC236}">
                  <a16:creationId xmlns:a16="http://schemas.microsoft.com/office/drawing/2014/main" id="{B6F36EEB-C2F7-402F-AE45-7129546D95AB}"/>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car dispatching</a:t>
              </a:r>
            </a:p>
          </p:txBody>
        </p:sp>
      </p:grpSp>
      <p:grpSp>
        <p:nvGrpSpPr>
          <p:cNvPr id="83" name="Group 52">
            <a:extLst>
              <a:ext uri="{FF2B5EF4-FFF2-40B4-BE49-F238E27FC236}">
                <a16:creationId xmlns:a16="http://schemas.microsoft.com/office/drawing/2014/main" id="{C3357A46-A55F-4D16-B1B8-5D83C8697CC9}"/>
              </a:ext>
            </a:extLst>
          </p:cNvPr>
          <p:cNvGrpSpPr>
            <a:grpSpLocks/>
          </p:cNvGrpSpPr>
          <p:nvPr/>
        </p:nvGrpSpPr>
        <p:grpSpPr bwMode="auto">
          <a:xfrm>
            <a:off x="4325206" y="5953741"/>
            <a:ext cx="588962" cy="545666"/>
            <a:chOff x="3184" y="3456"/>
            <a:chExt cx="528" cy="489"/>
          </a:xfrm>
        </p:grpSpPr>
        <p:pic>
          <p:nvPicPr>
            <p:cNvPr id="84" name="Picture 18">
              <a:extLst>
                <a:ext uri="{FF2B5EF4-FFF2-40B4-BE49-F238E27FC236}">
                  <a16:creationId xmlns:a16="http://schemas.microsoft.com/office/drawing/2014/main" id="{767E8AC1-9E72-4DD0-B649-C8D2727C2A72}"/>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32">
              <a:extLst>
                <a:ext uri="{FF2B5EF4-FFF2-40B4-BE49-F238E27FC236}">
                  <a16:creationId xmlns:a16="http://schemas.microsoft.com/office/drawing/2014/main" id="{60A9DD88-F5F9-4994-B098-489045AA3351}"/>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 processing</a:t>
              </a:r>
            </a:p>
          </p:txBody>
        </p:sp>
      </p:grpSp>
      <p:grpSp>
        <p:nvGrpSpPr>
          <p:cNvPr id="86" name="Group 52">
            <a:extLst>
              <a:ext uri="{FF2B5EF4-FFF2-40B4-BE49-F238E27FC236}">
                <a16:creationId xmlns:a16="http://schemas.microsoft.com/office/drawing/2014/main" id="{05228354-433D-4868-B523-C7EBEB05F7CD}"/>
              </a:ext>
            </a:extLst>
          </p:cNvPr>
          <p:cNvGrpSpPr>
            <a:grpSpLocks/>
          </p:cNvGrpSpPr>
          <p:nvPr/>
        </p:nvGrpSpPr>
        <p:grpSpPr bwMode="auto">
          <a:xfrm>
            <a:off x="7155777" y="1774093"/>
            <a:ext cx="588962" cy="545666"/>
            <a:chOff x="3184" y="3456"/>
            <a:chExt cx="528" cy="489"/>
          </a:xfrm>
        </p:grpSpPr>
        <p:pic>
          <p:nvPicPr>
            <p:cNvPr id="87" name="Picture 18">
              <a:extLst>
                <a:ext uri="{FF2B5EF4-FFF2-40B4-BE49-F238E27FC236}">
                  <a16:creationId xmlns:a16="http://schemas.microsoft.com/office/drawing/2014/main" id="{E473F66B-B623-4B28-B959-F0F8FC6AAD6F}"/>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32">
              <a:extLst>
                <a:ext uri="{FF2B5EF4-FFF2-40B4-BE49-F238E27FC236}">
                  <a16:creationId xmlns:a16="http://schemas.microsoft.com/office/drawing/2014/main" id="{AEC4E3B8-3619-4E7F-A7A3-D7C0D048F827}"/>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government relations</a:t>
              </a:r>
            </a:p>
          </p:txBody>
        </p:sp>
      </p:grpSp>
      <p:grpSp>
        <p:nvGrpSpPr>
          <p:cNvPr id="89" name="Group 52">
            <a:extLst>
              <a:ext uri="{FF2B5EF4-FFF2-40B4-BE49-F238E27FC236}">
                <a16:creationId xmlns:a16="http://schemas.microsoft.com/office/drawing/2014/main" id="{63366BFD-E1BD-440A-93DF-566A0462307D}"/>
              </a:ext>
            </a:extLst>
          </p:cNvPr>
          <p:cNvGrpSpPr>
            <a:grpSpLocks/>
          </p:cNvGrpSpPr>
          <p:nvPr/>
        </p:nvGrpSpPr>
        <p:grpSpPr bwMode="auto">
          <a:xfrm>
            <a:off x="6315387" y="1774093"/>
            <a:ext cx="588962" cy="668413"/>
            <a:chOff x="3184" y="3456"/>
            <a:chExt cx="528" cy="599"/>
          </a:xfrm>
        </p:grpSpPr>
        <p:pic>
          <p:nvPicPr>
            <p:cNvPr id="90" name="Picture 18">
              <a:extLst>
                <a:ext uri="{FF2B5EF4-FFF2-40B4-BE49-F238E27FC236}">
                  <a16:creationId xmlns:a16="http://schemas.microsoft.com/office/drawing/2014/main" id="{A8E9369C-58B2-4FB8-8CF8-836F60AB4DA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32">
              <a:extLst>
                <a:ext uri="{FF2B5EF4-FFF2-40B4-BE49-F238E27FC236}">
                  <a16:creationId xmlns:a16="http://schemas.microsoft.com/office/drawing/2014/main" id="{E5EBF1C9-52C2-4444-80FC-2BF0F27CEE56}"/>
                </a:ext>
              </a:extLst>
            </p:cNvPr>
            <p:cNvSpPr txBox="1">
              <a:spLocks noChangeArrowheads="1"/>
            </p:cNvSpPr>
            <p:nvPr/>
          </p:nvSpPr>
          <p:spPr bwMode="auto">
            <a:xfrm>
              <a:off x="3184" y="3666"/>
              <a:ext cx="528"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regulatory approval, sanctions</a:t>
              </a:r>
            </a:p>
          </p:txBody>
        </p:sp>
      </p:grpSp>
      <p:grpSp>
        <p:nvGrpSpPr>
          <p:cNvPr id="92" name="Group 52">
            <a:extLst>
              <a:ext uri="{FF2B5EF4-FFF2-40B4-BE49-F238E27FC236}">
                <a16:creationId xmlns:a16="http://schemas.microsoft.com/office/drawing/2014/main" id="{8559594F-56F5-485A-9765-1232BBFBEB33}"/>
              </a:ext>
            </a:extLst>
          </p:cNvPr>
          <p:cNvGrpSpPr>
            <a:grpSpLocks/>
          </p:cNvGrpSpPr>
          <p:nvPr/>
        </p:nvGrpSpPr>
        <p:grpSpPr bwMode="auto">
          <a:xfrm>
            <a:off x="8558462" y="2223658"/>
            <a:ext cx="588962" cy="545666"/>
            <a:chOff x="3184" y="3456"/>
            <a:chExt cx="528" cy="489"/>
          </a:xfrm>
        </p:grpSpPr>
        <p:pic>
          <p:nvPicPr>
            <p:cNvPr id="93" name="Picture 18">
              <a:extLst>
                <a:ext uri="{FF2B5EF4-FFF2-40B4-BE49-F238E27FC236}">
                  <a16:creationId xmlns:a16="http://schemas.microsoft.com/office/drawing/2014/main" id="{46B8A6EF-0AB9-4A63-B512-AA31C85134F0}"/>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32">
              <a:extLst>
                <a:ext uri="{FF2B5EF4-FFF2-40B4-BE49-F238E27FC236}">
                  <a16:creationId xmlns:a16="http://schemas.microsoft.com/office/drawing/2014/main" id="{69730DA7-F938-41F7-97EC-643C733791F6}"/>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data services</a:t>
              </a:r>
            </a:p>
          </p:txBody>
        </p:sp>
      </p:grpSp>
      <p:grpSp>
        <p:nvGrpSpPr>
          <p:cNvPr id="95" name="Group 50">
            <a:extLst>
              <a:ext uri="{FF2B5EF4-FFF2-40B4-BE49-F238E27FC236}">
                <a16:creationId xmlns:a16="http://schemas.microsoft.com/office/drawing/2014/main" id="{C1825289-361E-48E6-B79B-7D98D0F1D410}"/>
              </a:ext>
            </a:extLst>
          </p:cNvPr>
          <p:cNvGrpSpPr>
            <a:grpSpLocks/>
          </p:cNvGrpSpPr>
          <p:nvPr/>
        </p:nvGrpSpPr>
        <p:grpSpPr bwMode="auto">
          <a:xfrm>
            <a:off x="8558462" y="3047661"/>
            <a:ext cx="588962" cy="508638"/>
            <a:chOff x="2464" y="4320"/>
            <a:chExt cx="528" cy="457"/>
          </a:xfrm>
        </p:grpSpPr>
        <p:pic>
          <p:nvPicPr>
            <p:cNvPr id="96" name="Picture 21">
              <a:extLst>
                <a:ext uri="{FF2B5EF4-FFF2-40B4-BE49-F238E27FC236}">
                  <a16:creationId xmlns:a16="http://schemas.microsoft.com/office/drawing/2014/main" id="{F778CDD7-854E-461A-82FB-6152A38ECE8F}"/>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Box 36">
              <a:extLst>
                <a:ext uri="{FF2B5EF4-FFF2-40B4-BE49-F238E27FC236}">
                  <a16:creationId xmlns:a16="http://schemas.microsoft.com/office/drawing/2014/main" id="{707D24D8-09F5-4DB1-B794-20D545C1DE3D}"/>
                </a:ext>
              </a:extLst>
            </p:cNvPr>
            <p:cNvSpPr txBox="1">
              <a:spLocks noChangeArrowheads="1"/>
            </p:cNvSpPr>
            <p:nvPr/>
          </p:nvSpPr>
          <p:spPr bwMode="auto">
            <a:xfrm>
              <a:off x="2464" y="4608"/>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fees</a:t>
              </a:r>
            </a:p>
          </p:txBody>
        </p:sp>
      </p:grpSp>
      <p:grpSp>
        <p:nvGrpSpPr>
          <p:cNvPr id="98" name="Group 48">
            <a:extLst>
              <a:ext uri="{FF2B5EF4-FFF2-40B4-BE49-F238E27FC236}">
                <a16:creationId xmlns:a16="http://schemas.microsoft.com/office/drawing/2014/main" id="{EB8C220D-A8E8-4F07-80DF-A0F31795472A}"/>
              </a:ext>
            </a:extLst>
          </p:cNvPr>
          <p:cNvGrpSpPr>
            <a:grpSpLocks/>
          </p:cNvGrpSpPr>
          <p:nvPr/>
        </p:nvGrpSpPr>
        <p:grpSpPr bwMode="auto">
          <a:xfrm>
            <a:off x="3148790" y="3051923"/>
            <a:ext cx="695325" cy="508638"/>
            <a:chOff x="3808" y="4320"/>
            <a:chExt cx="624" cy="457"/>
          </a:xfrm>
        </p:grpSpPr>
        <p:sp>
          <p:nvSpPr>
            <p:cNvPr id="99" name="TextBox 38">
              <a:extLst>
                <a:ext uri="{FF2B5EF4-FFF2-40B4-BE49-F238E27FC236}">
                  <a16:creationId xmlns:a16="http://schemas.microsoft.com/office/drawing/2014/main" id="{15C6F64D-E9E8-4BD6-8662-132C8F6962A4}"/>
                </a:ext>
              </a:extLst>
            </p:cNvPr>
            <p:cNvSpPr txBox="1">
              <a:spLocks noChangeArrowheads="1"/>
            </p:cNvSpPr>
            <p:nvPr/>
          </p:nvSpPr>
          <p:spPr bwMode="auto">
            <a:xfrm>
              <a:off x="3808" y="4608"/>
              <a:ext cx="62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data</a:t>
              </a:r>
            </a:p>
          </p:txBody>
        </p:sp>
        <p:pic>
          <p:nvPicPr>
            <p:cNvPr id="100" name="Picture 39">
              <a:extLst>
                <a:ext uri="{FF2B5EF4-FFF2-40B4-BE49-F238E27FC236}">
                  <a16:creationId xmlns:a16="http://schemas.microsoft.com/office/drawing/2014/main" id="{C166DC92-D82B-484D-B84C-2DE45F784F59}"/>
                </a:ext>
              </a:extLst>
            </p:cNvPr>
            <p:cNvPicPr preferRelativeResize="0">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52" y="4320"/>
              <a:ext cx="3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 name="Group 52">
            <a:extLst>
              <a:ext uri="{FF2B5EF4-FFF2-40B4-BE49-F238E27FC236}">
                <a16:creationId xmlns:a16="http://schemas.microsoft.com/office/drawing/2014/main" id="{6261B40A-78B4-4F98-88C9-7B0FB73224FF}"/>
              </a:ext>
            </a:extLst>
          </p:cNvPr>
          <p:cNvGrpSpPr>
            <a:grpSpLocks/>
          </p:cNvGrpSpPr>
          <p:nvPr/>
        </p:nvGrpSpPr>
        <p:grpSpPr bwMode="auto">
          <a:xfrm>
            <a:off x="5831674" y="5953741"/>
            <a:ext cx="588962" cy="545666"/>
            <a:chOff x="3184" y="3456"/>
            <a:chExt cx="528" cy="489"/>
          </a:xfrm>
        </p:grpSpPr>
        <p:pic>
          <p:nvPicPr>
            <p:cNvPr id="102" name="Picture 18">
              <a:extLst>
                <a:ext uri="{FF2B5EF4-FFF2-40B4-BE49-F238E27FC236}">
                  <a16:creationId xmlns:a16="http://schemas.microsoft.com/office/drawing/2014/main" id="{97242E40-0890-44C2-BBA8-77B4146822F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Box 32">
              <a:extLst>
                <a:ext uri="{FF2B5EF4-FFF2-40B4-BE49-F238E27FC236}">
                  <a16:creationId xmlns:a16="http://schemas.microsoft.com/office/drawing/2014/main" id="{64B8C12E-1044-400E-A8B2-9D2151D24D5A}"/>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order handling</a:t>
              </a:r>
            </a:p>
          </p:txBody>
        </p:sp>
      </p:grpSp>
      <p:grpSp>
        <p:nvGrpSpPr>
          <p:cNvPr id="104" name="Group 52">
            <a:extLst>
              <a:ext uri="{FF2B5EF4-FFF2-40B4-BE49-F238E27FC236}">
                <a16:creationId xmlns:a16="http://schemas.microsoft.com/office/drawing/2014/main" id="{7DBCFFD4-7FF5-490C-A8DA-22B7663CF703}"/>
              </a:ext>
            </a:extLst>
          </p:cNvPr>
          <p:cNvGrpSpPr>
            <a:grpSpLocks/>
          </p:cNvGrpSpPr>
          <p:nvPr/>
        </p:nvGrpSpPr>
        <p:grpSpPr bwMode="auto">
          <a:xfrm>
            <a:off x="2065507" y="5953741"/>
            <a:ext cx="588962" cy="545666"/>
            <a:chOff x="3184" y="3456"/>
            <a:chExt cx="528" cy="489"/>
          </a:xfrm>
        </p:grpSpPr>
        <p:pic>
          <p:nvPicPr>
            <p:cNvPr id="105" name="Picture 18">
              <a:extLst>
                <a:ext uri="{FF2B5EF4-FFF2-40B4-BE49-F238E27FC236}">
                  <a16:creationId xmlns:a16="http://schemas.microsoft.com/office/drawing/2014/main" id="{EA61DDDE-BC88-4EAD-878B-A526B9F7EC32}"/>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32">
              <a:extLst>
                <a:ext uri="{FF2B5EF4-FFF2-40B4-BE49-F238E27FC236}">
                  <a16:creationId xmlns:a16="http://schemas.microsoft.com/office/drawing/2014/main" id="{2BE91304-F887-4DDA-A7AB-B1DAF5EF358C}"/>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eta estimates</a:t>
              </a:r>
            </a:p>
          </p:txBody>
        </p:sp>
      </p:grpSp>
      <p:grpSp>
        <p:nvGrpSpPr>
          <p:cNvPr id="107" name="Group 52">
            <a:extLst>
              <a:ext uri="{FF2B5EF4-FFF2-40B4-BE49-F238E27FC236}">
                <a16:creationId xmlns:a16="http://schemas.microsoft.com/office/drawing/2014/main" id="{7B846780-D4BF-4FA6-99A9-6DC528C8E195}"/>
              </a:ext>
            </a:extLst>
          </p:cNvPr>
          <p:cNvGrpSpPr>
            <a:grpSpLocks/>
          </p:cNvGrpSpPr>
          <p:nvPr/>
        </p:nvGrpSpPr>
        <p:grpSpPr bwMode="auto">
          <a:xfrm>
            <a:off x="2808279" y="5073626"/>
            <a:ext cx="588962" cy="545667"/>
            <a:chOff x="3184" y="3456"/>
            <a:chExt cx="528" cy="489"/>
          </a:xfrm>
        </p:grpSpPr>
        <p:pic>
          <p:nvPicPr>
            <p:cNvPr id="108" name="Picture 18">
              <a:extLst>
                <a:ext uri="{FF2B5EF4-FFF2-40B4-BE49-F238E27FC236}">
                  <a16:creationId xmlns:a16="http://schemas.microsoft.com/office/drawing/2014/main" id="{9CBE518E-1EE6-499F-A018-684F091B44E0}"/>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Box 32">
              <a:extLst>
                <a:ext uri="{FF2B5EF4-FFF2-40B4-BE49-F238E27FC236}">
                  <a16:creationId xmlns:a16="http://schemas.microsoft.com/office/drawing/2014/main" id="{86D053D2-EA54-4F08-87F5-390ADC2FECD1}"/>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order placement</a:t>
              </a:r>
            </a:p>
          </p:txBody>
        </p:sp>
      </p:grpSp>
    </p:spTree>
    <p:extLst>
      <p:ext uri="{BB962C8B-B14F-4D97-AF65-F5344CB8AC3E}">
        <p14:creationId xmlns:p14="http://schemas.microsoft.com/office/powerpoint/2010/main" val="37592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500"/>
                                        <p:tgtEl>
                                          <p:spTgt spid="20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fade">
                                      <p:cBhvr>
                                        <p:cTn id="15" dur="500"/>
                                        <p:tgtEl>
                                          <p:spTgt spid="20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8"/>
                                        </p:tgtEl>
                                        <p:attrNameLst>
                                          <p:attrName>style.visibility</p:attrName>
                                        </p:attrNameLst>
                                      </p:cBhvr>
                                      <p:to>
                                        <p:strVal val="visible"/>
                                      </p:to>
                                    </p:set>
                                    <p:animEffect transition="in" filter="fade">
                                      <p:cBhvr>
                                        <p:cTn id="19" dur="500"/>
                                        <p:tgtEl>
                                          <p:spTgt spid="20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3"/>
                                        </p:tgtEl>
                                        <p:attrNameLst>
                                          <p:attrName>style.visibility</p:attrName>
                                        </p:attrNameLst>
                                      </p:cBhvr>
                                      <p:to>
                                        <p:strVal val="visible"/>
                                      </p:to>
                                    </p:set>
                                    <p:animEffect transition="in" filter="fade">
                                      <p:cBhvr>
                                        <p:cTn id="23" dur="500"/>
                                        <p:tgtEl>
                                          <p:spTgt spid="293"/>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wipe(right)">
                                      <p:cBhvr>
                                        <p:cTn id="27" dur="500"/>
                                        <p:tgtEl>
                                          <p:spTgt spid="2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54"/>
                                        </p:tgtEl>
                                        <p:attrNameLst>
                                          <p:attrName>style.visibility</p:attrName>
                                        </p:attrNameLst>
                                      </p:cBhvr>
                                      <p:to>
                                        <p:strVal val="visible"/>
                                      </p:to>
                                    </p:set>
                                    <p:animEffect transition="in" filter="wipe(left)">
                                      <p:cBhvr>
                                        <p:cTn id="31" dur="500"/>
                                        <p:tgtEl>
                                          <p:spTgt spid="25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62"/>
                                        </p:tgtEl>
                                        <p:attrNameLst>
                                          <p:attrName>style.visibility</p:attrName>
                                        </p:attrNameLst>
                                      </p:cBhvr>
                                      <p:to>
                                        <p:strVal val="visible"/>
                                      </p:to>
                                    </p:set>
                                    <p:animEffect transition="in" filter="wipe(up)">
                                      <p:cBhvr>
                                        <p:cTn id="35" dur="500"/>
                                        <p:tgtEl>
                                          <p:spTgt spid="26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5"/>
                                        </p:tgtEl>
                                        <p:attrNameLst>
                                          <p:attrName>style.visibility</p:attrName>
                                        </p:attrNameLst>
                                      </p:cBhvr>
                                      <p:to>
                                        <p:strVal val="visible"/>
                                      </p:to>
                                    </p:set>
                                    <p:animEffect transition="in" filter="wipe(down)">
                                      <p:cBhvr>
                                        <p:cTn id="39" dur="500"/>
                                        <p:tgtEl>
                                          <p:spTgt spid="25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1"/>
                                        </p:tgtEl>
                                        <p:attrNameLst>
                                          <p:attrName>style.visibility</p:attrName>
                                        </p:attrNameLst>
                                      </p:cBhvr>
                                      <p:to>
                                        <p:strVal val="visible"/>
                                      </p:to>
                                    </p:set>
                                    <p:animEffect transition="in" filter="wipe(down)">
                                      <p:cBhvr>
                                        <p:cTn id="43" dur="500"/>
                                        <p:tgtEl>
                                          <p:spTgt spid="28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77"/>
                                        </p:tgtEl>
                                        <p:attrNameLst>
                                          <p:attrName>style.visibility</p:attrName>
                                        </p:attrNameLst>
                                      </p:cBhvr>
                                      <p:to>
                                        <p:strVal val="visible"/>
                                      </p:to>
                                    </p:set>
                                    <p:animEffect transition="in" filter="wipe(up)">
                                      <p:cBhvr>
                                        <p:cTn id="47" dur="500"/>
                                        <p:tgtEl>
                                          <p:spTgt spid="277"/>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89"/>
                                        </p:tgtEl>
                                        <p:attrNameLst>
                                          <p:attrName>style.visibility</p:attrName>
                                        </p:attrNameLst>
                                      </p:cBhvr>
                                      <p:to>
                                        <p:strVal val="visible"/>
                                      </p:to>
                                    </p:set>
                                    <p:animEffect transition="in" filter="wipe(left)">
                                      <p:cBhvr>
                                        <p:cTn id="59" dur="500"/>
                                        <p:tgtEl>
                                          <p:spTgt spid="28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285"/>
                                        </p:tgtEl>
                                        <p:attrNameLst>
                                          <p:attrName>style.visibility</p:attrName>
                                        </p:attrNameLst>
                                      </p:cBhvr>
                                      <p:to>
                                        <p:strVal val="visible"/>
                                      </p:to>
                                    </p:set>
                                    <p:animEffect transition="in" filter="wipe(right)">
                                      <p:cBhvr>
                                        <p:cTn id="63" dur="500"/>
                                        <p:tgtEl>
                                          <p:spTgt spid="28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500"/>
                                        <p:tgtEl>
                                          <p:spTgt spid="10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fade">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04"/>
                                        </p:tgtEl>
                                        <p:attrNameLst>
                                          <p:attrName>style.visibility</p:attrName>
                                        </p:attrNameLst>
                                      </p:cBhvr>
                                      <p:to>
                                        <p:strVal val="visible"/>
                                      </p:to>
                                    </p:set>
                                    <p:animEffect transition="in" filter="fade">
                                      <p:cBhvr>
                                        <p:cTn id="103" dur="500"/>
                                        <p:tgtEl>
                                          <p:spTgt spid="10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5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83"/>
                                        </p:tgtEl>
                                        <p:attrNameLst>
                                          <p:attrName>style.visibility</p:attrName>
                                        </p:attrNameLst>
                                      </p:cBhvr>
                                      <p:to>
                                        <p:strVal val="visible"/>
                                      </p:to>
                                    </p:set>
                                    <p:animEffect transition="in" filter="fade">
                                      <p:cBhvr>
                                        <p:cTn id="113" dur="500"/>
                                        <p:tgtEl>
                                          <p:spTgt spid="8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500"/>
                                        <p:tgtEl>
                                          <p:spTgt spid="5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5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fade">
                                      <p:cBhvr>
                                        <p:cTn id="128" dur="500"/>
                                        <p:tgtEl>
                                          <p:spTgt spid="7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500"/>
                                        <p:tgtEl>
                                          <p:spTgt spid="3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4"/>
                                        </p:tgtEl>
                                        <p:attrNameLst>
                                          <p:attrName>style.visibility</p:attrName>
                                        </p:attrNameLst>
                                      </p:cBhvr>
                                      <p:to>
                                        <p:strVal val="visible"/>
                                      </p:to>
                                    </p:set>
                                    <p:animEffect transition="in" filter="fade">
                                      <p:cBhvr>
                                        <p:cTn id="138" dur="500"/>
                                        <p:tgtEl>
                                          <p:spTgt spid="44"/>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500"/>
                                        <p:tgtEl>
                                          <p:spTgt spid="5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98"/>
                                        </p:tgtEl>
                                        <p:attrNameLst>
                                          <p:attrName>style.visibility</p:attrName>
                                        </p:attrNameLst>
                                      </p:cBhvr>
                                      <p:to>
                                        <p:strVal val="visible"/>
                                      </p:to>
                                    </p:set>
                                    <p:animEffect transition="in" filter="fade">
                                      <p:cBhvr>
                                        <p:cTn id="158" dur="500"/>
                                        <p:tgtEl>
                                          <p:spTgt spid="98"/>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92"/>
                                        </p:tgtEl>
                                        <p:attrNameLst>
                                          <p:attrName>style.visibility</p:attrName>
                                        </p:attrNameLst>
                                      </p:cBhvr>
                                      <p:to>
                                        <p:strVal val="visible"/>
                                      </p:to>
                                    </p:set>
                                    <p:animEffect transition="in" filter="fade">
                                      <p:cBhvr>
                                        <p:cTn id="163" dur="500"/>
                                        <p:tgtEl>
                                          <p:spTgt spid="9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95"/>
                                        </p:tgtEl>
                                        <p:attrNameLst>
                                          <p:attrName>style.visibility</p:attrName>
                                        </p:attrNameLst>
                                      </p:cBhvr>
                                      <p:to>
                                        <p:strVal val="visible"/>
                                      </p:to>
                                    </p:set>
                                    <p:animEffect transition="in" filter="fade">
                                      <p:cBhvr>
                                        <p:cTn id="168" dur="500"/>
                                        <p:tgtEl>
                                          <p:spTgt spid="9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500"/>
                                        <p:tgtEl>
                                          <p:spTgt spid="2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32"/>
                                        </p:tgtEl>
                                        <p:attrNameLst>
                                          <p:attrName>style.visibility</p:attrName>
                                        </p:attrNameLst>
                                      </p:cBhvr>
                                      <p:to>
                                        <p:strVal val="visible"/>
                                      </p:to>
                                    </p:set>
                                    <p:animEffect transition="in" filter="fade">
                                      <p:cBhvr>
                                        <p:cTn id="178" dur="500"/>
                                        <p:tgtEl>
                                          <p:spTgt spid="32"/>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fade">
                                      <p:cBhvr>
                                        <p:cTn id="183" dur="500"/>
                                        <p:tgtEl>
                                          <p:spTgt spid="6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53"/>
                                        </p:tgtEl>
                                        <p:attrNameLst>
                                          <p:attrName>style.visibility</p:attrName>
                                        </p:attrNameLst>
                                      </p:cBhvr>
                                      <p:to>
                                        <p:strVal val="visible"/>
                                      </p:to>
                                    </p:set>
                                    <p:animEffect transition="in" filter="fade">
                                      <p:cBhvr>
                                        <p:cTn id="188" dur="500"/>
                                        <p:tgtEl>
                                          <p:spTgt spid="53"/>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fade">
                                      <p:cBhvr>
                                        <p:cTn id="193" dur="500"/>
                                        <p:tgtEl>
                                          <p:spTgt spid="59"/>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86"/>
                                        </p:tgtEl>
                                        <p:attrNameLst>
                                          <p:attrName>style.visibility</p:attrName>
                                        </p:attrNameLst>
                                      </p:cBhvr>
                                      <p:to>
                                        <p:strVal val="visible"/>
                                      </p:to>
                                    </p:set>
                                    <p:animEffect transition="in" filter="fade">
                                      <p:cBhvr>
                                        <p:cTn id="198" dur="500"/>
                                        <p:tgtEl>
                                          <p:spTgt spid="86"/>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89"/>
                                        </p:tgtEl>
                                        <p:attrNameLst>
                                          <p:attrName>style.visibility</p:attrName>
                                        </p:attrNameLst>
                                      </p:cBhvr>
                                      <p:to>
                                        <p:strVal val="visible"/>
                                      </p:to>
                                    </p:set>
                                    <p:animEffect transition="in" filter="fade">
                                      <p:cBhvr>
                                        <p:cTn id="20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782"/>
          <a:stretch/>
        </p:blipFill>
        <p:spPr>
          <a:xfrm>
            <a:off x="2420784" y="987866"/>
            <a:ext cx="9557600" cy="5815174"/>
          </a:xfrm>
          <a:prstGeom prst="rect">
            <a:avLst/>
          </a:prstGeom>
        </p:spPr>
      </p:pic>
      <p:sp>
        <p:nvSpPr>
          <p:cNvPr id="4" name="Rounded Rectangle 3"/>
          <p:cNvSpPr/>
          <p:nvPr/>
        </p:nvSpPr>
        <p:spPr bwMode="auto">
          <a:xfrm>
            <a:off x="6415812" y="2306814"/>
            <a:ext cx="1584176" cy="648072"/>
          </a:xfrm>
          <a:prstGeom prst="roundRect">
            <a:avLst/>
          </a:prstGeom>
          <a:solidFill>
            <a:srgbClr val="FFC000">
              <a:alpha val="40000"/>
            </a:srgbClr>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GB" sz="1600" b="1" dirty="0">
                <a:solidFill>
                  <a:srgbClr val="FF3300"/>
                </a:solidFill>
                <a:latin typeface="Arial"/>
                <a:ea typeface="ＭＳ Ｐゴシック" charset="0"/>
                <a:cs typeface="Times New Roman" pitchFamily="18" charset="0"/>
              </a:rPr>
              <a:t>Product or service (jobs)</a:t>
            </a:r>
          </a:p>
        </p:txBody>
      </p:sp>
      <p:sp>
        <p:nvSpPr>
          <p:cNvPr id="6" name="Rounded Rectangle 5"/>
          <p:cNvSpPr/>
          <p:nvPr/>
        </p:nvSpPr>
        <p:spPr bwMode="auto">
          <a:xfrm>
            <a:off x="6415812" y="3170910"/>
            <a:ext cx="1584176" cy="648072"/>
          </a:xfrm>
          <a:prstGeom prst="roundRect">
            <a:avLst/>
          </a:prstGeom>
          <a:solidFill>
            <a:srgbClr val="FFC000">
              <a:alpha val="40000"/>
            </a:srgbClr>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GB" sz="1600" b="1" dirty="0">
                <a:solidFill>
                  <a:srgbClr val="FF3300"/>
                </a:solidFill>
                <a:latin typeface="Arial"/>
                <a:ea typeface="ＭＳ Ｐゴシック" charset="0"/>
                <a:cs typeface="Times New Roman" pitchFamily="18" charset="0"/>
              </a:rPr>
              <a:t>Benefits (gains)</a:t>
            </a:r>
          </a:p>
        </p:txBody>
      </p:sp>
      <p:sp>
        <p:nvSpPr>
          <p:cNvPr id="7" name="Rounded Rectangle 6"/>
          <p:cNvSpPr/>
          <p:nvPr/>
        </p:nvSpPr>
        <p:spPr bwMode="auto">
          <a:xfrm>
            <a:off x="6415812" y="4035006"/>
            <a:ext cx="1584176" cy="648072"/>
          </a:xfrm>
          <a:prstGeom prst="roundRect">
            <a:avLst/>
          </a:prstGeom>
          <a:solidFill>
            <a:srgbClr val="FFC000">
              <a:alpha val="40000"/>
            </a:srgbClr>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GB" sz="1600" b="1" dirty="0">
                <a:solidFill>
                  <a:srgbClr val="FF3300"/>
                </a:solidFill>
                <a:latin typeface="Arial"/>
                <a:ea typeface="ＭＳ Ｐゴシック" charset="0"/>
                <a:cs typeface="Times New Roman" pitchFamily="18" charset="0"/>
              </a:rPr>
              <a:t>Reliefs (pains)</a:t>
            </a:r>
          </a:p>
        </p:txBody>
      </p:sp>
      <p:sp>
        <p:nvSpPr>
          <p:cNvPr id="8" name="Oval 7"/>
          <p:cNvSpPr/>
          <p:nvPr/>
        </p:nvSpPr>
        <p:spPr bwMode="auto">
          <a:xfrm>
            <a:off x="2696147" y="1576370"/>
            <a:ext cx="3561345" cy="3358735"/>
          </a:xfrm>
          <a:prstGeom prst="ellipse">
            <a:avLst/>
          </a:prstGeom>
          <a:solidFill>
            <a:srgbClr val="C00000">
              <a:alpha val="20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14400"/>
            <a:r>
              <a:rPr lang="en-GB" sz="2800" b="1" dirty="0">
                <a:solidFill>
                  <a:srgbClr val="C51638">
                    <a:lumMod val="75000"/>
                  </a:srgbClr>
                </a:solidFill>
                <a:latin typeface="Arial"/>
                <a:ea typeface="ＭＳ Ｐゴシック" charset="0"/>
                <a:cs typeface="Times New Roman" pitchFamily="18" charset="0"/>
              </a:rPr>
              <a:t>Value Creation Activities</a:t>
            </a:r>
          </a:p>
        </p:txBody>
      </p:sp>
      <p:sp>
        <p:nvSpPr>
          <p:cNvPr id="9" name="Oval 8"/>
          <p:cNvSpPr/>
          <p:nvPr/>
        </p:nvSpPr>
        <p:spPr bwMode="auto">
          <a:xfrm>
            <a:off x="8131178" y="1576371"/>
            <a:ext cx="3554858" cy="3358735"/>
          </a:xfrm>
          <a:prstGeom prst="ellipse">
            <a:avLst/>
          </a:prstGeom>
          <a:solidFill>
            <a:srgbClr val="1A87FF">
              <a:alpha val="20000"/>
            </a:srgbClr>
          </a:solidFill>
          <a:ln w="381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14400"/>
            <a:r>
              <a:rPr lang="en-GB" sz="2800" b="1" dirty="0">
                <a:solidFill>
                  <a:srgbClr val="003D81">
                    <a:lumMod val="60000"/>
                    <a:lumOff val="40000"/>
                  </a:srgbClr>
                </a:solidFill>
                <a:latin typeface="Arial"/>
                <a:ea typeface="ＭＳ Ｐゴシック" charset="0"/>
                <a:cs typeface="Times New Roman" pitchFamily="18" charset="0"/>
              </a:rPr>
              <a:t>Value Delivery Activities</a:t>
            </a:r>
          </a:p>
        </p:txBody>
      </p:sp>
      <p:sp>
        <p:nvSpPr>
          <p:cNvPr id="10" name="Rounded Rectangle 9"/>
          <p:cNvSpPr/>
          <p:nvPr/>
        </p:nvSpPr>
        <p:spPr bwMode="auto">
          <a:xfrm>
            <a:off x="2757793" y="5074118"/>
            <a:ext cx="8893788" cy="1296144"/>
          </a:xfrm>
          <a:prstGeom prst="roundRect">
            <a:avLst/>
          </a:prstGeom>
          <a:solidFill>
            <a:srgbClr val="006C4D">
              <a:alpha val="20000"/>
            </a:srgbClr>
          </a:solid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14400"/>
            <a:r>
              <a:rPr lang="en-GB" sz="2800" b="1" dirty="0">
                <a:solidFill>
                  <a:srgbClr val="009067">
                    <a:lumMod val="75000"/>
                  </a:srgbClr>
                </a:solidFill>
                <a:latin typeface="Arial"/>
                <a:ea typeface="ＭＳ Ｐゴシック" charset="0"/>
                <a:cs typeface="Times New Roman" pitchFamily="18" charset="0"/>
              </a:rPr>
              <a:t>Value Capture Activities</a:t>
            </a:r>
          </a:p>
        </p:txBody>
      </p:sp>
      <p:sp>
        <p:nvSpPr>
          <p:cNvPr id="3" name="Title 2"/>
          <p:cNvSpPr>
            <a:spLocks noGrp="1"/>
          </p:cNvSpPr>
          <p:nvPr>
            <p:ph type="title"/>
          </p:nvPr>
        </p:nvSpPr>
        <p:spPr/>
        <p:txBody>
          <a:bodyPr/>
          <a:lstStyle/>
          <a:p>
            <a:r>
              <a:rPr lang="fi-FI" sz="4000" dirty="0">
                <a:solidFill>
                  <a:srgbClr val="000000"/>
                </a:solidFill>
              </a:rPr>
              <a:t>Anatomy of the Business Model Canvas</a:t>
            </a:r>
            <a:endParaRPr lang="en-GB" sz="4000" dirty="0">
              <a:solidFill>
                <a:srgbClr val="000000"/>
              </a:solidFill>
            </a:endParaRPr>
          </a:p>
        </p:txBody>
      </p:sp>
      <p:sp>
        <p:nvSpPr>
          <p:cNvPr id="5" name="TextBox 4">
            <a:extLst>
              <a:ext uri="{FF2B5EF4-FFF2-40B4-BE49-F238E27FC236}">
                <a16:creationId xmlns:a16="http://schemas.microsoft.com/office/drawing/2014/main" id="{D6646801-E03E-476C-8BAA-A836C003905F}"/>
              </a:ext>
            </a:extLst>
          </p:cNvPr>
          <p:cNvSpPr txBox="1"/>
          <p:nvPr/>
        </p:nvSpPr>
        <p:spPr>
          <a:xfrm>
            <a:off x="106017" y="987867"/>
            <a:ext cx="2590130" cy="3785652"/>
          </a:xfrm>
          <a:prstGeom prst="rect">
            <a:avLst/>
          </a:prstGeom>
          <a:noFill/>
        </p:spPr>
        <p:txBody>
          <a:bodyPr wrap="square" rtlCol="0">
            <a:spAutoFit/>
          </a:bodyPr>
          <a:lstStyle/>
          <a:p>
            <a:r>
              <a:rPr lang="en-GB" sz="1600" i="0" dirty="0">
                <a:solidFill>
                  <a:srgbClr val="1B0807"/>
                </a:solidFill>
                <a:latin typeface="+mn-lt"/>
              </a:rPr>
              <a:t>Note: this is an illustration of the business model canvas.</a:t>
            </a:r>
          </a:p>
          <a:p>
            <a:endParaRPr lang="en-GB" sz="1600" i="0" dirty="0">
              <a:solidFill>
                <a:srgbClr val="1B0807"/>
              </a:solidFill>
              <a:latin typeface="+mn-lt"/>
            </a:endParaRPr>
          </a:p>
          <a:p>
            <a:r>
              <a:rPr lang="en-GB" sz="1600" i="0" dirty="0">
                <a:solidFill>
                  <a:srgbClr val="1B0807"/>
                </a:solidFill>
                <a:latin typeface="+mn-lt"/>
              </a:rPr>
              <a:t>We will NOT use this canvas in class! It is provided here simply as an illustration of the different elements of a business model.</a:t>
            </a:r>
          </a:p>
          <a:p>
            <a:endParaRPr lang="en-GB" sz="1600" i="0" dirty="0">
              <a:solidFill>
                <a:srgbClr val="1B0807"/>
              </a:solidFill>
              <a:latin typeface="+mn-lt"/>
            </a:endParaRPr>
          </a:p>
          <a:p>
            <a:r>
              <a:rPr lang="en-GB" sz="1600" i="0" dirty="0">
                <a:solidFill>
                  <a:srgbClr val="1B0807"/>
                </a:solidFill>
                <a:latin typeface="+mn-lt"/>
              </a:rPr>
              <a:t>For explanation see this video:</a:t>
            </a:r>
          </a:p>
          <a:p>
            <a:r>
              <a:rPr lang="en-GB" sz="1600" i="0" dirty="0">
                <a:solidFill>
                  <a:srgbClr val="1B0807"/>
                </a:solidFill>
                <a:latin typeface="+mn-lt"/>
                <a:hlinkClick r:id="rId4"/>
              </a:rPr>
              <a:t>https://youtu.be/wlKP-BaC0jA</a:t>
            </a:r>
            <a:r>
              <a:rPr lang="en-GB" sz="1600" i="0" dirty="0">
                <a:solidFill>
                  <a:srgbClr val="1B0807"/>
                </a:solidFill>
                <a:latin typeface="+mn-lt"/>
              </a:rPr>
              <a:t> </a:t>
            </a:r>
          </a:p>
        </p:txBody>
      </p:sp>
    </p:spTree>
    <p:extLst>
      <p:ext uri="{BB962C8B-B14F-4D97-AF65-F5344CB8AC3E}">
        <p14:creationId xmlns:p14="http://schemas.microsoft.com/office/powerpoint/2010/main" val="137516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Value Creation Analysis</a:t>
            </a:r>
            <a:endParaRPr lang="en-GB" dirty="0"/>
          </a:p>
        </p:txBody>
      </p:sp>
      <p:sp>
        <p:nvSpPr>
          <p:cNvPr id="3" name="Content Placeholder 2"/>
          <p:cNvSpPr>
            <a:spLocks noGrp="1"/>
          </p:cNvSpPr>
          <p:nvPr>
            <p:ph idx="1"/>
          </p:nvPr>
        </p:nvSpPr>
        <p:spPr/>
        <p:txBody>
          <a:bodyPr/>
          <a:lstStyle/>
          <a:p>
            <a:pPr algn="l"/>
            <a:r>
              <a:rPr lang="en-GB" dirty="0"/>
              <a:t>What benefits do each participant draw from their interactions? </a:t>
            </a:r>
          </a:p>
          <a:p>
            <a:pPr algn="l"/>
            <a:r>
              <a:rPr lang="en-GB" dirty="0"/>
              <a:t>What are the basic interactions required to </a:t>
            </a:r>
            <a:r>
              <a:rPr lang="en-GB" u="sng" dirty="0"/>
              <a:t>set up the system?</a:t>
            </a:r>
            <a:r>
              <a:rPr lang="en-GB" dirty="0"/>
              <a:t> These are indicated with blue colour in the following slide. These need to be in place first before we can start!</a:t>
            </a:r>
          </a:p>
          <a:p>
            <a:pPr algn="l"/>
            <a:r>
              <a:rPr lang="en-GB" u="sng" dirty="0"/>
              <a:t>What are the basic interactions to deliver the service?</a:t>
            </a:r>
            <a:r>
              <a:rPr lang="en-GB" dirty="0"/>
              <a:t> These are marked with red colour.</a:t>
            </a:r>
          </a:p>
          <a:p>
            <a:pPr algn="l"/>
            <a:r>
              <a:rPr lang="en-GB" u="sng" dirty="0"/>
              <a:t>What are the ‘gain creators’?</a:t>
            </a:r>
            <a:r>
              <a:rPr lang="en-GB" dirty="0"/>
              <a:t> These add extra value beyond traditional offerings and make our customers fall in love with us!</a:t>
            </a:r>
          </a:p>
          <a:p>
            <a:pPr algn="l"/>
            <a:r>
              <a:rPr lang="en-GB" u="sng" dirty="0"/>
              <a:t>Finally, are we creating anything extra?</a:t>
            </a:r>
            <a:r>
              <a:rPr lang="en-GB" dirty="0"/>
              <a:t> Uber generates loads of data that it monetises elsewhere. Data interactions are shown in yellow.</a:t>
            </a:r>
          </a:p>
          <a:p>
            <a:pPr algn="l"/>
            <a:endParaRPr lang="en-GB" dirty="0"/>
          </a:p>
        </p:txBody>
      </p:sp>
    </p:spTree>
    <p:extLst>
      <p:ext uri="{BB962C8B-B14F-4D97-AF65-F5344CB8AC3E}">
        <p14:creationId xmlns:p14="http://schemas.microsoft.com/office/powerpoint/2010/main" val="3134176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Value Creation Analysis: Uber</a:t>
            </a:r>
            <a:endParaRPr lang="en-GB" dirty="0"/>
          </a:p>
        </p:txBody>
      </p:sp>
      <p:grpSp>
        <p:nvGrpSpPr>
          <p:cNvPr id="202" name="Group 43"/>
          <p:cNvGrpSpPr>
            <a:grpSpLocks/>
          </p:cNvGrpSpPr>
          <p:nvPr/>
        </p:nvGrpSpPr>
        <p:grpSpPr bwMode="auto">
          <a:xfrm>
            <a:off x="430247" y="5338471"/>
            <a:ext cx="857250" cy="766763"/>
            <a:chOff x="3808" y="2208"/>
            <a:chExt cx="768" cy="688"/>
          </a:xfrm>
        </p:grpSpPr>
        <p:pic>
          <p:nvPicPr>
            <p:cNvPr id="20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6"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TextBox 23"/>
            <p:cNvSpPr txBox="1">
              <a:spLocks noChangeArrowheads="1"/>
            </p:cNvSpPr>
            <p:nvPr/>
          </p:nvSpPr>
          <p:spPr bwMode="auto">
            <a:xfrm>
              <a:off x="380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user</a:t>
              </a:r>
            </a:p>
          </p:txBody>
        </p:sp>
      </p:grpSp>
      <p:grpSp>
        <p:nvGrpSpPr>
          <p:cNvPr id="205" name="Group 42"/>
          <p:cNvGrpSpPr>
            <a:grpSpLocks/>
          </p:cNvGrpSpPr>
          <p:nvPr/>
        </p:nvGrpSpPr>
        <p:grpSpPr bwMode="auto">
          <a:xfrm>
            <a:off x="430247" y="2563244"/>
            <a:ext cx="857250" cy="766763"/>
            <a:chOff x="4624" y="2208"/>
            <a:chExt cx="768" cy="688"/>
          </a:xfrm>
        </p:grpSpPr>
        <p:pic>
          <p:nvPicPr>
            <p:cNvPr id="20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TextBox 24"/>
            <p:cNvSpPr txBox="1">
              <a:spLocks noChangeArrowheads="1"/>
            </p:cNvSpPr>
            <p:nvPr/>
          </p:nvSpPr>
          <p:spPr bwMode="auto">
            <a:xfrm>
              <a:off x="4624"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drivers</a:t>
              </a:r>
            </a:p>
          </p:txBody>
        </p:sp>
      </p:grpSp>
      <p:grpSp>
        <p:nvGrpSpPr>
          <p:cNvPr id="208" name="Group 40"/>
          <p:cNvGrpSpPr>
            <a:grpSpLocks/>
          </p:cNvGrpSpPr>
          <p:nvPr/>
        </p:nvGrpSpPr>
        <p:grpSpPr bwMode="auto">
          <a:xfrm>
            <a:off x="6451007" y="788332"/>
            <a:ext cx="994480" cy="936164"/>
            <a:chOff x="6304" y="2208"/>
            <a:chExt cx="768" cy="840"/>
          </a:xfrm>
        </p:grpSpPr>
        <p:pic>
          <p:nvPicPr>
            <p:cNvPr id="209"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TextBox 26"/>
            <p:cNvSpPr txBox="1">
              <a:spLocks noChangeArrowheads="1"/>
            </p:cNvSpPr>
            <p:nvPr/>
          </p:nvSpPr>
          <p:spPr bwMode="auto">
            <a:xfrm>
              <a:off x="6304"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government</a:t>
              </a:r>
            </a:p>
          </p:txBody>
        </p:sp>
      </p:grpSp>
      <p:cxnSp>
        <p:nvCxnSpPr>
          <p:cNvPr id="211" name="Straight Arrow Connector 210"/>
          <p:cNvCxnSpPr>
            <a:cxnSpLocks/>
          </p:cNvCxnSpPr>
          <p:nvPr/>
        </p:nvCxnSpPr>
        <p:spPr bwMode="auto">
          <a:xfrm flipH="1" flipV="1">
            <a:off x="1288279" y="2769324"/>
            <a:ext cx="5383031" cy="12024"/>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54" name="Straight Arrow Connector 253"/>
          <p:cNvCxnSpPr>
            <a:cxnSpLocks/>
          </p:cNvCxnSpPr>
          <p:nvPr/>
        </p:nvCxnSpPr>
        <p:spPr bwMode="auto">
          <a:xfrm flipH="1">
            <a:off x="1341075" y="2946625"/>
            <a:ext cx="5330235" cy="588"/>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55" name="Straight Arrow Connector 254"/>
          <p:cNvCxnSpPr/>
          <p:nvPr/>
        </p:nvCxnSpPr>
        <p:spPr bwMode="auto">
          <a:xfrm flipV="1">
            <a:off x="758759" y="3328297"/>
            <a:ext cx="0" cy="2010175"/>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62" name="Straight Arrow Connector 261"/>
          <p:cNvCxnSpPr/>
          <p:nvPr/>
        </p:nvCxnSpPr>
        <p:spPr bwMode="auto">
          <a:xfrm flipV="1">
            <a:off x="949647" y="3328296"/>
            <a:ext cx="0" cy="2010175"/>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77" name="Straight Arrow Connector 276"/>
          <p:cNvCxnSpPr>
            <a:cxnSpLocks/>
          </p:cNvCxnSpPr>
          <p:nvPr/>
        </p:nvCxnSpPr>
        <p:spPr bwMode="auto">
          <a:xfrm flipV="1">
            <a:off x="7140196" y="1614963"/>
            <a:ext cx="0" cy="893918"/>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cxnSp>
        <p:nvCxnSpPr>
          <p:cNvPr id="281" name="Straight Arrow Connector 280"/>
          <p:cNvCxnSpPr>
            <a:cxnSpLocks/>
          </p:cNvCxnSpPr>
          <p:nvPr/>
        </p:nvCxnSpPr>
        <p:spPr bwMode="auto">
          <a:xfrm flipH="1" flipV="1">
            <a:off x="6893205" y="1571830"/>
            <a:ext cx="5137" cy="904219"/>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85" name="Straight Arrow Connector 284"/>
          <p:cNvCxnSpPr>
            <a:cxnSpLocks/>
          </p:cNvCxnSpPr>
          <p:nvPr/>
        </p:nvCxnSpPr>
        <p:spPr bwMode="auto">
          <a:xfrm flipH="1">
            <a:off x="7325507" y="2960544"/>
            <a:ext cx="2847975" cy="9071"/>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none" w="med" len="med"/>
            <a:tailEnd type="arrow" w="med" len="med"/>
          </a:ln>
          <a:effectLst/>
        </p:spPr>
      </p:cxnSp>
      <p:cxnSp>
        <p:nvCxnSpPr>
          <p:cNvPr id="289" name="Straight Arrow Connector 288"/>
          <p:cNvCxnSpPr>
            <a:cxnSpLocks/>
          </p:cNvCxnSpPr>
          <p:nvPr/>
        </p:nvCxnSpPr>
        <p:spPr bwMode="auto">
          <a:xfrm flipH="1" flipV="1">
            <a:off x="7376878" y="2782666"/>
            <a:ext cx="2868423" cy="8477"/>
          </a:xfrm>
          <a:prstGeom prst="straightConnector1">
            <a:avLst/>
          </a:prstGeom>
          <a:blipFill dpi="0" rotWithShape="0">
            <a:blip r:embed="rId6"/>
            <a:srcRect/>
            <a:tile tx="0" ty="0" sx="100000" sy="100000" flip="none" algn="tl"/>
          </a:blipFill>
          <a:ln w="25400" cap="flat" cmpd="sng" algn="ctr">
            <a:solidFill>
              <a:srgbClr val="000000"/>
            </a:solidFill>
            <a:prstDash val="solid"/>
            <a:round/>
            <a:headEnd type="arrow" w="med" len="med"/>
            <a:tailEnd type="none" w="med" len="med"/>
          </a:ln>
          <a:effectLst/>
        </p:spPr>
      </p:cxnSp>
      <p:grpSp>
        <p:nvGrpSpPr>
          <p:cNvPr id="293" name="Group 44"/>
          <p:cNvGrpSpPr>
            <a:grpSpLocks/>
          </p:cNvGrpSpPr>
          <p:nvPr/>
        </p:nvGrpSpPr>
        <p:grpSpPr bwMode="auto">
          <a:xfrm>
            <a:off x="10272473" y="2531793"/>
            <a:ext cx="857250" cy="1315577"/>
            <a:chOff x="2992" y="2200"/>
            <a:chExt cx="768" cy="1178"/>
          </a:xfrm>
        </p:grpSpPr>
        <p:pic>
          <p:nvPicPr>
            <p:cNvPr id="294"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32" y="2200"/>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 name="TextBox 21"/>
            <p:cNvSpPr txBox="1">
              <a:spLocks noChangeArrowheads="1"/>
            </p:cNvSpPr>
            <p:nvPr/>
          </p:nvSpPr>
          <p:spPr bwMode="auto">
            <a:xfrm>
              <a:off x="2992" y="2658"/>
              <a:ext cx="76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1200" dirty="0">
                  <a:solidFill>
                    <a:srgbClr val="0D0D0D"/>
                  </a:solidFill>
                  <a:latin typeface="+mn-lt"/>
                </a:rPr>
                <a:t>third parties (e.g., cities)</a:t>
              </a:r>
            </a:p>
          </p:txBody>
        </p:sp>
      </p:grpSp>
      <p:pic>
        <p:nvPicPr>
          <p:cNvPr id="296" name="Picture 295"/>
          <p:cNvPicPr>
            <a:picLocks noChangeAspect="1"/>
          </p:cNvPicPr>
          <p:nvPr/>
        </p:nvPicPr>
        <p:blipFill rotWithShape="1">
          <a:blip r:embed="rId8" cstate="print">
            <a:extLst>
              <a:ext uri="{28A0092B-C50C-407E-A947-70E740481C1C}">
                <a14:useLocalDpi xmlns:a14="http://schemas.microsoft.com/office/drawing/2010/main" val="0"/>
              </a:ext>
            </a:extLst>
          </a:blip>
          <a:srcRect l="11612" t="14652" r="11319" b="14872"/>
          <a:stretch/>
        </p:blipFill>
        <p:spPr>
          <a:xfrm>
            <a:off x="6581384" y="2552380"/>
            <a:ext cx="845281" cy="772966"/>
          </a:xfrm>
          <a:prstGeom prst="rect">
            <a:avLst/>
          </a:prstGeom>
        </p:spPr>
      </p:pic>
      <p:cxnSp>
        <p:nvCxnSpPr>
          <p:cNvPr id="14" name="Connector: Elbow 13">
            <a:extLst>
              <a:ext uri="{FF2B5EF4-FFF2-40B4-BE49-F238E27FC236}">
                <a16:creationId xmlns:a16="http://schemas.microsoft.com/office/drawing/2014/main" id="{AC6AC93F-AE61-4887-AC5E-87518D8E0D18}"/>
              </a:ext>
            </a:extLst>
          </p:cNvPr>
          <p:cNvCxnSpPr>
            <a:cxnSpLocks/>
          </p:cNvCxnSpPr>
          <p:nvPr/>
        </p:nvCxnSpPr>
        <p:spPr bwMode="auto">
          <a:xfrm flipV="1">
            <a:off x="1415470" y="3367918"/>
            <a:ext cx="5482872" cy="2266358"/>
          </a:xfrm>
          <a:prstGeom prst="bentConnector3">
            <a:avLst>
              <a:gd name="adj1" fmla="val 100032"/>
            </a:avLst>
          </a:prstGeom>
          <a:solidFill>
            <a:schemeClr val="accent1"/>
          </a:solidFill>
          <a:ln w="28575" cap="flat" cmpd="sng" algn="ctr">
            <a:solidFill>
              <a:srgbClr val="1B0807"/>
            </a:solidFill>
            <a:prstDash val="solid"/>
            <a:round/>
            <a:headEnd type="none" w="med" len="med"/>
            <a:tailEnd type="arrow" w="med" len="med"/>
          </a:ln>
          <a:effectLst/>
        </p:spPr>
      </p:cxnSp>
      <p:cxnSp>
        <p:nvCxnSpPr>
          <p:cNvPr id="18" name="Connector: Elbow 17">
            <a:extLst>
              <a:ext uri="{FF2B5EF4-FFF2-40B4-BE49-F238E27FC236}">
                <a16:creationId xmlns:a16="http://schemas.microsoft.com/office/drawing/2014/main" id="{C4F35B0D-8B66-4479-A26B-6C5161A476E8}"/>
              </a:ext>
            </a:extLst>
          </p:cNvPr>
          <p:cNvCxnSpPr/>
          <p:nvPr/>
        </p:nvCxnSpPr>
        <p:spPr bwMode="auto">
          <a:xfrm rot="10800000" flipV="1">
            <a:off x="1341076" y="3445325"/>
            <a:ext cx="5799121" cy="2394661"/>
          </a:xfrm>
          <a:prstGeom prst="bentConnector3">
            <a:avLst>
              <a:gd name="adj1" fmla="val -96"/>
            </a:avLst>
          </a:prstGeom>
          <a:solidFill>
            <a:schemeClr val="accent1"/>
          </a:solidFill>
          <a:ln w="28575" cap="flat" cmpd="sng" algn="ctr">
            <a:solidFill>
              <a:srgbClr val="1B0807"/>
            </a:solidFill>
            <a:prstDash val="solid"/>
            <a:round/>
            <a:headEnd type="none" w="med" len="med"/>
            <a:tailEnd type="arrow" w="med" len="med"/>
          </a:ln>
          <a:effectLst/>
        </p:spPr>
      </p:cxnSp>
      <p:grpSp>
        <p:nvGrpSpPr>
          <p:cNvPr id="26" name="Group 51">
            <a:extLst>
              <a:ext uri="{FF2B5EF4-FFF2-40B4-BE49-F238E27FC236}">
                <a16:creationId xmlns:a16="http://schemas.microsoft.com/office/drawing/2014/main" id="{3D7CC1E0-1B7E-423A-AA9D-8AAACAA267A7}"/>
              </a:ext>
            </a:extLst>
          </p:cNvPr>
          <p:cNvGrpSpPr>
            <a:grpSpLocks/>
          </p:cNvGrpSpPr>
          <p:nvPr/>
        </p:nvGrpSpPr>
        <p:grpSpPr bwMode="auto">
          <a:xfrm>
            <a:off x="7248637" y="3701110"/>
            <a:ext cx="588962" cy="600867"/>
            <a:chOff x="2464" y="3408"/>
            <a:chExt cx="528" cy="538"/>
          </a:xfrm>
        </p:grpSpPr>
        <p:pic>
          <p:nvPicPr>
            <p:cNvPr id="27" name="Picture 17">
              <a:extLst>
                <a:ext uri="{FF2B5EF4-FFF2-40B4-BE49-F238E27FC236}">
                  <a16:creationId xmlns:a16="http://schemas.microsoft.com/office/drawing/2014/main" id="{DE0C4F70-F50F-4B86-960A-0FAE6F36E442}"/>
                </a:ext>
              </a:extLst>
            </p:cNvPr>
            <p:cNvPicPr preferRelativeResize="0">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60" y="3408"/>
              <a:ext cx="33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30">
              <a:extLst>
                <a:ext uri="{FF2B5EF4-FFF2-40B4-BE49-F238E27FC236}">
                  <a16:creationId xmlns:a16="http://schemas.microsoft.com/office/drawing/2014/main" id="{83FBC1AE-C7CB-42BB-90A5-4345A59B9A34}"/>
                </a:ext>
              </a:extLst>
            </p:cNvPr>
            <p:cNvSpPr txBox="1">
              <a:spLocks noChangeArrowheads="1"/>
            </p:cNvSpPr>
            <p:nvPr/>
          </p:nvSpPr>
          <p:spPr bwMode="auto">
            <a:xfrm>
              <a:off x="2464" y="3667"/>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err="1">
                  <a:solidFill>
                    <a:srgbClr val="0D0D0D"/>
                  </a:solidFill>
                  <a:latin typeface="+mn-lt"/>
                </a:rPr>
                <a:t>uber</a:t>
              </a:r>
              <a:r>
                <a:rPr lang="en-US" altLang="en-US" sz="800" dirty="0">
                  <a:solidFill>
                    <a:srgbClr val="0D0D0D"/>
                  </a:solidFill>
                  <a:latin typeface="+mn-lt"/>
                </a:rPr>
                <a:t> application</a:t>
              </a:r>
            </a:p>
          </p:txBody>
        </p:sp>
      </p:grpSp>
      <p:grpSp>
        <p:nvGrpSpPr>
          <p:cNvPr id="29" name="Group 52">
            <a:extLst>
              <a:ext uri="{FF2B5EF4-FFF2-40B4-BE49-F238E27FC236}">
                <a16:creationId xmlns:a16="http://schemas.microsoft.com/office/drawing/2014/main" id="{E5FA18E8-63EE-4C01-918F-0B8CA7E9F112}"/>
              </a:ext>
            </a:extLst>
          </p:cNvPr>
          <p:cNvGrpSpPr>
            <a:grpSpLocks/>
          </p:cNvGrpSpPr>
          <p:nvPr/>
        </p:nvGrpSpPr>
        <p:grpSpPr bwMode="auto">
          <a:xfrm>
            <a:off x="1014896" y="3924913"/>
            <a:ext cx="588962" cy="545666"/>
            <a:chOff x="3184" y="3456"/>
            <a:chExt cx="528" cy="489"/>
          </a:xfrm>
        </p:grpSpPr>
        <p:pic>
          <p:nvPicPr>
            <p:cNvPr id="30" name="Picture 18">
              <a:extLst>
                <a:ext uri="{FF2B5EF4-FFF2-40B4-BE49-F238E27FC236}">
                  <a16:creationId xmlns:a16="http://schemas.microsoft.com/office/drawing/2014/main" id="{B2FC4FDA-D116-4A37-8DB0-80B465893171}"/>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2">
              <a:extLst>
                <a:ext uri="{FF2B5EF4-FFF2-40B4-BE49-F238E27FC236}">
                  <a16:creationId xmlns:a16="http://schemas.microsoft.com/office/drawing/2014/main" id="{88119FD1-B428-4D02-BAE9-3D59994E2494}"/>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transport service</a:t>
              </a:r>
            </a:p>
          </p:txBody>
        </p:sp>
      </p:grpSp>
      <p:grpSp>
        <p:nvGrpSpPr>
          <p:cNvPr id="32" name="Group 54">
            <a:extLst>
              <a:ext uri="{FF2B5EF4-FFF2-40B4-BE49-F238E27FC236}">
                <a16:creationId xmlns:a16="http://schemas.microsoft.com/office/drawing/2014/main" id="{A3C4F057-FB1E-4FDE-83D1-81C4975180C5}"/>
              </a:ext>
            </a:extLst>
          </p:cNvPr>
          <p:cNvGrpSpPr>
            <a:grpSpLocks/>
          </p:cNvGrpSpPr>
          <p:nvPr/>
        </p:nvGrpSpPr>
        <p:grpSpPr bwMode="auto">
          <a:xfrm>
            <a:off x="7251442" y="4426477"/>
            <a:ext cx="588963" cy="651849"/>
            <a:chOff x="4576" y="3360"/>
            <a:chExt cx="528" cy="585"/>
          </a:xfrm>
        </p:grpSpPr>
        <p:pic>
          <p:nvPicPr>
            <p:cNvPr id="33" name="Picture 32">
              <a:extLst>
                <a:ext uri="{FF2B5EF4-FFF2-40B4-BE49-F238E27FC236}">
                  <a16:creationId xmlns:a16="http://schemas.microsoft.com/office/drawing/2014/main" id="{ED477923-4029-47E5-8E54-52200E095FC9}"/>
                </a:ext>
              </a:extLst>
            </p:cNvPr>
            <p:cNvPicPr preferRelativeResize="0">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0" y="3360"/>
              <a:ext cx="27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4">
              <a:extLst>
                <a:ext uri="{FF2B5EF4-FFF2-40B4-BE49-F238E27FC236}">
                  <a16:creationId xmlns:a16="http://schemas.microsoft.com/office/drawing/2014/main" id="{D577083A-0088-4E8E-BBB9-706ADCB0B194}"/>
                </a:ext>
              </a:extLst>
            </p:cNvPr>
            <p:cNvSpPr txBox="1">
              <a:spLocks noChangeArrowheads="1"/>
            </p:cNvSpPr>
            <p:nvPr/>
          </p:nvSpPr>
          <p:spPr bwMode="auto">
            <a:xfrm>
              <a:off x="4576"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marketing, awareness</a:t>
              </a:r>
            </a:p>
          </p:txBody>
        </p:sp>
      </p:grpSp>
      <p:grpSp>
        <p:nvGrpSpPr>
          <p:cNvPr id="35" name="Group 55">
            <a:extLst>
              <a:ext uri="{FF2B5EF4-FFF2-40B4-BE49-F238E27FC236}">
                <a16:creationId xmlns:a16="http://schemas.microsoft.com/office/drawing/2014/main" id="{4B3A5376-BB03-4A73-BD93-C9E849D2F7A8}"/>
              </a:ext>
            </a:extLst>
          </p:cNvPr>
          <p:cNvGrpSpPr>
            <a:grpSpLocks/>
          </p:cNvGrpSpPr>
          <p:nvPr/>
        </p:nvGrpSpPr>
        <p:grpSpPr bwMode="auto">
          <a:xfrm>
            <a:off x="135766" y="4171469"/>
            <a:ext cx="588962" cy="421329"/>
            <a:chOff x="5275" y="3456"/>
            <a:chExt cx="528" cy="378"/>
          </a:xfrm>
        </p:grpSpPr>
        <p:pic>
          <p:nvPicPr>
            <p:cNvPr id="36" name="Picture 26">
              <a:extLst>
                <a:ext uri="{FF2B5EF4-FFF2-40B4-BE49-F238E27FC236}">
                  <a16:creationId xmlns:a16="http://schemas.microsoft.com/office/drawing/2014/main" id="{8EE5C3EA-1161-49BA-85C9-B810701EF067}"/>
                </a:ext>
              </a:extLst>
            </p:cNvPr>
            <p:cNvPicPr preferRelativeResize="0">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76" y="345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5">
              <a:extLst>
                <a:ext uri="{FF2B5EF4-FFF2-40B4-BE49-F238E27FC236}">
                  <a16:creationId xmlns:a16="http://schemas.microsoft.com/office/drawing/2014/main" id="{8C14B2E8-EED7-46DC-AA97-9DBBC5EC14CE}"/>
                </a:ext>
              </a:extLst>
            </p:cNvPr>
            <p:cNvSpPr txBox="1">
              <a:spLocks noChangeArrowheads="1"/>
            </p:cNvSpPr>
            <p:nvPr/>
          </p:nvSpPr>
          <p:spPr bwMode="auto">
            <a:xfrm>
              <a:off x="5275" y="3665"/>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driver rating</a:t>
              </a:r>
            </a:p>
          </p:txBody>
        </p:sp>
      </p:grpSp>
      <p:grpSp>
        <p:nvGrpSpPr>
          <p:cNvPr id="38" name="Group 50">
            <a:extLst>
              <a:ext uri="{FF2B5EF4-FFF2-40B4-BE49-F238E27FC236}">
                <a16:creationId xmlns:a16="http://schemas.microsoft.com/office/drawing/2014/main" id="{88C1ACEC-38AA-40DA-A156-C4742C4C164D}"/>
              </a:ext>
            </a:extLst>
          </p:cNvPr>
          <p:cNvGrpSpPr>
            <a:grpSpLocks/>
          </p:cNvGrpSpPr>
          <p:nvPr/>
        </p:nvGrpSpPr>
        <p:grpSpPr bwMode="auto">
          <a:xfrm>
            <a:off x="3941061" y="3038042"/>
            <a:ext cx="588962" cy="508638"/>
            <a:chOff x="2464" y="4320"/>
            <a:chExt cx="528" cy="457"/>
          </a:xfrm>
        </p:grpSpPr>
        <p:pic>
          <p:nvPicPr>
            <p:cNvPr id="39" name="Picture 21">
              <a:extLst>
                <a:ext uri="{FF2B5EF4-FFF2-40B4-BE49-F238E27FC236}">
                  <a16:creationId xmlns:a16="http://schemas.microsoft.com/office/drawing/2014/main" id="{5B739396-07BD-4A69-AB7B-A7ADC7292E39}"/>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6">
              <a:extLst>
                <a:ext uri="{FF2B5EF4-FFF2-40B4-BE49-F238E27FC236}">
                  <a16:creationId xmlns:a16="http://schemas.microsoft.com/office/drawing/2014/main" id="{EDB78C9B-D0CE-4044-84A8-6A617DC75123}"/>
                </a:ext>
              </a:extLst>
            </p:cNvPr>
            <p:cNvSpPr txBox="1">
              <a:spLocks noChangeArrowheads="1"/>
            </p:cNvSpPr>
            <p:nvPr/>
          </p:nvSpPr>
          <p:spPr bwMode="auto">
            <a:xfrm>
              <a:off x="2464" y="4608"/>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commission</a:t>
              </a:r>
            </a:p>
          </p:txBody>
        </p:sp>
      </p:grpSp>
      <p:grpSp>
        <p:nvGrpSpPr>
          <p:cNvPr id="41" name="Group 48">
            <a:extLst>
              <a:ext uri="{FF2B5EF4-FFF2-40B4-BE49-F238E27FC236}">
                <a16:creationId xmlns:a16="http://schemas.microsoft.com/office/drawing/2014/main" id="{94FA3146-7C69-4F71-9F09-3447DDAF39CC}"/>
              </a:ext>
            </a:extLst>
          </p:cNvPr>
          <p:cNvGrpSpPr>
            <a:grpSpLocks/>
          </p:cNvGrpSpPr>
          <p:nvPr/>
        </p:nvGrpSpPr>
        <p:grpSpPr bwMode="auto">
          <a:xfrm>
            <a:off x="4299676" y="5070685"/>
            <a:ext cx="695325" cy="508638"/>
            <a:chOff x="3808" y="4320"/>
            <a:chExt cx="624" cy="457"/>
          </a:xfrm>
        </p:grpSpPr>
        <p:sp>
          <p:nvSpPr>
            <p:cNvPr id="42" name="TextBox 38">
              <a:extLst>
                <a:ext uri="{FF2B5EF4-FFF2-40B4-BE49-F238E27FC236}">
                  <a16:creationId xmlns:a16="http://schemas.microsoft.com/office/drawing/2014/main" id="{13D4B3E6-793E-4F78-9833-D83C75835FB3}"/>
                </a:ext>
              </a:extLst>
            </p:cNvPr>
            <p:cNvSpPr txBox="1">
              <a:spLocks noChangeArrowheads="1"/>
            </p:cNvSpPr>
            <p:nvPr/>
          </p:nvSpPr>
          <p:spPr bwMode="auto">
            <a:xfrm>
              <a:off x="3808" y="4608"/>
              <a:ext cx="62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data</a:t>
              </a:r>
            </a:p>
          </p:txBody>
        </p:sp>
        <p:pic>
          <p:nvPicPr>
            <p:cNvPr id="43" name="Picture 39">
              <a:extLst>
                <a:ext uri="{FF2B5EF4-FFF2-40B4-BE49-F238E27FC236}">
                  <a16:creationId xmlns:a16="http://schemas.microsoft.com/office/drawing/2014/main" id="{72895D29-0B7F-41B0-98E2-36D0FABD1C68}"/>
                </a:ext>
              </a:extLst>
            </p:cNvPr>
            <p:cNvPicPr preferRelativeResize="0">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52" y="4320"/>
              <a:ext cx="3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46">
            <a:extLst>
              <a:ext uri="{FF2B5EF4-FFF2-40B4-BE49-F238E27FC236}">
                <a16:creationId xmlns:a16="http://schemas.microsoft.com/office/drawing/2014/main" id="{43E8C9C5-0898-4FD4-AFD5-FF24E3A375C8}"/>
              </a:ext>
            </a:extLst>
          </p:cNvPr>
          <p:cNvGrpSpPr>
            <a:grpSpLocks/>
          </p:cNvGrpSpPr>
          <p:nvPr/>
        </p:nvGrpSpPr>
        <p:grpSpPr bwMode="auto">
          <a:xfrm>
            <a:off x="2452131" y="2148668"/>
            <a:ext cx="661341" cy="616712"/>
            <a:chOff x="5202" y="4352"/>
            <a:chExt cx="592" cy="553"/>
          </a:xfrm>
        </p:grpSpPr>
        <p:pic>
          <p:nvPicPr>
            <p:cNvPr id="45" name="Picture 42">
              <a:extLst>
                <a:ext uri="{FF2B5EF4-FFF2-40B4-BE49-F238E27FC236}">
                  <a16:creationId xmlns:a16="http://schemas.microsoft.com/office/drawing/2014/main" id="{CBA0AB6C-1AAC-4A65-BAA0-15950A61AC48}"/>
                </a:ext>
              </a:extLst>
            </p:cNvPr>
            <p:cNvPicPr preferRelativeResize="0">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44" y="4352"/>
              <a:ext cx="38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3">
              <a:extLst>
                <a:ext uri="{FF2B5EF4-FFF2-40B4-BE49-F238E27FC236}">
                  <a16:creationId xmlns:a16="http://schemas.microsoft.com/office/drawing/2014/main" id="{846545A1-932B-4B49-A6DE-095CE2D456B2}"/>
                </a:ext>
              </a:extLst>
            </p:cNvPr>
            <p:cNvSpPr txBox="1">
              <a:spLocks noChangeArrowheads="1"/>
            </p:cNvSpPr>
            <p:nvPr/>
          </p:nvSpPr>
          <p:spPr bwMode="auto">
            <a:xfrm>
              <a:off x="5202" y="4626"/>
              <a:ext cx="59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 of earnings</a:t>
              </a:r>
            </a:p>
          </p:txBody>
        </p:sp>
      </p:grpSp>
      <p:grpSp>
        <p:nvGrpSpPr>
          <p:cNvPr id="47" name="Group 52">
            <a:extLst>
              <a:ext uri="{FF2B5EF4-FFF2-40B4-BE49-F238E27FC236}">
                <a16:creationId xmlns:a16="http://schemas.microsoft.com/office/drawing/2014/main" id="{A2CF6400-BFBA-417F-9D89-07493BC17D09}"/>
              </a:ext>
            </a:extLst>
          </p:cNvPr>
          <p:cNvGrpSpPr>
            <a:grpSpLocks/>
          </p:cNvGrpSpPr>
          <p:nvPr/>
        </p:nvGrpSpPr>
        <p:grpSpPr bwMode="auto">
          <a:xfrm>
            <a:off x="1285743" y="2232653"/>
            <a:ext cx="588962" cy="422919"/>
            <a:chOff x="3184" y="3456"/>
            <a:chExt cx="528" cy="379"/>
          </a:xfrm>
        </p:grpSpPr>
        <p:pic>
          <p:nvPicPr>
            <p:cNvPr id="48" name="Picture 18">
              <a:extLst>
                <a:ext uri="{FF2B5EF4-FFF2-40B4-BE49-F238E27FC236}">
                  <a16:creationId xmlns:a16="http://schemas.microsoft.com/office/drawing/2014/main" id="{0D5F3CCF-2A35-4DEB-A637-EA6170176BE7}"/>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32">
              <a:extLst>
                <a:ext uri="{FF2B5EF4-FFF2-40B4-BE49-F238E27FC236}">
                  <a16:creationId xmlns:a16="http://schemas.microsoft.com/office/drawing/2014/main" id="{31A20352-E3F4-4252-9C83-EE7DBE2ED9C3}"/>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peak pricing</a:t>
              </a:r>
            </a:p>
          </p:txBody>
        </p:sp>
      </p:grpSp>
      <p:grpSp>
        <p:nvGrpSpPr>
          <p:cNvPr id="50" name="Group 52">
            <a:extLst>
              <a:ext uri="{FF2B5EF4-FFF2-40B4-BE49-F238E27FC236}">
                <a16:creationId xmlns:a16="http://schemas.microsoft.com/office/drawing/2014/main" id="{B2D09287-6E87-40D6-A70F-5ABF81CF3948}"/>
              </a:ext>
            </a:extLst>
          </p:cNvPr>
          <p:cNvGrpSpPr>
            <a:grpSpLocks/>
          </p:cNvGrpSpPr>
          <p:nvPr/>
        </p:nvGrpSpPr>
        <p:grpSpPr bwMode="auto">
          <a:xfrm>
            <a:off x="1876592" y="2241714"/>
            <a:ext cx="588962" cy="422919"/>
            <a:chOff x="3184" y="3456"/>
            <a:chExt cx="528" cy="379"/>
          </a:xfrm>
        </p:grpSpPr>
        <p:pic>
          <p:nvPicPr>
            <p:cNvPr id="51" name="Picture 18">
              <a:extLst>
                <a:ext uri="{FF2B5EF4-FFF2-40B4-BE49-F238E27FC236}">
                  <a16:creationId xmlns:a16="http://schemas.microsoft.com/office/drawing/2014/main" id="{89F8B1DA-CE78-4C1E-B3EF-513522C6D19E}"/>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32">
              <a:extLst>
                <a:ext uri="{FF2B5EF4-FFF2-40B4-BE49-F238E27FC236}">
                  <a16:creationId xmlns:a16="http://schemas.microsoft.com/office/drawing/2014/main" id="{04B10E4B-2596-45A0-B2EB-98FC9AED8691}"/>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hot maps</a:t>
              </a:r>
            </a:p>
          </p:txBody>
        </p:sp>
      </p:grpSp>
      <p:grpSp>
        <p:nvGrpSpPr>
          <p:cNvPr id="53" name="Group 52">
            <a:extLst>
              <a:ext uri="{FF2B5EF4-FFF2-40B4-BE49-F238E27FC236}">
                <a16:creationId xmlns:a16="http://schemas.microsoft.com/office/drawing/2014/main" id="{09661964-B920-4366-A07C-C2B2878EFDB2}"/>
              </a:ext>
            </a:extLst>
          </p:cNvPr>
          <p:cNvGrpSpPr>
            <a:grpSpLocks/>
          </p:cNvGrpSpPr>
          <p:nvPr/>
        </p:nvGrpSpPr>
        <p:grpSpPr bwMode="auto">
          <a:xfrm>
            <a:off x="5169489" y="2243524"/>
            <a:ext cx="588962" cy="422919"/>
            <a:chOff x="3184" y="3456"/>
            <a:chExt cx="528" cy="379"/>
          </a:xfrm>
        </p:grpSpPr>
        <p:pic>
          <p:nvPicPr>
            <p:cNvPr id="54" name="Picture 18">
              <a:extLst>
                <a:ext uri="{FF2B5EF4-FFF2-40B4-BE49-F238E27FC236}">
                  <a16:creationId xmlns:a16="http://schemas.microsoft.com/office/drawing/2014/main" id="{E46D2455-7893-4D3A-BB3E-51A6C2664C28}"/>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32">
              <a:extLst>
                <a:ext uri="{FF2B5EF4-FFF2-40B4-BE49-F238E27FC236}">
                  <a16:creationId xmlns:a16="http://schemas.microsoft.com/office/drawing/2014/main" id="{25B6AA8B-84C9-4A97-AA74-0B7117D877B2}"/>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training</a:t>
              </a:r>
            </a:p>
          </p:txBody>
        </p:sp>
      </p:grpSp>
      <p:grpSp>
        <p:nvGrpSpPr>
          <p:cNvPr id="56" name="Group 52">
            <a:extLst>
              <a:ext uri="{FF2B5EF4-FFF2-40B4-BE49-F238E27FC236}">
                <a16:creationId xmlns:a16="http://schemas.microsoft.com/office/drawing/2014/main" id="{4FCA2CF9-7334-4B73-972C-2198C5C343A3}"/>
              </a:ext>
            </a:extLst>
          </p:cNvPr>
          <p:cNvGrpSpPr>
            <a:grpSpLocks/>
          </p:cNvGrpSpPr>
          <p:nvPr/>
        </p:nvGrpSpPr>
        <p:grpSpPr bwMode="auto">
          <a:xfrm>
            <a:off x="3208518" y="2228760"/>
            <a:ext cx="588962" cy="545666"/>
            <a:chOff x="3184" y="3456"/>
            <a:chExt cx="528" cy="489"/>
          </a:xfrm>
        </p:grpSpPr>
        <p:pic>
          <p:nvPicPr>
            <p:cNvPr id="57" name="Picture 18">
              <a:extLst>
                <a:ext uri="{FF2B5EF4-FFF2-40B4-BE49-F238E27FC236}">
                  <a16:creationId xmlns:a16="http://schemas.microsoft.com/office/drawing/2014/main" id="{61276B5D-2291-4276-A69C-5A8D1D26732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32">
              <a:extLst>
                <a:ext uri="{FF2B5EF4-FFF2-40B4-BE49-F238E27FC236}">
                  <a16:creationId xmlns:a16="http://schemas.microsoft.com/office/drawing/2014/main" id="{726840C0-295A-4CFC-80D0-C2C1BE77DEEF}"/>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a:t>
              </a:r>
              <a:br>
                <a:rPr lang="en-US" altLang="en-US" sz="800" dirty="0">
                  <a:solidFill>
                    <a:srgbClr val="0D0D0D"/>
                  </a:solidFill>
                  <a:latin typeface="+mn-lt"/>
                </a:rPr>
              </a:br>
              <a:r>
                <a:rPr lang="en-US" altLang="en-US" sz="800" dirty="0">
                  <a:solidFill>
                    <a:srgbClr val="0D0D0D"/>
                  </a:solidFill>
                  <a:latin typeface="+mn-lt"/>
                </a:rPr>
                <a:t>processing</a:t>
              </a:r>
            </a:p>
          </p:txBody>
        </p:sp>
      </p:grpSp>
      <p:grpSp>
        <p:nvGrpSpPr>
          <p:cNvPr id="59" name="Group 52">
            <a:extLst>
              <a:ext uri="{FF2B5EF4-FFF2-40B4-BE49-F238E27FC236}">
                <a16:creationId xmlns:a16="http://schemas.microsoft.com/office/drawing/2014/main" id="{1F942C9A-A629-4D5D-A7FE-3D69974CA2E8}"/>
              </a:ext>
            </a:extLst>
          </p:cNvPr>
          <p:cNvGrpSpPr>
            <a:grpSpLocks/>
          </p:cNvGrpSpPr>
          <p:nvPr/>
        </p:nvGrpSpPr>
        <p:grpSpPr bwMode="auto">
          <a:xfrm>
            <a:off x="4567988" y="2242683"/>
            <a:ext cx="588962" cy="545666"/>
            <a:chOff x="3184" y="3456"/>
            <a:chExt cx="528" cy="489"/>
          </a:xfrm>
        </p:grpSpPr>
        <p:pic>
          <p:nvPicPr>
            <p:cNvPr id="60" name="Picture 18">
              <a:extLst>
                <a:ext uri="{FF2B5EF4-FFF2-40B4-BE49-F238E27FC236}">
                  <a16:creationId xmlns:a16="http://schemas.microsoft.com/office/drawing/2014/main" id="{445C40BD-1E5B-40CE-89BF-918AD9E47C04}"/>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32">
              <a:extLst>
                <a:ext uri="{FF2B5EF4-FFF2-40B4-BE49-F238E27FC236}">
                  <a16:creationId xmlns:a16="http://schemas.microsoft.com/office/drawing/2014/main" id="{667F5F22-A0D5-4D20-A607-9F21D7F38DFA}"/>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legal services</a:t>
              </a:r>
            </a:p>
          </p:txBody>
        </p:sp>
      </p:grpSp>
      <p:grpSp>
        <p:nvGrpSpPr>
          <p:cNvPr id="62" name="Group 52">
            <a:extLst>
              <a:ext uri="{FF2B5EF4-FFF2-40B4-BE49-F238E27FC236}">
                <a16:creationId xmlns:a16="http://schemas.microsoft.com/office/drawing/2014/main" id="{7B4E48C3-222B-4597-8E6F-4285C9AFB988}"/>
              </a:ext>
            </a:extLst>
          </p:cNvPr>
          <p:cNvGrpSpPr>
            <a:grpSpLocks/>
          </p:cNvGrpSpPr>
          <p:nvPr/>
        </p:nvGrpSpPr>
        <p:grpSpPr bwMode="auto">
          <a:xfrm>
            <a:off x="5766166" y="2233097"/>
            <a:ext cx="588962" cy="422919"/>
            <a:chOff x="3184" y="3456"/>
            <a:chExt cx="528" cy="379"/>
          </a:xfrm>
        </p:grpSpPr>
        <p:pic>
          <p:nvPicPr>
            <p:cNvPr id="63" name="Picture 18">
              <a:extLst>
                <a:ext uri="{FF2B5EF4-FFF2-40B4-BE49-F238E27FC236}">
                  <a16:creationId xmlns:a16="http://schemas.microsoft.com/office/drawing/2014/main" id="{CEE81980-0D3D-4046-A10C-17AF0B4F5AB1}"/>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32">
              <a:extLst>
                <a:ext uri="{FF2B5EF4-FFF2-40B4-BE49-F238E27FC236}">
                  <a16:creationId xmlns:a16="http://schemas.microsoft.com/office/drawing/2014/main" id="{EF6C216E-4C16-4811-A358-D71F8C14253C}"/>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marketing</a:t>
              </a:r>
            </a:p>
          </p:txBody>
        </p:sp>
      </p:grpSp>
      <p:grpSp>
        <p:nvGrpSpPr>
          <p:cNvPr id="65" name="Group 64">
            <a:extLst>
              <a:ext uri="{FF2B5EF4-FFF2-40B4-BE49-F238E27FC236}">
                <a16:creationId xmlns:a16="http://schemas.microsoft.com/office/drawing/2014/main" id="{0EE953D1-EE52-4BFE-8E72-AC102ADA8A29}"/>
              </a:ext>
            </a:extLst>
          </p:cNvPr>
          <p:cNvGrpSpPr>
            <a:grpSpLocks/>
          </p:cNvGrpSpPr>
          <p:nvPr/>
        </p:nvGrpSpPr>
        <p:grpSpPr bwMode="auto">
          <a:xfrm>
            <a:off x="3918835" y="2236048"/>
            <a:ext cx="588962" cy="545666"/>
            <a:chOff x="3184" y="3456"/>
            <a:chExt cx="528" cy="489"/>
          </a:xfrm>
        </p:grpSpPr>
        <p:pic>
          <p:nvPicPr>
            <p:cNvPr id="66" name="Picture 18">
              <a:extLst>
                <a:ext uri="{FF2B5EF4-FFF2-40B4-BE49-F238E27FC236}">
                  <a16:creationId xmlns:a16="http://schemas.microsoft.com/office/drawing/2014/main" id="{D3C15426-2E7D-49A9-99D3-FF7F5DFCA92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32">
              <a:extLst>
                <a:ext uri="{FF2B5EF4-FFF2-40B4-BE49-F238E27FC236}">
                  <a16:creationId xmlns:a16="http://schemas.microsoft.com/office/drawing/2014/main" id="{8C86E74B-D5B1-43D9-BDC4-91C6A5D60B71}"/>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customer assignment</a:t>
              </a:r>
            </a:p>
          </p:txBody>
        </p:sp>
      </p:grpSp>
      <p:grpSp>
        <p:nvGrpSpPr>
          <p:cNvPr id="68" name="Group 52">
            <a:extLst>
              <a:ext uri="{FF2B5EF4-FFF2-40B4-BE49-F238E27FC236}">
                <a16:creationId xmlns:a16="http://schemas.microsoft.com/office/drawing/2014/main" id="{09429578-B0E2-487D-9245-C40C23D8787F}"/>
              </a:ext>
            </a:extLst>
          </p:cNvPr>
          <p:cNvGrpSpPr>
            <a:grpSpLocks/>
          </p:cNvGrpSpPr>
          <p:nvPr/>
        </p:nvGrpSpPr>
        <p:grpSpPr bwMode="auto">
          <a:xfrm>
            <a:off x="1008297" y="4564937"/>
            <a:ext cx="588962" cy="422919"/>
            <a:chOff x="3184" y="3456"/>
            <a:chExt cx="528" cy="379"/>
          </a:xfrm>
        </p:grpSpPr>
        <p:pic>
          <p:nvPicPr>
            <p:cNvPr id="69" name="Picture 18">
              <a:extLst>
                <a:ext uri="{FF2B5EF4-FFF2-40B4-BE49-F238E27FC236}">
                  <a16:creationId xmlns:a16="http://schemas.microsoft.com/office/drawing/2014/main" id="{5E119165-B1B1-458D-9323-C055DD651FE4}"/>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32">
              <a:extLst>
                <a:ext uri="{FF2B5EF4-FFF2-40B4-BE49-F238E27FC236}">
                  <a16:creationId xmlns:a16="http://schemas.microsoft.com/office/drawing/2014/main" id="{EE0D80F0-4B40-4453-BE8F-40CC4A298DE3}"/>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clean car</a:t>
              </a:r>
            </a:p>
          </p:txBody>
        </p:sp>
      </p:grpSp>
      <p:grpSp>
        <p:nvGrpSpPr>
          <p:cNvPr id="71" name="Group 50">
            <a:extLst>
              <a:ext uri="{FF2B5EF4-FFF2-40B4-BE49-F238E27FC236}">
                <a16:creationId xmlns:a16="http://schemas.microsoft.com/office/drawing/2014/main" id="{7D5833F0-502A-4DC9-A811-D3D0AD4FA73F}"/>
              </a:ext>
            </a:extLst>
          </p:cNvPr>
          <p:cNvGrpSpPr>
            <a:grpSpLocks/>
          </p:cNvGrpSpPr>
          <p:nvPr/>
        </p:nvGrpSpPr>
        <p:grpSpPr bwMode="auto">
          <a:xfrm>
            <a:off x="3599483" y="5029318"/>
            <a:ext cx="588962" cy="508638"/>
            <a:chOff x="2464" y="4320"/>
            <a:chExt cx="528" cy="457"/>
          </a:xfrm>
        </p:grpSpPr>
        <p:pic>
          <p:nvPicPr>
            <p:cNvPr id="72" name="Picture 21">
              <a:extLst>
                <a:ext uri="{FF2B5EF4-FFF2-40B4-BE49-F238E27FC236}">
                  <a16:creationId xmlns:a16="http://schemas.microsoft.com/office/drawing/2014/main" id="{E336278D-E00A-4B45-8670-ED13A78A502C}"/>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36">
              <a:extLst>
                <a:ext uri="{FF2B5EF4-FFF2-40B4-BE49-F238E27FC236}">
                  <a16:creationId xmlns:a16="http://schemas.microsoft.com/office/drawing/2014/main" id="{461FB1CF-3BF0-436F-8E5E-5FF1A4AA859F}"/>
                </a:ext>
              </a:extLst>
            </p:cNvPr>
            <p:cNvSpPr txBox="1">
              <a:spLocks noChangeArrowheads="1"/>
            </p:cNvSpPr>
            <p:nvPr/>
          </p:nvSpPr>
          <p:spPr bwMode="auto">
            <a:xfrm>
              <a:off x="2464" y="4608"/>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a:t>
              </a:r>
            </a:p>
          </p:txBody>
        </p:sp>
      </p:grpSp>
      <p:grpSp>
        <p:nvGrpSpPr>
          <p:cNvPr id="74" name="Group 52">
            <a:extLst>
              <a:ext uri="{FF2B5EF4-FFF2-40B4-BE49-F238E27FC236}">
                <a16:creationId xmlns:a16="http://schemas.microsoft.com/office/drawing/2014/main" id="{ADDD66E1-A364-4DAD-9D48-6815E655683B}"/>
              </a:ext>
            </a:extLst>
          </p:cNvPr>
          <p:cNvGrpSpPr>
            <a:grpSpLocks/>
          </p:cNvGrpSpPr>
          <p:nvPr/>
        </p:nvGrpSpPr>
        <p:grpSpPr bwMode="auto">
          <a:xfrm>
            <a:off x="2818740" y="5953741"/>
            <a:ext cx="588962" cy="422919"/>
            <a:chOff x="3184" y="3456"/>
            <a:chExt cx="528" cy="379"/>
          </a:xfrm>
        </p:grpSpPr>
        <p:pic>
          <p:nvPicPr>
            <p:cNvPr id="75" name="Picture 18">
              <a:extLst>
                <a:ext uri="{FF2B5EF4-FFF2-40B4-BE49-F238E27FC236}">
                  <a16:creationId xmlns:a16="http://schemas.microsoft.com/office/drawing/2014/main" id="{4783D7EF-C50E-44FE-9256-D984BCC9AF9D}"/>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32">
              <a:extLst>
                <a:ext uri="{FF2B5EF4-FFF2-40B4-BE49-F238E27FC236}">
                  <a16:creationId xmlns:a16="http://schemas.microsoft.com/office/drawing/2014/main" id="{56252D2A-C006-49AB-93D6-FCD2B83D360A}"/>
                </a:ext>
              </a:extLst>
            </p:cNvPr>
            <p:cNvSpPr txBox="1">
              <a:spLocks noChangeArrowheads="1"/>
            </p:cNvSpPr>
            <p:nvPr/>
          </p:nvSpPr>
          <p:spPr bwMode="auto">
            <a:xfrm>
              <a:off x="3184" y="3666"/>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car tracking</a:t>
              </a:r>
            </a:p>
          </p:txBody>
        </p:sp>
      </p:grpSp>
      <p:grpSp>
        <p:nvGrpSpPr>
          <p:cNvPr id="77" name="Group 52">
            <a:extLst>
              <a:ext uri="{FF2B5EF4-FFF2-40B4-BE49-F238E27FC236}">
                <a16:creationId xmlns:a16="http://schemas.microsoft.com/office/drawing/2014/main" id="{0AA938DB-EF92-4E55-B17E-808F3D685FE0}"/>
              </a:ext>
            </a:extLst>
          </p:cNvPr>
          <p:cNvGrpSpPr>
            <a:grpSpLocks/>
          </p:cNvGrpSpPr>
          <p:nvPr/>
        </p:nvGrpSpPr>
        <p:grpSpPr bwMode="auto">
          <a:xfrm>
            <a:off x="3571973" y="5953741"/>
            <a:ext cx="588962" cy="545666"/>
            <a:chOff x="3184" y="3456"/>
            <a:chExt cx="528" cy="489"/>
          </a:xfrm>
        </p:grpSpPr>
        <p:pic>
          <p:nvPicPr>
            <p:cNvPr id="78" name="Picture 18">
              <a:extLst>
                <a:ext uri="{FF2B5EF4-FFF2-40B4-BE49-F238E27FC236}">
                  <a16:creationId xmlns:a16="http://schemas.microsoft.com/office/drawing/2014/main" id="{2A0BAADA-1C94-4C80-9676-633A2F69627D}"/>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32">
              <a:extLst>
                <a:ext uri="{FF2B5EF4-FFF2-40B4-BE49-F238E27FC236}">
                  <a16:creationId xmlns:a16="http://schemas.microsoft.com/office/drawing/2014/main" id="{9C07D381-3207-4DD3-BE60-AF5936FC16E0}"/>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receipt issuance</a:t>
              </a:r>
            </a:p>
          </p:txBody>
        </p:sp>
      </p:grpSp>
      <p:grpSp>
        <p:nvGrpSpPr>
          <p:cNvPr id="80" name="Group 52">
            <a:extLst>
              <a:ext uri="{FF2B5EF4-FFF2-40B4-BE49-F238E27FC236}">
                <a16:creationId xmlns:a16="http://schemas.microsoft.com/office/drawing/2014/main" id="{9105D961-C16B-4B91-81E5-641411C9D809}"/>
              </a:ext>
            </a:extLst>
          </p:cNvPr>
          <p:cNvGrpSpPr>
            <a:grpSpLocks/>
          </p:cNvGrpSpPr>
          <p:nvPr/>
        </p:nvGrpSpPr>
        <p:grpSpPr bwMode="auto">
          <a:xfrm>
            <a:off x="5078439" y="5953741"/>
            <a:ext cx="588962" cy="545666"/>
            <a:chOff x="3184" y="3456"/>
            <a:chExt cx="528" cy="489"/>
          </a:xfrm>
        </p:grpSpPr>
        <p:pic>
          <p:nvPicPr>
            <p:cNvPr id="81" name="Picture 18">
              <a:extLst>
                <a:ext uri="{FF2B5EF4-FFF2-40B4-BE49-F238E27FC236}">
                  <a16:creationId xmlns:a16="http://schemas.microsoft.com/office/drawing/2014/main" id="{9EB35146-86C3-4297-9E3E-D7CFBE8FFD5B}"/>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32">
              <a:extLst>
                <a:ext uri="{FF2B5EF4-FFF2-40B4-BE49-F238E27FC236}">
                  <a16:creationId xmlns:a16="http://schemas.microsoft.com/office/drawing/2014/main" id="{B6F36EEB-C2F7-402F-AE45-7129546D95AB}"/>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car dispatching</a:t>
              </a:r>
            </a:p>
          </p:txBody>
        </p:sp>
      </p:grpSp>
      <p:grpSp>
        <p:nvGrpSpPr>
          <p:cNvPr id="83" name="Group 52">
            <a:extLst>
              <a:ext uri="{FF2B5EF4-FFF2-40B4-BE49-F238E27FC236}">
                <a16:creationId xmlns:a16="http://schemas.microsoft.com/office/drawing/2014/main" id="{C3357A46-A55F-4D16-B1B8-5D83C8697CC9}"/>
              </a:ext>
            </a:extLst>
          </p:cNvPr>
          <p:cNvGrpSpPr>
            <a:grpSpLocks/>
          </p:cNvGrpSpPr>
          <p:nvPr/>
        </p:nvGrpSpPr>
        <p:grpSpPr bwMode="auto">
          <a:xfrm>
            <a:off x="4325206" y="5953741"/>
            <a:ext cx="588962" cy="545666"/>
            <a:chOff x="3184" y="3456"/>
            <a:chExt cx="528" cy="489"/>
          </a:xfrm>
        </p:grpSpPr>
        <p:pic>
          <p:nvPicPr>
            <p:cNvPr id="84" name="Picture 18">
              <a:extLst>
                <a:ext uri="{FF2B5EF4-FFF2-40B4-BE49-F238E27FC236}">
                  <a16:creationId xmlns:a16="http://schemas.microsoft.com/office/drawing/2014/main" id="{767E8AC1-9E72-4DD0-B649-C8D2727C2A72}"/>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32">
              <a:extLst>
                <a:ext uri="{FF2B5EF4-FFF2-40B4-BE49-F238E27FC236}">
                  <a16:creationId xmlns:a16="http://schemas.microsoft.com/office/drawing/2014/main" id="{60A9DD88-F5F9-4994-B098-489045AA3351}"/>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payment processing</a:t>
              </a:r>
            </a:p>
          </p:txBody>
        </p:sp>
      </p:grpSp>
      <p:grpSp>
        <p:nvGrpSpPr>
          <p:cNvPr id="86" name="Group 52">
            <a:extLst>
              <a:ext uri="{FF2B5EF4-FFF2-40B4-BE49-F238E27FC236}">
                <a16:creationId xmlns:a16="http://schemas.microsoft.com/office/drawing/2014/main" id="{05228354-433D-4868-B523-C7EBEB05F7CD}"/>
              </a:ext>
            </a:extLst>
          </p:cNvPr>
          <p:cNvGrpSpPr>
            <a:grpSpLocks/>
          </p:cNvGrpSpPr>
          <p:nvPr/>
        </p:nvGrpSpPr>
        <p:grpSpPr bwMode="auto">
          <a:xfrm>
            <a:off x="7155777" y="1774093"/>
            <a:ext cx="588962" cy="545666"/>
            <a:chOff x="3184" y="3456"/>
            <a:chExt cx="528" cy="489"/>
          </a:xfrm>
        </p:grpSpPr>
        <p:pic>
          <p:nvPicPr>
            <p:cNvPr id="87" name="Picture 18">
              <a:extLst>
                <a:ext uri="{FF2B5EF4-FFF2-40B4-BE49-F238E27FC236}">
                  <a16:creationId xmlns:a16="http://schemas.microsoft.com/office/drawing/2014/main" id="{E473F66B-B623-4B28-B959-F0F8FC6AAD6F}"/>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32">
              <a:extLst>
                <a:ext uri="{FF2B5EF4-FFF2-40B4-BE49-F238E27FC236}">
                  <a16:creationId xmlns:a16="http://schemas.microsoft.com/office/drawing/2014/main" id="{AEC4E3B8-3619-4E7F-A7A3-D7C0D048F827}"/>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government relations</a:t>
              </a:r>
            </a:p>
          </p:txBody>
        </p:sp>
      </p:grpSp>
      <p:grpSp>
        <p:nvGrpSpPr>
          <p:cNvPr id="89" name="Group 52">
            <a:extLst>
              <a:ext uri="{FF2B5EF4-FFF2-40B4-BE49-F238E27FC236}">
                <a16:creationId xmlns:a16="http://schemas.microsoft.com/office/drawing/2014/main" id="{63366BFD-E1BD-440A-93DF-566A0462307D}"/>
              </a:ext>
            </a:extLst>
          </p:cNvPr>
          <p:cNvGrpSpPr>
            <a:grpSpLocks/>
          </p:cNvGrpSpPr>
          <p:nvPr/>
        </p:nvGrpSpPr>
        <p:grpSpPr bwMode="auto">
          <a:xfrm>
            <a:off x="6315387" y="1774093"/>
            <a:ext cx="588962" cy="668413"/>
            <a:chOff x="3184" y="3456"/>
            <a:chExt cx="528" cy="599"/>
          </a:xfrm>
        </p:grpSpPr>
        <p:pic>
          <p:nvPicPr>
            <p:cNvPr id="90" name="Picture 18">
              <a:extLst>
                <a:ext uri="{FF2B5EF4-FFF2-40B4-BE49-F238E27FC236}">
                  <a16:creationId xmlns:a16="http://schemas.microsoft.com/office/drawing/2014/main" id="{A8E9369C-58B2-4FB8-8CF8-836F60AB4DA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32">
              <a:extLst>
                <a:ext uri="{FF2B5EF4-FFF2-40B4-BE49-F238E27FC236}">
                  <a16:creationId xmlns:a16="http://schemas.microsoft.com/office/drawing/2014/main" id="{E5EBF1C9-52C2-4444-80FC-2BF0F27CEE56}"/>
                </a:ext>
              </a:extLst>
            </p:cNvPr>
            <p:cNvSpPr txBox="1">
              <a:spLocks noChangeArrowheads="1"/>
            </p:cNvSpPr>
            <p:nvPr/>
          </p:nvSpPr>
          <p:spPr bwMode="auto">
            <a:xfrm>
              <a:off x="3184" y="3666"/>
              <a:ext cx="528"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regulatory approval, sanctions</a:t>
              </a:r>
            </a:p>
          </p:txBody>
        </p:sp>
      </p:grpSp>
      <p:grpSp>
        <p:nvGrpSpPr>
          <p:cNvPr id="92" name="Group 52">
            <a:extLst>
              <a:ext uri="{FF2B5EF4-FFF2-40B4-BE49-F238E27FC236}">
                <a16:creationId xmlns:a16="http://schemas.microsoft.com/office/drawing/2014/main" id="{8559594F-56F5-485A-9765-1232BBFBEB33}"/>
              </a:ext>
            </a:extLst>
          </p:cNvPr>
          <p:cNvGrpSpPr>
            <a:grpSpLocks/>
          </p:cNvGrpSpPr>
          <p:nvPr/>
        </p:nvGrpSpPr>
        <p:grpSpPr bwMode="auto">
          <a:xfrm>
            <a:off x="8558462" y="2223658"/>
            <a:ext cx="588962" cy="545666"/>
            <a:chOff x="3184" y="3456"/>
            <a:chExt cx="528" cy="489"/>
          </a:xfrm>
        </p:grpSpPr>
        <p:pic>
          <p:nvPicPr>
            <p:cNvPr id="93" name="Picture 18">
              <a:extLst>
                <a:ext uri="{FF2B5EF4-FFF2-40B4-BE49-F238E27FC236}">
                  <a16:creationId xmlns:a16="http://schemas.microsoft.com/office/drawing/2014/main" id="{46B8A6EF-0AB9-4A63-B512-AA31C85134F0}"/>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32">
              <a:extLst>
                <a:ext uri="{FF2B5EF4-FFF2-40B4-BE49-F238E27FC236}">
                  <a16:creationId xmlns:a16="http://schemas.microsoft.com/office/drawing/2014/main" id="{69730DA7-F938-41F7-97EC-643C733791F6}"/>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data services</a:t>
              </a:r>
            </a:p>
          </p:txBody>
        </p:sp>
      </p:grpSp>
      <p:grpSp>
        <p:nvGrpSpPr>
          <p:cNvPr id="95" name="Group 50">
            <a:extLst>
              <a:ext uri="{FF2B5EF4-FFF2-40B4-BE49-F238E27FC236}">
                <a16:creationId xmlns:a16="http://schemas.microsoft.com/office/drawing/2014/main" id="{C1825289-361E-48E6-B79B-7D98D0F1D410}"/>
              </a:ext>
            </a:extLst>
          </p:cNvPr>
          <p:cNvGrpSpPr>
            <a:grpSpLocks/>
          </p:cNvGrpSpPr>
          <p:nvPr/>
        </p:nvGrpSpPr>
        <p:grpSpPr bwMode="auto">
          <a:xfrm>
            <a:off x="8558462" y="3047661"/>
            <a:ext cx="588962" cy="508638"/>
            <a:chOff x="2464" y="4320"/>
            <a:chExt cx="528" cy="457"/>
          </a:xfrm>
        </p:grpSpPr>
        <p:pic>
          <p:nvPicPr>
            <p:cNvPr id="96" name="Picture 21">
              <a:extLst>
                <a:ext uri="{FF2B5EF4-FFF2-40B4-BE49-F238E27FC236}">
                  <a16:creationId xmlns:a16="http://schemas.microsoft.com/office/drawing/2014/main" id="{F778CDD7-854E-461A-82FB-6152A38ECE8F}"/>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Box 36">
              <a:extLst>
                <a:ext uri="{FF2B5EF4-FFF2-40B4-BE49-F238E27FC236}">
                  <a16:creationId xmlns:a16="http://schemas.microsoft.com/office/drawing/2014/main" id="{707D24D8-09F5-4DB1-B794-20D545C1DE3D}"/>
                </a:ext>
              </a:extLst>
            </p:cNvPr>
            <p:cNvSpPr txBox="1">
              <a:spLocks noChangeArrowheads="1"/>
            </p:cNvSpPr>
            <p:nvPr/>
          </p:nvSpPr>
          <p:spPr bwMode="auto">
            <a:xfrm>
              <a:off x="2464" y="4608"/>
              <a:ext cx="52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fees</a:t>
              </a:r>
            </a:p>
          </p:txBody>
        </p:sp>
      </p:grpSp>
      <p:grpSp>
        <p:nvGrpSpPr>
          <p:cNvPr id="98" name="Group 48">
            <a:extLst>
              <a:ext uri="{FF2B5EF4-FFF2-40B4-BE49-F238E27FC236}">
                <a16:creationId xmlns:a16="http://schemas.microsoft.com/office/drawing/2014/main" id="{EB8C220D-A8E8-4F07-80DF-A0F31795472A}"/>
              </a:ext>
            </a:extLst>
          </p:cNvPr>
          <p:cNvGrpSpPr>
            <a:grpSpLocks/>
          </p:cNvGrpSpPr>
          <p:nvPr/>
        </p:nvGrpSpPr>
        <p:grpSpPr bwMode="auto">
          <a:xfrm>
            <a:off x="3148790" y="3051923"/>
            <a:ext cx="695325" cy="508638"/>
            <a:chOff x="3808" y="4320"/>
            <a:chExt cx="624" cy="457"/>
          </a:xfrm>
        </p:grpSpPr>
        <p:sp>
          <p:nvSpPr>
            <p:cNvPr id="99" name="TextBox 38">
              <a:extLst>
                <a:ext uri="{FF2B5EF4-FFF2-40B4-BE49-F238E27FC236}">
                  <a16:creationId xmlns:a16="http://schemas.microsoft.com/office/drawing/2014/main" id="{15C6F64D-E9E8-4BD6-8662-132C8F6962A4}"/>
                </a:ext>
              </a:extLst>
            </p:cNvPr>
            <p:cNvSpPr txBox="1">
              <a:spLocks noChangeArrowheads="1"/>
            </p:cNvSpPr>
            <p:nvPr/>
          </p:nvSpPr>
          <p:spPr bwMode="auto">
            <a:xfrm>
              <a:off x="3808" y="4608"/>
              <a:ext cx="62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data</a:t>
              </a:r>
            </a:p>
          </p:txBody>
        </p:sp>
        <p:pic>
          <p:nvPicPr>
            <p:cNvPr id="100" name="Picture 39">
              <a:extLst>
                <a:ext uri="{FF2B5EF4-FFF2-40B4-BE49-F238E27FC236}">
                  <a16:creationId xmlns:a16="http://schemas.microsoft.com/office/drawing/2014/main" id="{C166DC92-D82B-484D-B84C-2DE45F784F59}"/>
                </a:ext>
              </a:extLst>
            </p:cNvPr>
            <p:cNvPicPr preferRelativeResize="0">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52" y="4320"/>
              <a:ext cx="3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 name="Group 52">
            <a:extLst>
              <a:ext uri="{FF2B5EF4-FFF2-40B4-BE49-F238E27FC236}">
                <a16:creationId xmlns:a16="http://schemas.microsoft.com/office/drawing/2014/main" id="{6261B40A-78B4-4F98-88C9-7B0FB73224FF}"/>
              </a:ext>
            </a:extLst>
          </p:cNvPr>
          <p:cNvGrpSpPr>
            <a:grpSpLocks/>
          </p:cNvGrpSpPr>
          <p:nvPr/>
        </p:nvGrpSpPr>
        <p:grpSpPr bwMode="auto">
          <a:xfrm>
            <a:off x="5831674" y="5953741"/>
            <a:ext cx="588962" cy="545666"/>
            <a:chOff x="3184" y="3456"/>
            <a:chExt cx="528" cy="489"/>
          </a:xfrm>
        </p:grpSpPr>
        <p:pic>
          <p:nvPicPr>
            <p:cNvPr id="102" name="Picture 18">
              <a:extLst>
                <a:ext uri="{FF2B5EF4-FFF2-40B4-BE49-F238E27FC236}">
                  <a16:creationId xmlns:a16="http://schemas.microsoft.com/office/drawing/2014/main" id="{97242E40-0890-44C2-BBA8-77B4146822F5}"/>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Box 32">
              <a:extLst>
                <a:ext uri="{FF2B5EF4-FFF2-40B4-BE49-F238E27FC236}">
                  <a16:creationId xmlns:a16="http://schemas.microsoft.com/office/drawing/2014/main" id="{64B8C12E-1044-400E-A8B2-9D2151D24D5A}"/>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order handling</a:t>
              </a:r>
            </a:p>
          </p:txBody>
        </p:sp>
      </p:grpSp>
      <p:grpSp>
        <p:nvGrpSpPr>
          <p:cNvPr id="104" name="Group 52">
            <a:extLst>
              <a:ext uri="{FF2B5EF4-FFF2-40B4-BE49-F238E27FC236}">
                <a16:creationId xmlns:a16="http://schemas.microsoft.com/office/drawing/2014/main" id="{7DBCFFD4-7FF5-490C-A8DA-22B7663CF703}"/>
              </a:ext>
            </a:extLst>
          </p:cNvPr>
          <p:cNvGrpSpPr>
            <a:grpSpLocks/>
          </p:cNvGrpSpPr>
          <p:nvPr/>
        </p:nvGrpSpPr>
        <p:grpSpPr bwMode="auto">
          <a:xfrm>
            <a:off x="2065507" y="5953741"/>
            <a:ext cx="588962" cy="545666"/>
            <a:chOff x="3184" y="3456"/>
            <a:chExt cx="528" cy="489"/>
          </a:xfrm>
        </p:grpSpPr>
        <p:pic>
          <p:nvPicPr>
            <p:cNvPr id="105" name="Picture 18">
              <a:extLst>
                <a:ext uri="{FF2B5EF4-FFF2-40B4-BE49-F238E27FC236}">
                  <a16:creationId xmlns:a16="http://schemas.microsoft.com/office/drawing/2014/main" id="{EA61DDDE-BC88-4EAD-878B-A526B9F7EC32}"/>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32">
              <a:extLst>
                <a:ext uri="{FF2B5EF4-FFF2-40B4-BE49-F238E27FC236}">
                  <a16:creationId xmlns:a16="http://schemas.microsoft.com/office/drawing/2014/main" id="{2BE91304-F887-4DDA-A7AB-B1DAF5EF358C}"/>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eta estimates</a:t>
              </a:r>
            </a:p>
          </p:txBody>
        </p:sp>
      </p:grpSp>
      <p:grpSp>
        <p:nvGrpSpPr>
          <p:cNvPr id="107" name="Group 52">
            <a:extLst>
              <a:ext uri="{FF2B5EF4-FFF2-40B4-BE49-F238E27FC236}">
                <a16:creationId xmlns:a16="http://schemas.microsoft.com/office/drawing/2014/main" id="{7B846780-D4BF-4FA6-99A9-6DC528C8E195}"/>
              </a:ext>
            </a:extLst>
          </p:cNvPr>
          <p:cNvGrpSpPr>
            <a:grpSpLocks/>
          </p:cNvGrpSpPr>
          <p:nvPr/>
        </p:nvGrpSpPr>
        <p:grpSpPr bwMode="auto">
          <a:xfrm>
            <a:off x="2808279" y="5073626"/>
            <a:ext cx="588962" cy="545667"/>
            <a:chOff x="3184" y="3456"/>
            <a:chExt cx="528" cy="489"/>
          </a:xfrm>
        </p:grpSpPr>
        <p:pic>
          <p:nvPicPr>
            <p:cNvPr id="108" name="Picture 18">
              <a:extLst>
                <a:ext uri="{FF2B5EF4-FFF2-40B4-BE49-F238E27FC236}">
                  <a16:creationId xmlns:a16="http://schemas.microsoft.com/office/drawing/2014/main" id="{9CBE518E-1EE6-499F-A018-684F091B44E0}"/>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Box 32">
              <a:extLst>
                <a:ext uri="{FF2B5EF4-FFF2-40B4-BE49-F238E27FC236}">
                  <a16:creationId xmlns:a16="http://schemas.microsoft.com/office/drawing/2014/main" id="{86D053D2-EA54-4F08-87F5-390ADC2FECD1}"/>
                </a:ext>
              </a:extLst>
            </p:cNvPr>
            <p:cNvSpPr txBox="1">
              <a:spLocks noChangeArrowheads="1"/>
            </p:cNvSpPr>
            <p:nvPr/>
          </p:nvSpPr>
          <p:spPr bwMode="auto">
            <a:xfrm>
              <a:off x="3184" y="3666"/>
              <a:ext cx="5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eaLnBrk="1" hangingPunct="1"/>
              <a:r>
                <a:rPr lang="en-US" altLang="en-US" sz="800" dirty="0">
                  <a:solidFill>
                    <a:srgbClr val="0D0D0D"/>
                  </a:solidFill>
                  <a:latin typeface="+mn-lt"/>
                </a:rPr>
                <a:t>order placement</a:t>
              </a:r>
            </a:p>
          </p:txBody>
        </p:sp>
      </p:grpSp>
      <p:sp>
        <p:nvSpPr>
          <p:cNvPr id="110" name="Rounded Rectangle 145">
            <a:extLst>
              <a:ext uri="{FF2B5EF4-FFF2-40B4-BE49-F238E27FC236}">
                <a16:creationId xmlns:a16="http://schemas.microsoft.com/office/drawing/2014/main" id="{13756593-EC58-4EFC-B20D-033CAF45302B}"/>
              </a:ext>
            </a:extLst>
          </p:cNvPr>
          <p:cNvSpPr/>
          <p:nvPr/>
        </p:nvSpPr>
        <p:spPr bwMode="auto">
          <a:xfrm>
            <a:off x="3619327" y="5870918"/>
            <a:ext cx="2735801" cy="632555"/>
          </a:xfrm>
          <a:prstGeom prst="roundRect">
            <a:avLst/>
          </a:prstGeom>
          <a:solidFill>
            <a:srgbClr val="FF0000">
              <a:alpha val="40000"/>
            </a:srgbClr>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1" name="Rounded Rectangle 146">
            <a:extLst>
              <a:ext uri="{FF2B5EF4-FFF2-40B4-BE49-F238E27FC236}">
                <a16:creationId xmlns:a16="http://schemas.microsoft.com/office/drawing/2014/main" id="{11B83CC4-9A4A-4C4E-AB01-FB812E4EA098}"/>
              </a:ext>
            </a:extLst>
          </p:cNvPr>
          <p:cNvSpPr/>
          <p:nvPr/>
        </p:nvSpPr>
        <p:spPr bwMode="auto">
          <a:xfrm>
            <a:off x="2814797" y="4898349"/>
            <a:ext cx="1352591" cy="695741"/>
          </a:xfrm>
          <a:prstGeom prst="roundRect">
            <a:avLst/>
          </a:prstGeom>
          <a:solidFill>
            <a:srgbClr val="FF0000">
              <a:alpha val="40000"/>
            </a:srgbClr>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2" name="Rounded Rectangle 147">
            <a:extLst>
              <a:ext uri="{FF2B5EF4-FFF2-40B4-BE49-F238E27FC236}">
                <a16:creationId xmlns:a16="http://schemas.microsoft.com/office/drawing/2014/main" id="{761EAD2A-32EA-416D-A048-DED850F1E0E7}"/>
              </a:ext>
            </a:extLst>
          </p:cNvPr>
          <p:cNvSpPr/>
          <p:nvPr/>
        </p:nvSpPr>
        <p:spPr bwMode="auto">
          <a:xfrm>
            <a:off x="3219748" y="2124005"/>
            <a:ext cx="1287640" cy="626371"/>
          </a:xfrm>
          <a:prstGeom prst="roundRect">
            <a:avLst/>
          </a:prstGeom>
          <a:solidFill>
            <a:srgbClr val="FF0000">
              <a:alpha val="40000"/>
            </a:srgbClr>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3" name="Rounded Rectangle 148">
            <a:extLst>
              <a:ext uri="{FF2B5EF4-FFF2-40B4-BE49-F238E27FC236}">
                <a16:creationId xmlns:a16="http://schemas.microsoft.com/office/drawing/2014/main" id="{1A7C2819-394A-43A7-9296-4A92982A6127}"/>
              </a:ext>
            </a:extLst>
          </p:cNvPr>
          <p:cNvSpPr/>
          <p:nvPr/>
        </p:nvSpPr>
        <p:spPr bwMode="auto">
          <a:xfrm rot="16200000">
            <a:off x="640254" y="4158753"/>
            <a:ext cx="1287640" cy="626371"/>
          </a:xfrm>
          <a:prstGeom prst="roundRect">
            <a:avLst/>
          </a:prstGeom>
          <a:solidFill>
            <a:srgbClr val="FF0000">
              <a:alpha val="40000"/>
            </a:srgbClr>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4" name="Rounded Rectangle 149">
            <a:extLst>
              <a:ext uri="{FF2B5EF4-FFF2-40B4-BE49-F238E27FC236}">
                <a16:creationId xmlns:a16="http://schemas.microsoft.com/office/drawing/2014/main" id="{96817B19-619D-4C18-9630-B86D579FBAD3}"/>
              </a:ext>
            </a:extLst>
          </p:cNvPr>
          <p:cNvSpPr/>
          <p:nvPr/>
        </p:nvSpPr>
        <p:spPr bwMode="auto">
          <a:xfrm>
            <a:off x="3896911" y="2980969"/>
            <a:ext cx="605752" cy="626371"/>
          </a:xfrm>
          <a:prstGeom prst="roundRect">
            <a:avLst/>
          </a:prstGeom>
          <a:solidFill>
            <a:srgbClr val="FF0000">
              <a:alpha val="40000"/>
            </a:srgbClr>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5" name="Rounded Rectangle 150">
            <a:extLst>
              <a:ext uri="{FF2B5EF4-FFF2-40B4-BE49-F238E27FC236}">
                <a16:creationId xmlns:a16="http://schemas.microsoft.com/office/drawing/2014/main" id="{4939750A-CF39-4916-A57A-8194B485C79A}"/>
              </a:ext>
            </a:extLst>
          </p:cNvPr>
          <p:cNvSpPr/>
          <p:nvPr/>
        </p:nvSpPr>
        <p:spPr bwMode="auto">
          <a:xfrm>
            <a:off x="1285743" y="2109197"/>
            <a:ext cx="1805004" cy="626371"/>
          </a:xfrm>
          <a:prstGeom prst="roundRect">
            <a:avLst/>
          </a:prstGeom>
          <a:solidFill>
            <a:schemeClr val="bg2">
              <a:lumMod val="60000"/>
              <a:lumOff val="40000"/>
              <a:alpha val="40000"/>
            </a:schemeClr>
          </a:solidFill>
          <a:ln w="9525" cap="flat" cmpd="sng" algn="ctr">
            <a:solidFill>
              <a:schemeClr val="bg2">
                <a:lumMod val="60000"/>
                <a:lumOff val="40000"/>
              </a:schemeClr>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6" name="Rounded Rectangle 151">
            <a:extLst>
              <a:ext uri="{FF2B5EF4-FFF2-40B4-BE49-F238E27FC236}">
                <a16:creationId xmlns:a16="http://schemas.microsoft.com/office/drawing/2014/main" id="{1F0ACC15-97D7-425F-9D7A-1361CCB73D2C}"/>
              </a:ext>
            </a:extLst>
          </p:cNvPr>
          <p:cNvSpPr/>
          <p:nvPr/>
        </p:nvSpPr>
        <p:spPr bwMode="auto">
          <a:xfrm rot="16200000">
            <a:off x="101668" y="4087136"/>
            <a:ext cx="617203" cy="628918"/>
          </a:xfrm>
          <a:prstGeom prst="roundRect">
            <a:avLst/>
          </a:prstGeom>
          <a:solidFill>
            <a:schemeClr val="bg2">
              <a:lumMod val="60000"/>
              <a:lumOff val="40000"/>
              <a:alpha val="40000"/>
            </a:schemeClr>
          </a:solidFill>
          <a:ln w="9525" cap="flat" cmpd="sng" algn="ctr">
            <a:solidFill>
              <a:schemeClr val="bg2">
                <a:lumMod val="60000"/>
                <a:lumOff val="40000"/>
              </a:schemeClr>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7" name="Rounded Rectangle 152">
            <a:extLst>
              <a:ext uri="{FF2B5EF4-FFF2-40B4-BE49-F238E27FC236}">
                <a16:creationId xmlns:a16="http://schemas.microsoft.com/office/drawing/2014/main" id="{4AE2015F-9205-4EF5-8B3C-14F7A52808B6}"/>
              </a:ext>
            </a:extLst>
          </p:cNvPr>
          <p:cNvSpPr/>
          <p:nvPr/>
        </p:nvSpPr>
        <p:spPr bwMode="auto">
          <a:xfrm rot="16200000">
            <a:off x="6871914" y="3949574"/>
            <a:ext cx="1431028" cy="764801"/>
          </a:xfrm>
          <a:prstGeom prst="roundRect">
            <a:avLst/>
          </a:prstGeom>
          <a:solidFill>
            <a:schemeClr val="tx2">
              <a:lumMod val="60000"/>
              <a:lumOff val="40000"/>
              <a:alpha val="40000"/>
            </a:schemeClr>
          </a:solidFill>
          <a:ln w="9525" cap="flat" cmpd="sng" algn="ctr">
            <a:solidFill>
              <a:schemeClr val="tx2">
                <a:lumMod val="60000"/>
                <a:lumOff val="40000"/>
              </a:schemeClr>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8" name="Rounded Rectangle 153">
            <a:extLst>
              <a:ext uri="{FF2B5EF4-FFF2-40B4-BE49-F238E27FC236}">
                <a16:creationId xmlns:a16="http://schemas.microsoft.com/office/drawing/2014/main" id="{DBDE783A-4D04-4FF4-BC80-02B6321AD03B}"/>
              </a:ext>
            </a:extLst>
          </p:cNvPr>
          <p:cNvSpPr/>
          <p:nvPr/>
        </p:nvSpPr>
        <p:spPr bwMode="auto">
          <a:xfrm>
            <a:off x="4659928" y="2120880"/>
            <a:ext cx="1641723" cy="629496"/>
          </a:xfrm>
          <a:prstGeom prst="roundRect">
            <a:avLst/>
          </a:prstGeom>
          <a:solidFill>
            <a:schemeClr val="tx2">
              <a:lumMod val="60000"/>
              <a:lumOff val="40000"/>
              <a:alpha val="40000"/>
            </a:schemeClr>
          </a:solidFill>
          <a:ln w="9525" cap="flat" cmpd="sng" algn="ctr">
            <a:solidFill>
              <a:schemeClr val="tx2">
                <a:lumMod val="60000"/>
                <a:lumOff val="40000"/>
              </a:schemeClr>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19" name="Rounded Rectangle 154">
            <a:extLst>
              <a:ext uri="{FF2B5EF4-FFF2-40B4-BE49-F238E27FC236}">
                <a16:creationId xmlns:a16="http://schemas.microsoft.com/office/drawing/2014/main" id="{F1CFB4F0-7449-4E70-8437-CE84F514A627}"/>
              </a:ext>
            </a:extLst>
          </p:cNvPr>
          <p:cNvSpPr/>
          <p:nvPr/>
        </p:nvSpPr>
        <p:spPr bwMode="auto">
          <a:xfrm>
            <a:off x="6322477" y="1716255"/>
            <a:ext cx="1444432" cy="696240"/>
          </a:xfrm>
          <a:prstGeom prst="roundRect">
            <a:avLst/>
          </a:prstGeom>
          <a:solidFill>
            <a:schemeClr val="tx2">
              <a:lumMod val="60000"/>
              <a:lumOff val="40000"/>
              <a:alpha val="40000"/>
            </a:schemeClr>
          </a:solidFill>
          <a:ln w="9525" cap="flat" cmpd="sng" algn="ctr">
            <a:solidFill>
              <a:schemeClr val="tx2">
                <a:lumMod val="60000"/>
                <a:lumOff val="40000"/>
              </a:schemeClr>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20" name="Rounded Rectangle 155">
            <a:extLst>
              <a:ext uri="{FF2B5EF4-FFF2-40B4-BE49-F238E27FC236}">
                <a16:creationId xmlns:a16="http://schemas.microsoft.com/office/drawing/2014/main" id="{9642C6EF-04C9-4385-AA7F-6DE5CB96231D}"/>
              </a:ext>
            </a:extLst>
          </p:cNvPr>
          <p:cNvSpPr/>
          <p:nvPr/>
        </p:nvSpPr>
        <p:spPr bwMode="auto">
          <a:xfrm>
            <a:off x="8553119" y="2131363"/>
            <a:ext cx="573967" cy="629496"/>
          </a:xfrm>
          <a:prstGeom prst="roundRect">
            <a:avLst/>
          </a:prstGeom>
          <a:solidFill>
            <a:srgbClr val="FFFF00">
              <a:alpha val="40000"/>
            </a:srgbClr>
          </a:solidFill>
          <a:ln w="9525" cap="flat" cmpd="sng" algn="ctr">
            <a:solidFill>
              <a:srgbClr val="FFFF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21" name="Rounded Rectangle 156">
            <a:extLst>
              <a:ext uri="{FF2B5EF4-FFF2-40B4-BE49-F238E27FC236}">
                <a16:creationId xmlns:a16="http://schemas.microsoft.com/office/drawing/2014/main" id="{93BFF368-D622-4963-A918-954B47C7D978}"/>
              </a:ext>
            </a:extLst>
          </p:cNvPr>
          <p:cNvSpPr/>
          <p:nvPr/>
        </p:nvSpPr>
        <p:spPr bwMode="auto">
          <a:xfrm>
            <a:off x="8565559" y="2999656"/>
            <a:ext cx="573967" cy="629496"/>
          </a:xfrm>
          <a:prstGeom prst="roundRect">
            <a:avLst/>
          </a:prstGeom>
          <a:solidFill>
            <a:srgbClr val="FFFF00">
              <a:alpha val="40000"/>
            </a:srgbClr>
          </a:solidFill>
          <a:ln w="9525" cap="flat" cmpd="sng" algn="ctr">
            <a:solidFill>
              <a:srgbClr val="FFFF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22" name="Rounded Rectangle 157">
            <a:extLst>
              <a:ext uri="{FF2B5EF4-FFF2-40B4-BE49-F238E27FC236}">
                <a16:creationId xmlns:a16="http://schemas.microsoft.com/office/drawing/2014/main" id="{011B0055-2439-4D08-807A-BEBD747EEC24}"/>
              </a:ext>
            </a:extLst>
          </p:cNvPr>
          <p:cNvSpPr/>
          <p:nvPr/>
        </p:nvSpPr>
        <p:spPr bwMode="auto">
          <a:xfrm>
            <a:off x="2092123" y="5872678"/>
            <a:ext cx="1381689" cy="630795"/>
          </a:xfrm>
          <a:prstGeom prst="roundRect">
            <a:avLst/>
          </a:prstGeom>
          <a:solidFill>
            <a:schemeClr val="bg2">
              <a:lumMod val="60000"/>
              <a:lumOff val="40000"/>
              <a:alpha val="40000"/>
            </a:schemeClr>
          </a:solidFill>
          <a:ln w="9525" cap="flat" cmpd="sng" algn="ctr">
            <a:solidFill>
              <a:schemeClr val="bg2">
                <a:lumMod val="60000"/>
                <a:lumOff val="40000"/>
              </a:schemeClr>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23" name="Rounded Rectangle 159">
            <a:extLst>
              <a:ext uri="{FF2B5EF4-FFF2-40B4-BE49-F238E27FC236}">
                <a16:creationId xmlns:a16="http://schemas.microsoft.com/office/drawing/2014/main" id="{D4BA1B2F-A323-47C7-BA45-9320EEE127E5}"/>
              </a:ext>
            </a:extLst>
          </p:cNvPr>
          <p:cNvSpPr/>
          <p:nvPr/>
        </p:nvSpPr>
        <p:spPr bwMode="auto">
          <a:xfrm>
            <a:off x="3245313" y="2975399"/>
            <a:ext cx="441302" cy="629496"/>
          </a:xfrm>
          <a:prstGeom prst="roundRect">
            <a:avLst/>
          </a:prstGeom>
          <a:solidFill>
            <a:srgbClr val="FFFF00">
              <a:alpha val="40000"/>
            </a:srgbClr>
          </a:solidFill>
          <a:ln w="9525" cap="flat" cmpd="sng" algn="ctr">
            <a:solidFill>
              <a:srgbClr val="FFFF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
        <p:nvSpPr>
          <p:cNvPr id="124" name="Rounded Rectangle 160">
            <a:extLst>
              <a:ext uri="{FF2B5EF4-FFF2-40B4-BE49-F238E27FC236}">
                <a16:creationId xmlns:a16="http://schemas.microsoft.com/office/drawing/2014/main" id="{E6928DDA-FE22-403D-A389-D847AAF717CF}"/>
              </a:ext>
            </a:extLst>
          </p:cNvPr>
          <p:cNvSpPr/>
          <p:nvPr/>
        </p:nvSpPr>
        <p:spPr bwMode="auto">
          <a:xfrm>
            <a:off x="4421167" y="4889658"/>
            <a:ext cx="441302" cy="695741"/>
          </a:xfrm>
          <a:prstGeom prst="roundRect">
            <a:avLst/>
          </a:prstGeom>
          <a:solidFill>
            <a:srgbClr val="FFFF00">
              <a:alpha val="40000"/>
            </a:srgbClr>
          </a:solidFill>
          <a:ln w="9525" cap="flat" cmpd="sng" algn="ctr">
            <a:solidFill>
              <a:srgbClr val="FFFF00"/>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1B0807"/>
              </a:solidFill>
              <a:effectLst/>
              <a:latin typeface="+mn-lt"/>
              <a:cs typeface="Times New Roman" pitchFamily="18" charset="0"/>
            </a:endParaRPr>
          </a:p>
        </p:txBody>
      </p:sp>
    </p:spTree>
    <p:extLst>
      <p:ext uri="{BB962C8B-B14F-4D97-AF65-F5344CB8AC3E}">
        <p14:creationId xmlns:p14="http://schemas.microsoft.com/office/powerpoint/2010/main" val="127814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500"/>
                                        <p:tgtEl>
                                          <p:spTgt spid="20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fade">
                                      <p:cBhvr>
                                        <p:cTn id="15" dur="500"/>
                                        <p:tgtEl>
                                          <p:spTgt spid="20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8"/>
                                        </p:tgtEl>
                                        <p:attrNameLst>
                                          <p:attrName>style.visibility</p:attrName>
                                        </p:attrNameLst>
                                      </p:cBhvr>
                                      <p:to>
                                        <p:strVal val="visible"/>
                                      </p:to>
                                    </p:set>
                                    <p:animEffect transition="in" filter="fade">
                                      <p:cBhvr>
                                        <p:cTn id="19" dur="500"/>
                                        <p:tgtEl>
                                          <p:spTgt spid="20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3"/>
                                        </p:tgtEl>
                                        <p:attrNameLst>
                                          <p:attrName>style.visibility</p:attrName>
                                        </p:attrNameLst>
                                      </p:cBhvr>
                                      <p:to>
                                        <p:strVal val="visible"/>
                                      </p:to>
                                    </p:set>
                                    <p:animEffect transition="in" filter="fade">
                                      <p:cBhvr>
                                        <p:cTn id="23" dur="500"/>
                                        <p:tgtEl>
                                          <p:spTgt spid="293"/>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wipe(right)">
                                      <p:cBhvr>
                                        <p:cTn id="27" dur="500"/>
                                        <p:tgtEl>
                                          <p:spTgt spid="2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54"/>
                                        </p:tgtEl>
                                        <p:attrNameLst>
                                          <p:attrName>style.visibility</p:attrName>
                                        </p:attrNameLst>
                                      </p:cBhvr>
                                      <p:to>
                                        <p:strVal val="visible"/>
                                      </p:to>
                                    </p:set>
                                    <p:animEffect transition="in" filter="wipe(left)">
                                      <p:cBhvr>
                                        <p:cTn id="31" dur="500"/>
                                        <p:tgtEl>
                                          <p:spTgt spid="25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62"/>
                                        </p:tgtEl>
                                        <p:attrNameLst>
                                          <p:attrName>style.visibility</p:attrName>
                                        </p:attrNameLst>
                                      </p:cBhvr>
                                      <p:to>
                                        <p:strVal val="visible"/>
                                      </p:to>
                                    </p:set>
                                    <p:animEffect transition="in" filter="wipe(up)">
                                      <p:cBhvr>
                                        <p:cTn id="35" dur="500"/>
                                        <p:tgtEl>
                                          <p:spTgt spid="26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5"/>
                                        </p:tgtEl>
                                        <p:attrNameLst>
                                          <p:attrName>style.visibility</p:attrName>
                                        </p:attrNameLst>
                                      </p:cBhvr>
                                      <p:to>
                                        <p:strVal val="visible"/>
                                      </p:to>
                                    </p:set>
                                    <p:animEffect transition="in" filter="wipe(down)">
                                      <p:cBhvr>
                                        <p:cTn id="39" dur="500"/>
                                        <p:tgtEl>
                                          <p:spTgt spid="25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1"/>
                                        </p:tgtEl>
                                        <p:attrNameLst>
                                          <p:attrName>style.visibility</p:attrName>
                                        </p:attrNameLst>
                                      </p:cBhvr>
                                      <p:to>
                                        <p:strVal val="visible"/>
                                      </p:to>
                                    </p:set>
                                    <p:animEffect transition="in" filter="wipe(down)">
                                      <p:cBhvr>
                                        <p:cTn id="43" dur="500"/>
                                        <p:tgtEl>
                                          <p:spTgt spid="28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77"/>
                                        </p:tgtEl>
                                        <p:attrNameLst>
                                          <p:attrName>style.visibility</p:attrName>
                                        </p:attrNameLst>
                                      </p:cBhvr>
                                      <p:to>
                                        <p:strVal val="visible"/>
                                      </p:to>
                                    </p:set>
                                    <p:animEffect transition="in" filter="wipe(up)">
                                      <p:cBhvr>
                                        <p:cTn id="47" dur="500"/>
                                        <p:tgtEl>
                                          <p:spTgt spid="277"/>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89"/>
                                        </p:tgtEl>
                                        <p:attrNameLst>
                                          <p:attrName>style.visibility</p:attrName>
                                        </p:attrNameLst>
                                      </p:cBhvr>
                                      <p:to>
                                        <p:strVal val="visible"/>
                                      </p:to>
                                    </p:set>
                                    <p:animEffect transition="in" filter="wipe(left)">
                                      <p:cBhvr>
                                        <p:cTn id="59" dur="500"/>
                                        <p:tgtEl>
                                          <p:spTgt spid="28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285"/>
                                        </p:tgtEl>
                                        <p:attrNameLst>
                                          <p:attrName>style.visibility</p:attrName>
                                        </p:attrNameLst>
                                      </p:cBhvr>
                                      <p:to>
                                        <p:strVal val="visible"/>
                                      </p:to>
                                    </p:set>
                                    <p:animEffect transition="in" filter="wipe(right)">
                                      <p:cBhvr>
                                        <p:cTn id="63" dur="500"/>
                                        <p:tgtEl>
                                          <p:spTgt spid="28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500"/>
                                        <p:tgtEl>
                                          <p:spTgt spid="74"/>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fade">
                                      <p:cBhvr>
                                        <p:cTn id="91" dur="500"/>
                                        <p:tgtEl>
                                          <p:spTgt spid="68"/>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500"/>
                                        <p:tgtEl>
                                          <p:spTgt spid="71"/>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500"/>
                                        <p:tgtEl>
                                          <p:spTgt spid="83"/>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fade">
                                      <p:cBhvr>
                                        <p:cTn id="115" dur="500"/>
                                        <p:tgtEl>
                                          <p:spTgt spid="7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500"/>
                                        <p:tgtEl>
                                          <p:spTgt spid="50"/>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500"/>
                                        <p:tgtEl>
                                          <p:spTgt spid="47"/>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500"/>
                                        <p:tgtEl>
                                          <p:spTgt spid="41"/>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500"/>
                                        <p:tgtEl>
                                          <p:spTgt spid="98"/>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95"/>
                                        </p:tgtEl>
                                        <p:attrNameLst>
                                          <p:attrName>style.visibility</p:attrName>
                                        </p:attrNameLst>
                                      </p:cBhvr>
                                      <p:to>
                                        <p:strVal val="visible"/>
                                      </p:to>
                                    </p:set>
                                    <p:animEffect transition="in" filter="fade">
                                      <p:cBhvr>
                                        <p:cTn id="147" dur="500"/>
                                        <p:tgtEl>
                                          <p:spTgt spid="95"/>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fade">
                                      <p:cBhvr>
                                        <p:cTn id="151" dur="500"/>
                                        <p:tgtEl>
                                          <p:spTgt spid="26"/>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fade">
                                      <p:cBhvr>
                                        <p:cTn id="155" dur="500"/>
                                        <p:tgtEl>
                                          <p:spTgt spid="32"/>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fade">
                                      <p:cBhvr>
                                        <p:cTn id="163" dur="500"/>
                                        <p:tgtEl>
                                          <p:spTgt spid="53"/>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fade">
                                      <p:cBhvr>
                                        <p:cTn id="167" dur="500"/>
                                        <p:tgtEl>
                                          <p:spTgt spid="59"/>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86"/>
                                        </p:tgtEl>
                                        <p:attrNameLst>
                                          <p:attrName>style.visibility</p:attrName>
                                        </p:attrNameLst>
                                      </p:cBhvr>
                                      <p:to>
                                        <p:strVal val="visible"/>
                                      </p:to>
                                    </p:set>
                                    <p:animEffect transition="in" filter="fade">
                                      <p:cBhvr>
                                        <p:cTn id="171" dur="500"/>
                                        <p:tgtEl>
                                          <p:spTgt spid="86"/>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89"/>
                                        </p:tgtEl>
                                        <p:attrNameLst>
                                          <p:attrName>style.visibility</p:attrName>
                                        </p:attrNameLst>
                                      </p:cBhvr>
                                      <p:to>
                                        <p:strVal val="visible"/>
                                      </p:to>
                                    </p:set>
                                    <p:animEffect transition="in" filter="fade">
                                      <p:cBhvr>
                                        <p:cTn id="175" dur="500"/>
                                        <p:tgtEl>
                                          <p:spTgt spid="89"/>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11"/>
                                        </p:tgtEl>
                                        <p:attrNameLst>
                                          <p:attrName>style.visibility</p:attrName>
                                        </p:attrNameLst>
                                      </p:cBhvr>
                                      <p:to>
                                        <p:strVal val="visible"/>
                                      </p:to>
                                    </p:set>
                                    <p:animEffect transition="in" filter="fade">
                                      <p:cBhvr>
                                        <p:cTn id="180" dur="1500"/>
                                        <p:tgtEl>
                                          <p:spTgt spid="111"/>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12"/>
                                        </p:tgtEl>
                                        <p:attrNameLst>
                                          <p:attrName>style.visibility</p:attrName>
                                        </p:attrNameLst>
                                      </p:cBhvr>
                                      <p:to>
                                        <p:strVal val="visible"/>
                                      </p:to>
                                    </p:set>
                                    <p:animEffect transition="in" filter="fade">
                                      <p:cBhvr>
                                        <p:cTn id="185" dur="1500"/>
                                        <p:tgtEl>
                                          <p:spTgt spid="112"/>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13"/>
                                        </p:tgtEl>
                                        <p:attrNameLst>
                                          <p:attrName>style.visibility</p:attrName>
                                        </p:attrNameLst>
                                      </p:cBhvr>
                                      <p:to>
                                        <p:strVal val="visible"/>
                                      </p:to>
                                    </p:set>
                                    <p:animEffect transition="in" filter="fade">
                                      <p:cBhvr>
                                        <p:cTn id="190" dur="1500"/>
                                        <p:tgtEl>
                                          <p:spTgt spid="113"/>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14"/>
                                        </p:tgtEl>
                                        <p:attrNameLst>
                                          <p:attrName>style.visibility</p:attrName>
                                        </p:attrNameLst>
                                      </p:cBhvr>
                                      <p:to>
                                        <p:strVal val="visible"/>
                                      </p:to>
                                    </p:set>
                                    <p:animEffect transition="in" filter="fade">
                                      <p:cBhvr>
                                        <p:cTn id="195" dur="1500"/>
                                        <p:tgtEl>
                                          <p:spTgt spid="11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10"/>
                                        </p:tgtEl>
                                        <p:attrNameLst>
                                          <p:attrName>style.visibility</p:attrName>
                                        </p:attrNameLst>
                                      </p:cBhvr>
                                      <p:to>
                                        <p:strVal val="visible"/>
                                      </p:to>
                                    </p:set>
                                    <p:animEffect transition="in" filter="fade">
                                      <p:cBhvr>
                                        <p:cTn id="200" dur="1500"/>
                                        <p:tgtEl>
                                          <p:spTgt spid="110"/>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15"/>
                                        </p:tgtEl>
                                        <p:attrNameLst>
                                          <p:attrName>style.visibility</p:attrName>
                                        </p:attrNameLst>
                                      </p:cBhvr>
                                      <p:to>
                                        <p:strVal val="visible"/>
                                      </p:to>
                                    </p:set>
                                    <p:animEffect transition="in" filter="fade">
                                      <p:cBhvr>
                                        <p:cTn id="205" dur="1500"/>
                                        <p:tgtEl>
                                          <p:spTgt spid="115"/>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22"/>
                                        </p:tgtEl>
                                        <p:attrNameLst>
                                          <p:attrName>style.visibility</p:attrName>
                                        </p:attrNameLst>
                                      </p:cBhvr>
                                      <p:to>
                                        <p:strVal val="visible"/>
                                      </p:to>
                                    </p:set>
                                    <p:animEffect transition="in" filter="fade">
                                      <p:cBhvr>
                                        <p:cTn id="210" dur="1500"/>
                                        <p:tgtEl>
                                          <p:spTgt spid="12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116"/>
                                        </p:tgtEl>
                                        <p:attrNameLst>
                                          <p:attrName>style.visibility</p:attrName>
                                        </p:attrNameLst>
                                      </p:cBhvr>
                                      <p:to>
                                        <p:strVal val="visible"/>
                                      </p:to>
                                    </p:set>
                                    <p:animEffect transition="in" filter="fade">
                                      <p:cBhvr>
                                        <p:cTn id="215" dur="1500"/>
                                        <p:tgtEl>
                                          <p:spTgt spid="116"/>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23"/>
                                        </p:tgtEl>
                                        <p:attrNameLst>
                                          <p:attrName>style.visibility</p:attrName>
                                        </p:attrNameLst>
                                      </p:cBhvr>
                                      <p:to>
                                        <p:strVal val="visible"/>
                                      </p:to>
                                    </p:set>
                                    <p:animEffect transition="in" filter="fade">
                                      <p:cBhvr>
                                        <p:cTn id="220" dur="1500"/>
                                        <p:tgtEl>
                                          <p:spTgt spid="123"/>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124"/>
                                        </p:tgtEl>
                                        <p:attrNameLst>
                                          <p:attrName>style.visibility</p:attrName>
                                        </p:attrNameLst>
                                      </p:cBhvr>
                                      <p:to>
                                        <p:strVal val="visible"/>
                                      </p:to>
                                    </p:set>
                                    <p:animEffect transition="in" filter="fade">
                                      <p:cBhvr>
                                        <p:cTn id="225" dur="1500"/>
                                        <p:tgtEl>
                                          <p:spTgt spid="124"/>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121"/>
                                        </p:tgtEl>
                                        <p:attrNameLst>
                                          <p:attrName>style.visibility</p:attrName>
                                        </p:attrNameLst>
                                      </p:cBhvr>
                                      <p:to>
                                        <p:strVal val="visible"/>
                                      </p:to>
                                    </p:set>
                                    <p:animEffect transition="in" filter="fade">
                                      <p:cBhvr>
                                        <p:cTn id="230" dur="1500"/>
                                        <p:tgtEl>
                                          <p:spTgt spid="121"/>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120"/>
                                        </p:tgtEl>
                                        <p:attrNameLst>
                                          <p:attrName>style.visibility</p:attrName>
                                        </p:attrNameLst>
                                      </p:cBhvr>
                                      <p:to>
                                        <p:strVal val="visible"/>
                                      </p:to>
                                    </p:set>
                                    <p:animEffect transition="in" filter="fade">
                                      <p:cBhvr>
                                        <p:cTn id="235" dur="1500"/>
                                        <p:tgtEl>
                                          <p:spTgt spid="120"/>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117"/>
                                        </p:tgtEl>
                                        <p:attrNameLst>
                                          <p:attrName>style.visibility</p:attrName>
                                        </p:attrNameLst>
                                      </p:cBhvr>
                                      <p:to>
                                        <p:strVal val="visible"/>
                                      </p:to>
                                    </p:set>
                                    <p:animEffect transition="in" filter="fade">
                                      <p:cBhvr>
                                        <p:cTn id="240" dur="1500"/>
                                        <p:tgtEl>
                                          <p:spTgt spid="117"/>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118"/>
                                        </p:tgtEl>
                                        <p:attrNameLst>
                                          <p:attrName>style.visibility</p:attrName>
                                        </p:attrNameLst>
                                      </p:cBhvr>
                                      <p:to>
                                        <p:strVal val="visible"/>
                                      </p:to>
                                    </p:set>
                                    <p:animEffect transition="in" filter="fade">
                                      <p:cBhvr>
                                        <p:cTn id="245" dur="1500"/>
                                        <p:tgtEl>
                                          <p:spTgt spid="118"/>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119"/>
                                        </p:tgtEl>
                                        <p:attrNameLst>
                                          <p:attrName>style.visibility</p:attrName>
                                        </p:attrNameLst>
                                      </p:cBhvr>
                                      <p:to>
                                        <p:strVal val="visible"/>
                                      </p:to>
                                    </p:set>
                                    <p:animEffect transition="in" filter="fade">
                                      <p:cBhvr>
                                        <p:cTn id="250" dur="1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3B6F0-7915-4D13-97AC-43819DDA5D47}"/>
              </a:ext>
            </a:extLst>
          </p:cNvPr>
          <p:cNvSpPr>
            <a:spLocks noGrp="1"/>
          </p:cNvSpPr>
          <p:nvPr>
            <p:ph type="title"/>
          </p:nvPr>
        </p:nvSpPr>
        <p:spPr>
          <a:xfrm>
            <a:off x="104274" y="2821111"/>
            <a:ext cx="11935326" cy="1285667"/>
          </a:xfrm>
        </p:spPr>
        <p:txBody>
          <a:bodyPr/>
          <a:lstStyle/>
          <a:p>
            <a:r>
              <a:rPr lang="en-GB" dirty="0"/>
              <a:t>Ok, over to you! </a:t>
            </a:r>
            <a:r>
              <a:rPr lang="en-GB" u="sng" dirty="0"/>
              <a:t>Use the kit in the following slides to map your own business model interactions in the final empty slide</a:t>
            </a:r>
            <a:r>
              <a:rPr lang="en-GB" dirty="0"/>
              <a:t>. Follow the steps by the Uber example. While doing this, think: can something be done differently? How do the interactions reinforce one another? What are the most important interactions? Could we change the configuration somehow? Could I create more value or do it more efficiently by re-thinking my business model configuration?</a:t>
            </a:r>
          </a:p>
        </p:txBody>
      </p:sp>
    </p:spTree>
    <p:extLst>
      <p:ext uri="{BB962C8B-B14F-4D97-AF65-F5344CB8AC3E}">
        <p14:creationId xmlns:p14="http://schemas.microsoft.com/office/powerpoint/2010/main" val="159678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urved Connector 16"/>
          <p:cNvCxnSpPr/>
          <p:nvPr/>
        </p:nvCxnSpPr>
        <p:spPr>
          <a:xfrm flipV="1">
            <a:off x="3974787" y="5648553"/>
            <a:ext cx="1752600" cy="457200"/>
          </a:xfrm>
          <a:prstGeom prst="straightConnector1">
            <a:avLst/>
          </a:prstGeom>
          <a:ln w="38100" cap="rnd">
            <a:solidFill>
              <a:srgbClr val="000000"/>
            </a:solidFill>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18434" name="Group 44"/>
          <p:cNvGrpSpPr>
            <a:grpSpLocks/>
          </p:cNvGrpSpPr>
          <p:nvPr/>
        </p:nvGrpSpPr>
        <p:grpSpPr bwMode="auto">
          <a:xfrm>
            <a:off x="3863147" y="2260693"/>
            <a:ext cx="857250" cy="1130190"/>
            <a:chOff x="2992" y="2200"/>
            <a:chExt cx="768" cy="1012"/>
          </a:xfrm>
        </p:grpSpPr>
        <p:pic>
          <p:nvPicPr>
            <p:cNvPr id="1848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 y="2200"/>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5" name="TextBox 21"/>
            <p:cNvSpPr txBox="1">
              <a:spLocks noChangeArrowheads="1"/>
            </p:cNvSpPr>
            <p:nvPr/>
          </p:nvSpPr>
          <p:spPr bwMode="auto">
            <a:xfrm>
              <a:off x="2992" y="2658"/>
              <a:ext cx="768"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company (define role)</a:t>
              </a:r>
            </a:p>
          </p:txBody>
        </p:sp>
      </p:grpSp>
      <p:grpSp>
        <p:nvGrpSpPr>
          <p:cNvPr id="18435" name="Group 45"/>
          <p:cNvGrpSpPr>
            <a:grpSpLocks/>
          </p:cNvGrpSpPr>
          <p:nvPr/>
        </p:nvGrpSpPr>
        <p:grpSpPr bwMode="auto">
          <a:xfrm>
            <a:off x="2456415" y="2270218"/>
            <a:ext cx="857250" cy="936164"/>
            <a:chOff x="2176" y="2208"/>
            <a:chExt cx="768" cy="840"/>
          </a:xfrm>
        </p:grpSpPr>
        <p:pic>
          <p:nvPicPr>
            <p:cNvPr id="1848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4"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3" name="TextBox 22"/>
            <p:cNvSpPr txBox="1">
              <a:spLocks noChangeArrowheads="1"/>
            </p:cNvSpPr>
            <p:nvPr/>
          </p:nvSpPr>
          <p:spPr bwMode="auto">
            <a:xfrm>
              <a:off x="2176"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my company</a:t>
              </a:r>
            </a:p>
          </p:txBody>
        </p:sp>
      </p:grpSp>
      <p:grpSp>
        <p:nvGrpSpPr>
          <p:cNvPr id="18436" name="Group 43"/>
          <p:cNvGrpSpPr>
            <a:grpSpLocks/>
          </p:cNvGrpSpPr>
          <p:nvPr/>
        </p:nvGrpSpPr>
        <p:grpSpPr bwMode="auto">
          <a:xfrm>
            <a:off x="5269879" y="2270218"/>
            <a:ext cx="857250" cy="766763"/>
            <a:chOff x="3808" y="2208"/>
            <a:chExt cx="768" cy="688"/>
          </a:xfrm>
        </p:grpSpPr>
        <p:pic>
          <p:nvPicPr>
            <p:cNvPr id="18480"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6"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1" name="TextBox 23"/>
            <p:cNvSpPr txBox="1">
              <a:spLocks noChangeArrowheads="1"/>
            </p:cNvSpPr>
            <p:nvPr/>
          </p:nvSpPr>
          <p:spPr bwMode="auto">
            <a:xfrm>
              <a:off x="380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consumer</a:t>
              </a:r>
            </a:p>
          </p:txBody>
        </p:sp>
      </p:grpSp>
      <p:grpSp>
        <p:nvGrpSpPr>
          <p:cNvPr id="18437" name="Group 42"/>
          <p:cNvGrpSpPr>
            <a:grpSpLocks/>
          </p:cNvGrpSpPr>
          <p:nvPr/>
        </p:nvGrpSpPr>
        <p:grpSpPr bwMode="auto">
          <a:xfrm>
            <a:off x="6676611" y="2270218"/>
            <a:ext cx="857250" cy="766763"/>
            <a:chOff x="4624" y="2208"/>
            <a:chExt cx="768" cy="688"/>
          </a:xfrm>
        </p:grpSpPr>
        <p:pic>
          <p:nvPicPr>
            <p:cNvPr id="18478"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7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9" name="TextBox 24"/>
            <p:cNvSpPr txBox="1">
              <a:spLocks noChangeArrowheads="1"/>
            </p:cNvSpPr>
            <p:nvPr/>
          </p:nvSpPr>
          <p:spPr bwMode="auto">
            <a:xfrm>
              <a:off x="4624"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supplier</a:t>
              </a:r>
            </a:p>
          </p:txBody>
        </p:sp>
      </p:grpSp>
      <p:grpSp>
        <p:nvGrpSpPr>
          <p:cNvPr id="18438" name="Group 41"/>
          <p:cNvGrpSpPr>
            <a:grpSpLocks/>
          </p:cNvGrpSpPr>
          <p:nvPr/>
        </p:nvGrpSpPr>
        <p:grpSpPr bwMode="auto">
          <a:xfrm>
            <a:off x="8083343" y="2270218"/>
            <a:ext cx="857250" cy="766763"/>
            <a:chOff x="5488" y="2208"/>
            <a:chExt cx="768" cy="688"/>
          </a:xfrm>
        </p:grpSpPr>
        <p:pic>
          <p:nvPicPr>
            <p:cNvPr id="18476"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20"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7" name="TextBox 25"/>
            <p:cNvSpPr txBox="1">
              <a:spLocks noChangeArrowheads="1"/>
            </p:cNvSpPr>
            <p:nvPr/>
          </p:nvSpPr>
          <p:spPr bwMode="auto">
            <a:xfrm>
              <a:off x="5488" y="2658"/>
              <a:ext cx="7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non-profit</a:t>
              </a:r>
            </a:p>
          </p:txBody>
        </p:sp>
      </p:grpSp>
      <p:grpSp>
        <p:nvGrpSpPr>
          <p:cNvPr id="18439" name="Group 40"/>
          <p:cNvGrpSpPr>
            <a:grpSpLocks/>
          </p:cNvGrpSpPr>
          <p:nvPr/>
        </p:nvGrpSpPr>
        <p:grpSpPr bwMode="auto">
          <a:xfrm>
            <a:off x="9472216" y="2260693"/>
            <a:ext cx="970345" cy="936164"/>
            <a:chOff x="6304" y="2208"/>
            <a:chExt cx="768" cy="840"/>
          </a:xfrm>
        </p:grpSpPr>
        <p:pic>
          <p:nvPicPr>
            <p:cNvPr id="18474"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2" y="2208"/>
              <a:ext cx="6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5" name="TextBox 26"/>
            <p:cNvSpPr txBox="1">
              <a:spLocks noChangeArrowheads="1"/>
            </p:cNvSpPr>
            <p:nvPr/>
          </p:nvSpPr>
          <p:spPr bwMode="auto">
            <a:xfrm>
              <a:off x="6304" y="2658"/>
              <a:ext cx="7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government</a:t>
              </a:r>
            </a:p>
          </p:txBody>
        </p:sp>
      </p:grpSp>
      <p:sp>
        <p:nvSpPr>
          <p:cNvPr id="18440" name="TextBox 27"/>
          <p:cNvSpPr txBox="1">
            <a:spLocks noChangeArrowheads="1"/>
          </p:cNvSpPr>
          <p:nvPr/>
        </p:nvSpPr>
        <p:spPr bwMode="auto">
          <a:xfrm>
            <a:off x="665483" y="2309270"/>
            <a:ext cx="1256208"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400" b="1" i="0" dirty="0">
                <a:solidFill>
                  <a:srgbClr val="000000"/>
                </a:solidFill>
                <a:latin typeface="+mn-lt"/>
              </a:rPr>
              <a:t>6 players</a:t>
            </a:r>
          </a:p>
        </p:txBody>
      </p:sp>
      <p:sp>
        <p:nvSpPr>
          <p:cNvPr id="18441" name="TextBox 29"/>
          <p:cNvSpPr txBox="1">
            <a:spLocks noChangeArrowheads="1"/>
          </p:cNvSpPr>
          <p:nvPr/>
        </p:nvSpPr>
        <p:spPr bwMode="auto">
          <a:xfrm>
            <a:off x="284215" y="3488331"/>
            <a:ext cx="2042501"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400" b="1" i="0" dirty="0">
                <a:solidFill>
                  <a:srgbClr val="000000"/>
                </a:solidFill>
                <a:latin typeface="+mn-lt"/>
              </a:rPr>
              <a:t>11 objects</a:t>
            </a:r>
          </a:p>
          <a:p>
            <a:pPr>
              <a:defRPr/>
            </a:pPr>
            <a:r>
              <a:rPr lang="en-US" altLang="en-US" sz="2400" b="1" i="0" dirty="0">
                <a:solidFill>
                  <a:srgbClr val="000000"/>
                </a:solidFill>
                <a:latin typeface="+mn-lt"/>
              </a:rPr>
              <a:t>to exchange</a:t>
            </a:r>
          </a:p>
        </p:txBody>
      </p:sp>
      <p:grpSp>
        <p:nvGrpSpPr>
          <p:cNvPr id="18442" name="Group 51"/>
          <p:cNvGrpSpPr>
            <a:grpSpLocks/>
          </p:cNvGrpSpPr>
          <p:nvPr/>
        </p:nvGrpSpPr>
        <p:grpSpPr bwMode="auto">
          <a:xfrm>
            <a:off x="2590300" y="3539236"/>
            <a:ext cx="588962" cy="538323"/>
            <a:chOff x="2464" y="3408"/>
            <a:chExt cx="528" cy="482"/>
          </a:xfrm>
        </p:grpSpPr>
        <p:pic>
          <p:nvPicPr>
            <p:cNvPr id="18472" name="Picture 17"/>
            <p:cNvPicPr preferRelativeResize="0">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60" y="3408"/>
              <a:ext cx="33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3" name="TextBox 30"/>
            <p:cNvSpPr txBox="1">
              <a:spLocks noChangeArrowheads="1"/>
            </p:cNvSpPr>
            <p:nvPr/>
          </p:nvSpPr>
          <p:spPr bwMode="auto">
            <a:xfrm>
              <a:off x="2464" y="366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product</a:t>
              </a:r>
            </a:p>
          </p:txBody>
        </p:sp>
      </p:grpSp>
      <p:grpSp>
        <p:nvGrpSpPr>
          <p:cNvPr id="18443" name="Group 52"/>
          <p:cNvGrpSpPr>
            <a:grpSpLocks/>
          </p:cNvGrpSpPr>
          <p:nvPr/>
        </p:nvGrpSpPr>
        <p:grpSpPr bwMode="auto">
          <a:xfrm>
            <a:off x="3991249" y="3546391"/>
            <a:ext cx="588962" cy="484292"/>
            <a:chOff x="3184" y="3456"/>
            <a:chExt cx="528" cy="434"/>
          </a:xfrm>
        </p:grpSpPr>
        <p:pic>
          <p:nvPicPr>
            <p:cNvPr id="18470" name="Picture 18"/>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80" y="3456"/>
              <a:ext cx="34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TextBox 32"/>
            <p:cNvSpPr txBox="1">
              <a:spLocks noChangeArrowheads="1"/>
            </p:cNvSpPr>
            <p:nvPr/>
          </p:nvSpPr>
          <p:spPr bwMode="auto">
            <a:xfrm>
              <a:off x="3184" y="366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service</a:t>
              </a:r>
            </a:p>
          </p:txBody>
        </p:sp>
      </p:grpSp>
      <p:grpSp>
        <p:nvGrpSpPr>
          <p:cNvPr id="18444" name="Group 53"/>
          <p:cNvGrpSpPr>
            <a:grpSpLocks/>
          </p:cNvGrpSpPr>
          <p:nvPr/>
        </p:nvGrpSpPr>
        <p:grpSpPr bwMode="auto">
          <a:xfrm>
            <a:off x="5318240" y="3535081"/>
            <a:ext cx="777760" cy="775533"/>
            <a:chOff x="3808" y="3360"/>
            <a:chExt cx="624" cy="696"/>
          </a:xfrm>
        </p:grpSpPr>
        <p:pic>
          <p:nvPicPr>
            <p:cNvPr id="18468" name="Picture 19"/>
            <p:cNvPicPr preferRelativeResize="0">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00" y="3360"/>
              <a:ext cx="248"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TextBox 33"/>
            <p:cNvSpPr txBox="1">
              <a:spLocks noChangeArrowheads="1"/>
            </p:cNvSpPr>
            <p:nvPr/>
          </p:nvSpPr>
          <p:spPr bwMode="auto">
            <a:xfrm>
              <a:off x="3808" y="3666"/>
              <a:ext cx="62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experience</a:t>
              </a:r>
            </a:p>
          </p:txBody>
        </p:sp>
      </p:grpSp>
      <p:grpSp>
        <p:nvGrpSpPr>
          <p:cNvPr id="18445" name="Group 54"/>
          <p:cNvGrpSpPr>
            <a:grpSpLocks/>
          </p:cNvGrpSpPr>
          <p:nvPr/>
        </p:nvGrpSpPr>
        <p:grpSpPr bwMode="auto">
          <a:xfrm>
            <a:off x="6745231" y="3546391"/>
            <a:ext cx="720009" cy="775533"/>
            <a:chOff x="4576" y="3360"/>
            <a:chExt cx="528" cy="696"/>
          </a:xfrm>
        </p:grpSpPr>
        <p:pic>
          <p:nvPicPr>
            <p:cNvPr id="18466" name="Picture 20"/>
            <p:cNvPicPr preferRelativeResize="0">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20" y="3360"/>
              <a:ext cx="27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TextBox 34"/>
            <p:cNvSpPr txBox="1">
              <a:spLocks noChangeArrowheads="1"/>
            </p:cNvSpPr>
            <p:nvPr/>
          </p:nvSpPr>
          <p:spPr bwMode="auto">
            <a:xfrm>
              <a:off x="4576" y="3666"/>
              <a:ext cx="52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exposure</a:t>
              </a:r>
            </a:p>
          </p:txBody>
        </p:sp>
      </p:grpSp>
      <p:grpSp>
        <p:nvGrpSpPr>
          <p:cNvPr id="18446" name="Group 55"/>
          <p:cNvGrpSpPr>
            <a:grpSpLocks/>
          </p:cNvGrpSpPr>
          <p:nvPr/>
        </p:nvGrpSpPr>
        <p:grpSpPr bwMode="auto">
          <a:xfrm>
            <a:off x="8135912" y="3652310"/>
            <a:ext cx="734252" cy="667662"/>
            <a:chOff x="5275" y="3456"/>
            <a:chExt cx="528" cy="599"/>
          </a:xfrm>
        </p:grpSpPr>
        <p:pic>
          <p:nvPicPr>
            <p:cNvPr id="18464" name="Picture 26"/>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76" y="345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5" name="TextBox 35"/>
            <p:cNvSpPr txBox="1">
              <a:spLocks noChangeArrowheads="1"/>
            </p:cNvSpPr>
            <p:nvPr/>
          </p:nvSpPr>
          <p:spPr bwMode="auto">
            <a:xfrm>
              <a:off x="5275" y="3665"/>
              <a:ext cx="52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reputation</a:t>
              </a:r>
            </a:p>
          </p:txBody>
        </p:sp>
      </p:grpSp>
      <p:grpSp>
        <p:nvGrpSpPr>
          <p:cNvPr id="18447" name="Group 50"/>
          <p:cNvGrpSpPr>
            <a:grpSpLocks/>
          </p:cNvGrpSpPr>
          <p:nvPr/>
        </p:nvGrpSpPr>
        <p:grpSpPr bwMode="auto">
          <a:xfrm>
            <a:off x="2590300" y="4520855"/>
            <a:ext cx="588962" cy="569853"/>
            <a:chOff x="2464" y="4320"/>
            <a:chExt cx="528" cy="512"/>
          </a:xfrm>
        </p:grpSpPr>
        <p:pic>
          <p:nvPicPr>
            <p:cNvPr id="18462" name="Picture 21"/>
            <p:cNvPicPr preferRelativeResize="0">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12" y="4320"/>
              <a:ext cx="3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TextBox 36"/>
            <p:cNvSpPr txBox="1">
              <a:spLocks noChangeArrowheads="1"/>
            </p:cNvSpPr>
            <p:nvPr/>
          </p:nvSpPr>
          <p:spPr bwMode="auto">
            <a:xfrm>
              <a:off x="2464" y="4608"/>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money</a:t>
              </a:r>
            </a:p>
          </p:txBody>
        </p:sp>
      </p:grpSp>
      <p:grpSp>
        <p:nvGrpSpPr>
          <p:cNvPr id="18448" name="Group 49"/>
          <p:cNvGrpSpPr>
            <a:grpSpLocks/>
          </p:cNvGrpSpPr>
          <p:nvPr/>
        </p:nvGrpSpPr>
        <p:grpSpPr bwMode="auto">
          <a:xfrm>
            <a:off x="3884951" y="4530221"/>
            <a:ext cx="803275" cy="606471"/>
            <a:chOff x="3040" y="4288"/>
            <a:chExt cx="720" cy="544"/>
          </a:xfrm>
        </p:grpSpPr>
        <p:pic>
          <p:nvPicPr>
            <p:cNvPr id="18460" name="Picture 22"/>
            <p:cNvPicPr preferRelativeResize="0">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2" y="4288"/>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TextBox 37"/>
            <p:cNvSpPr txBox="1">
              <a:spLocks noChangeArrowheads="1"/>
            </p:cNvSpPr>
            <p:nvPr/>
          </p:nvSpPr>
          <p:spPr bwMode="auto">
            <a:xfrm>
              <a:off x="3040" y="4608"/>
              <a:ext cx="72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less money</a:t>
              </a:r>
            </a:p>
          </p:txBody>
        </p:sp>
      </p:grpSp>
      <p:grpSp>
        <p:nvGrpSpPr>
          <p:cNvPr id="18449" name="Group 48"/>
          <p:cNvGrpSpPr>
            <a:grpSpLocks/>
          </p:cNvGrpSpPr>
          <p:nvPr/>
        </p:nvGrpSpPr>
        <p:grpSpPr bwMode="auto">
          <a:xfrm>
            <a:off x="5393915" y="4558658"/>
            <a:ext cx="695325" cy="569853"/>
            <a:chOff x="3808" y="4320"/>
            <a:chExt cx="624" cy="512"/>
          </a:xfrm>
        </p:grpSpPr>
        <p:sp>
          <p:nvSpPr>
            <p:cNvPr id="18458" name="TextBox 38"/>
            <p:cNvSpPr txBox="1">
              <a:spLocks noChangeArrowheads="1"/>
            </p:cNvSpPr>
            <p:nvPr/>
          </p:nvSpPr>
          <p:spPr bwMode="auto">
            <a:xfrm>
              <a:off x="3808" y="4608"/>
              <a:ext cx="6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data</a:t>
              </a:r>
            </a:p>
          </p:txBody>
        </p:sp>
        <p:pic>
          <p:nvPicPr>
            <p:cNvPr id="18459" name="Picture 39"/>
            <p:cNvPicPr preferRelativeResize="0">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52" y="4320"/>
              <a:ext cx="3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50" name="Group 47"/>
          <p:cNvGrpSpPr>
            <a:grpSpLocks/>
          </p:cNvGrpSpPr>
          <p:nvPr/>
        </p:nvGrpSpPr>
        <p:grpSpPr bwMode="auto">
          <a:xfrm>
            <a:off x="6909698" y="4520853"/>
            <a:ext cx="482600" cy="590564"/>
            <a:chOff x="4624" y="4320"/>
            <a:chExt cx="432" cy="530"/>
          </a:xfrm>
        </p:grpSpPr>
        <p:pic>
          <p:nvPicPr>
            <p:cNvPr id="18456" name="Picture 25"/>
            <p:cNvPicPr preferRelativeResize="0">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720" y="4320"/>
              <a:ext cx="21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TextBox 40"/>
            <p:cNvSpPr txBox="1">
              <a:spLocks noChangeArrowheads="1"/>
            </p:cNvSpPr>
            <p:nvPr/>
          </p:nvSpPr>
          <p:spPr bwMode="auto">
            <a:xfrm>
              <a:off x="4624" y="4626"/>
              <a:ext cx="43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right</a:t>
              </a:r>
            </a:p>
          </p:txBody>
        </p:sp>
      </p:grpSp>
      <p:grpSp>
        <p:nvGrpSpPr>
          <p:cNvPr id="18451" name="Group 46"/>
          <p:cNvGrpSpPr>
            <a:grpSpLocks/>
          </p:cNvGrpSpPr>
          <p:nvPr/>
        </p:nvGrpSpPr>
        <p:grpSpPr bwMode="auto">
          <a:xfrm>
            <a:off x="8247251" y="4444033"/>
            <a:ext cx="482600" cy="644592"/>
            <a:chOff x="5296" y="4272"/>
            <a:chExt cx="432" cy="578"/>
          </a:xfrm>
        </p:grpSpPr>
        <p:pic>
          <p:nvPicPr>
            <p:cNvPr id="18454" name="Picture 42"/>
            <p:cNvPicPr preferRelativeResize="0">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344" y="4272"/>
              <a:ext cx="38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TextBox 43"/>
            <p:cNvSpPr txBox="1">
              <a:spLocks noChangeArrowheads="1"/>
            </p:cNvSpPr>
            <p:nvPr/>
          </p:nvSpPr>
          <p:spPr bwMode="auto">
            <a:xfrm>
              <a:off x="5296" y="4626"/>
              <a:ext cx="43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credits</a:t>
              </a:r>
            </a:p>
          </p:txBody>
        </p:sp>
      </p:grpSp>
      <p:cxnSp>
        <p:nvCxnSpPr>
          <p:cNvPr id="45" name="Curved Connector 16"/>
          <p:cNvCxnSpPr/>
          <p:nvPr/>
        </p:nvCxnSpPr>
        <p:spPr>
          <a:xfrm flipV="1">
            <a:off x="7313579" y="5602964"/>
            <a:ext cx="1752600" cy="457200"/>
          </a:xfrm>
          <a:prstGeom prst="straightConnector1">
            <a:avLst/>
          </a:prstGeom>
          <a:ln w="38100" cap="rnd">
            <a:solidFill>
              <a:srgbClr val="000000"/>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453" name="Title 1"/>
          <p:cNvSpPr>
            <a:spLocks/>
          </p:cNvSpPr>
          <p:nvPr/>
        </p:nvSpPr>
        <p:spPr bwMode="auto">
          <a:xfrm>
            <a:off x="2989263" y="322263"/>
            <a:ext cx="735806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lstStyle>
            <a:lvl1pPr algn="ctr" defTabSz="642938">
              <a:defRPr sz="2500">
                <a:solidFill>
                  <a:schemeClr val="tx1"/>
                </a:solidFill>
                <a:latin typeface="Gill Sans" charset="0"/>
                <a:ea typeface="ヒラギノ角ゴ ProN W3" charset="-128"/>
                <a:sym typeface="Gill Sans" charset="0"/>
              </a:defRPr>
            </a:lvl1pPr>
            <a:lvl2pPr marL="522288" indent="-201613" algn="ctr" defTabSz="642938">
              <a:defRPr sz="2500">
                <a:solidFill>
                  <a:schemeClr val="tx1"/>
                </a:solidFill>
                <a:latin typeface="Gill Sans" charset="0"/>
                <a:ea typeface="ヒラギノ角ゴ ProN W3" charset="-128"/>
                <a:sym typeface="Gill Sans" charset="0"/>
              </a:defRPr>
            </a:lvl2pPr>
            <a:lvl3pPr marL="803275" indent="-160338"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lgn="l">
              <a:defRPr/>
            </a:pPr>
            <a:endParaRPr lang="en-US" altLang="en-US" sz="1600" i="0" dirty="0">
              <a:solidFill>
                <a:srgbClr val="000000"/>
              </a:solidFill>
              <a:latin typeface="+mn-lt"/>
              <a:sym typeface="Verdana" panose="020B0604030504040204" pitchFamily="34" charset="0"/>
            </a:endParaRPr>
          </a:p>
        </p:txBody>
      </p:sp>
      <p:grpSp>
        <p:nvGrpSpPr>
          <p:cNvPr id="55" name="Group 54"/>
          <p:cNvGrpSpPr/>
          <p:nvPr/>
        </p:nvGrpSpPr>
        <p:grpSpPr>
          <a:xfrm>
            <a:off x="9559073" y="3488331"/>
            <a:ext cx="803275" cy="651575"/>
            <a:chOff x="4868333" y="3966456"/>
            <a:chExt cx="803275" cy="651575"/>
          </a:xfrm>
        </p:grpSpPr>
        <p:pic>
          <p:nvPicPr>
            <p:cNvPr id="56" name="Picture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00312" y="3966456"/>
              <a:ext cx="545918" cy="44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 name="TextBox 37"/>
            <p:cNvSpPr txBox="1">
              <a:spLocks noChangeArrowheads="1"/>
            </p:cNvSpPr>
            <p:nvPr/>
          </p:nvSpPr>
          <p:spPr bwMode="auto">
            <a:xfrm>
              <a:off x="4868333" y="4368445"/>
              <a:ext cx="803275" cy="24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56" tIns="32146" rIns="12656"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1200" i="0" dirty="0">
                  <a:solidFill>
                    <a:srgbClr val="000000"/>
                  </a:solidFill>
                  <a:latin typeface="+mn-lt"/>
                </a:rPr>
                <a:t>attention</a:t>
              </a:r>
            </a:p>
          </p:txBody>
        </p:sp>
      </p:grpSp>
      <p:sp>
        <p:nvSpPr>
          <p:cNvPr id="2" name="Title 1"/>
          <p:cNvSpPr>
            <a:spLocks noGrp="1"/>
          </p:cNvSpPr>
          <p:nvPr>
            <p:ph type="title"/>
          </p:nvPr>
        </p:nvSpPr>
        <p:spPr>
          <a:xfrm>
            <a:off x="0" y="3905"/>
            <a:ext cx="12192000" cy="1119347"/>
          </a:xfrm>
        </p:spPr>
        <p:txBody>
          <a:bodyPr/>
          <a:lstStyle/>
          <a:p>
            <a:pPr>
              <a:defRPr/>
            </a:pPr>
            <a:r>
              <a:rPr lang="en-US" altLang="en-US" sz="2000" b="1" dirty="0">
                <a:latin typeface="+mn-lt"/>
                <a:sym typeface="Verdana" panose="020B0604030504040204" pitchFamily="34" charset="0"/>
              </a:rPr>
              <a:t>Use these elements to create your own network value map! All the elements are editable, </a:t>
            </a:r>
            <a:br>
              <a:rPr lang="en-US" altLang="en-US" sz="2000" b="1" dirty="0">
                <a:latin typeface="+mn-lt"/>
                <a:sym typeface="Verdana" panose="020B0604030504040204" pitchFamily="34" charset="0"/>
              </a:rPr>
            </a:br>
            <a:r>
              <a:rPr lang="en-US" altLang="en-US" sz="2000" b="1" dirty="0">
                <a:latin typeface="+mn-lt"/>
                <a:sym typeface="Verdana" panose="020B0604030504040204" pitchFamily="34" charset="0"/>
              </a:rPr>
              <a:t>and you can use them to map your business model interactions.</a:t>
            </a:r>
            <a:br>
              <a:rPr lang="en-US" altLang="en-US" sz="2000" b="1" dirty="0">
                <a:latin typeface="+mn-lt"/>
                <a:sym typeface="Verdana" panose="020B0604030504040204" pitchFamily="34" charset="0"/>
              </a:rPr>
            </a:br>
            <a:r>
              <a:rPr lang="en-US" altLang="en-US" sz="2000" dirty="0">
                <a:latin typeface="+mn-lt"/>
                <a:sym typeface="Verdana" panose="020B0604030504040204" pitchFamily="34" charset="0"/>
              </a:rPr>
              <a:t>If you need help, you can watch this video again: </a:t>
            </a:r>
            <a:r>
              <a:rPr lang="en-US" altLang="en-US" sz="2000" dirty="0">
                <a:latin typeface="+mn-lt"/>
                <a:sym typeface="Verdana" panose="020B0604030504040204" pitchFamily="34" charset="0"/>
                <a:hlinkClick r:id="rId20"/>
              </a:rPr>
              <a:t>https://www.youtube.com/watch?v=pq2k0PPz_4k</a:t>
            </a:r>
            <a:endParaRPr lang="en-GB" sz="2000" dirty="0">
              <a:latin typeface="+mn-lt"/>
            </a:endParaRPr>
          </a:p>
        </p:txBody>
      </p:sp>
      <p:sp>
        <p:nvSpPr>
          <p:cNvPr id="59" name="TextBox 29"/>
          <p:cNvSpPr txBox="1">
            <a:spLocks noChangeArrowheads="1"/>
          </p:cNvSpPr>
          <p:nvPr/>
        </p:nvSpPr>
        <p:spPr bwMode="auto">
          <a:xfrm>
            <a:off x="3179262" y="6097670"/>
            <a:ext cx="2358041"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000" b="1" i="0" dirty="0">
                <a:solidFill>
                  <a:srgbClr val="000000"/>
                </a:solidFill>
                <a:latin typeface="+mn-lt"/>
              </a:rPr>
              <a:t>recurring, direct relationship</a:t>
            </a:r>
          </a:p>
        </p:txBody>
      </p:sp>
      <p:sp>
        <p:nvSpPr>
          <p:cNvPr id="60" name="TextBox 29"/>
          <p:cNvSpPr txBox="1">
            <a:spLocks noChangeArrowheads="1"/>
          </p:cNvSpPr>
          <p:nvPr/>
        </p:nvSpPr>
        <p:spPr bwMode="auto">
          <a:xfrm>
            <a:off x="5626950" y="6097670"/>
            <a:ext cx="4610019"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000" b="1" i="0" dirty="0">
                <a:solidFill>
                  <a:srgbClr val="000000"/>
                </a:solidFill>
                <a:latin typeface="+mn-lt"/>
              </a:rPr>
              <a:t>conditional relationship (something else needs to happen first)</a:t>
            </a:r>
          </a:p>
        </p:txBody>
      </p:sp>
      <p:sp>
        <p:nvSpPr>
          <p:cNvPr id="62" name="TextBox 27"/>
          <p:cNvSpPr txBox="1">
            <a:spLocks noChangeArrowheads="1"/>
          </p:cNvSpPr>
          <p:nvPr/>
        </p:nvSpPr>
        <p:spPr bwMode="auto">
          <a:xfrm>
            <a:off x="2264592" y="1280721"/>
            <a:ext cx="8288474"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lgn="ctr" defTabSz="642938">
              <a:defRPr sz="2500">
                <a:solidFill>
                  <a:schemeClr val="tx1"/>
                </a:solidFill>
                <a:latin typeface="Gill Sans" charset="0"/>
                <a:ea typeface="ヒラギノ角ゴ ProN W3" charset="-128"/>
                <a:sym typeface="Gill Sans" charset="0"/>
              </a:defRPr>
            </a:lvl1pPr>
            <a:lvl2pPr marL="26670000" indent="-26349325" algn="ctr" defTabSz="642938">
              <a:defRPr sz="2500">
                <a:solidFill>
                  <a:schemeClr val="tx1"/>
                </a:solidFill>
                <a:latin typeface="Gill Sans" charset="0"/>
                <a:ea typeface="ヒラギノ角ゴ ProN W3" charset="-128"/>
                <a:sym typeface="Gill Sans" charset="0"/>
              </a:defRPr>
            </a:lvl2pPr>
            <a:lvl3pPr marL="36352163" indent="-35709225" algn="ctr" defTabSz="642938">
              <a:defRPr sz="2500">
                <a:solidFill>
                  <a:schemeClr val="tx1"/>
                </a:solidFill>
                <a:latin typeface="Gill Sans" charset="0"/>
                <a:ea typeface="ヒラギノ角ゴ ProN W3" charset="-128"/>
                <a:sym typeface="Gill Sans" charset="0"/>
              </a:defRPr>
            </a:lvl3pPr>
            <a:lvl4pPr marL="1125538" indent="-161925" algn="ctr" defTabSz="642938">
              <a:defRPr sz="2500">
                <a:solidFill>
                  <a:schemeClr val="tx1"/>
                </a:solidFill>
                <a:latin typeface="Gill Sans" charset="0"/>
                <a:ea typeface="ヒラギノ角ゴ ProN W3" charset="-128"/>
                <a:sym typeface="Gill Sans" charset="0"/>
              </a:defRPr>
            </a:lvl4pPr>
            <a:lvl5pPr marL="1446213" indent="-160338" algn="ctr" defTabSz="642938">
              <a:defRPr sz="2500">
                <a:solidFill>
                  <a:schemeClr val="tx1"/>
                </a:solidFill>
                <a:latin typeface="Gill Sans" charset="0"/>
                <a:ea typeface="ヒラギノ角ゴ ProN W3" charset="-128"/>
                <a:sym typeface="Gill Sans" charset="0"/>
              </a:defRPr>
            </a:lvl5pPr>
            <a:lvl6pPr marL="19034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6pPr>
            <a:lvl7pPr marL="23606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7pPr>
            <a:lvl8pPr marL="28178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8pPr>
            <a:lvl9pPr marL="3275013" indent="-160338" algn="ctr" defTabSz="642938" eaLnBrk="0" fontAlgn="base" hangingPunct="0">
              <a:spcBef>
                <a:spcPct val="0"/>
              </a:spcBef>
              <a:spcAft>
                <a:spcPct val="0"/>
              </a:spcAft>
              <a:defRPr sz="2500">
                <a:solidFill>
                  <a:schemeClr val="tx1"/>
                </a:solidFill>
                <a:latin typeface="Gill Sans" charset="0"/>
                <a:ea typeface="ヒラギノ角ゴ ProN W3" charset="-128"/>
                <a:sym typeface="Gill Sans" charset="0"/>
              </a:defRPr>
            </a:lvl9pPr>
          </a:lstStyle>
          <a:p>
            <a:pPr>
              <a:defRPr/>
            </a:pPr>
            <a:r>
              <a:rPr lang="en-US" altLang="en-US" sz="2400" b="1" i="0" dirty="0">
                <a:solidFill>
                  <a:srgbClr val="000000"/>
                </a:solidFill>
                <a:latin typeface="+mn-lt"/>
              </a:rPr>
              <a:t>You can define additional labels (roles) to these icons – </a:t>
            </a:r>
            <a:br>
              <a:rPr lang="en-US" altLang="en-US" sz="2400" b="1" i="0" dirty="0">
                <a:solidFill>
                  <a:srgbClr val="000000"/>
                </a:solidFill>
                <a:latin typeface="+mn-lt"/>
              </a:rPr>
            </a:br>
            <a:r>
              <a:rPr lang="en-US" altLang="en-US" sz="2400" b="1" i="0" dirty="0">
                <a:solidFill>
                  <a:srgbClr val="000000"/>
                </a:solidFill>
                <a:latin typeface="+mn-lt"/>
              </a:rPr>
              <a:t>e.g., ‘marketplace’; ‘partner’, and so on</a:t>
            </a:r>
          </a:p>
        </p:txBody>
      </p:sp>
      <p:sp>
        <p:nvSpPr>
          <p:cNvPr id="3" name="Left Brace 2"/>
          <p:cNvSpPr/>
          <p:nvPr/>
        </p:nvSpPr>
        <p:spPr bwMode="auto">
          <a:xfrm rot="5400000">
            <a:off x="6229538" y="-2090996"/>
            <a:ext cx="331862" cy="8534089"/>
          </a:xfrm>
          <a:prstGeom prst="leftBrace">
            <a:avLst>
              <a:gd name="adj1" fmla="val 8333"/>
              <a:gd name="adj2" fmla="val 49768"/>
            </a:avLst>
          </a:prstGeom>
          <a:noFill/>
          <a:ln w="9525" cap="flat" cmpd="sng" algn="ctr">
            <a:solidFill>
              <a:srgbClr val="000000"/>
            </a:solidFill>
            <a:prstDash val="solid"/>
            <a:round/>
            <a:headEnd type="none" w="med" len="med"/>
            <a:tailEnd type="none" w="med" len="med"/>
          </a:ln>
          <a:effectLst/>
        </p:spPr>
        <p:txBody>
          <a:bodyPr rtlCol="0" anchor="ctr"/>
          <a:lstStyle/>
          <a:p>
            <a:pPr algn="ctr"/>
            <a:endParaRPr lang="en-GB">
              <a:solidFill>
                <a:srgbClr val="000000"/>
              </a:solidFill>
            </a:endParaRPr>
          </a:p>
        </p:txBody>
      </p:sp>
    </p:spTree>
    <p:extLst>
      <p:ext uri="{BB962C8B-B14F-4D97-AF65-F5344CB8AC3E}">
        <p14:creationId xmlns:p14="http://schemas.microsoft.com/office/powerpoint/2010/main" val="61463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69C8-3D3F-4937-BBCA-89138035784C}"/>
              </a:ext>
            </a:extLst>
          </p:cNvPr>
          <p:cNvSpPr>
            <a:spLocks noGrp="1"/>
          </p:cNvSpPr>
          <p:nvPr>
            <p:ph type="title"/>
          </p:nvPr>
        </p:nvSpPr>
        <p:spPr>
          <a:xfrm>
            <a:off x="0" y="3906"/>
            <a:ext cx="12192000" cy="397148"/>
          </a:xfrm>
        </p:spPr>
        <p:txBody>
          <a:bodyPr/>
          <a:lstStyle/>
          <a:p>
            <a:r>
              <a:rPr lang="en-GB" sz="2800" dirty="0"/>
              <a:t>Cut and past the kit elements here to map your own business model!</a:t>
            </a:r>
          </a:p>
        </p:txBody>
      </p:sp>
    </p:spTree>
    <p:extLst>
      <p:ext uri="{BB962C8B-B14F-4D97-AF65-F5344CB8AC3E}">
        <p14:creationId xmlns:p14="http://schemas.microsoft.com/office/powerpoint/2010/main" val="304420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Defining a Job: The Milkshake Example</a:t>
            </a:r>
            <a:endParaRPr lang="en-GB" dirty="0"/>
          </a:p>
        </p:txBody>
      </p:sp>
      <p:sp>
        <p:nvSpPr>
          <p:cNvPr id="7" name="Content Placeholder 6"/>
          <p:cNvSpPr>
            <a:spLocks noGrp="1"/>
          </p:cNvSpPr>
          <p:nvPr>
            <p:ph sz="half" idx="2"/>
          </p:nvPr>
        </p:nvSpPr>
        <p:spPr>
          <a:xfrm>
            <a:off x="4222376" y="923078"/>
            <a:ext cx="7551702" cy="4939840"/>
          </a:xfrm>
        </p:spPr>
        <p:txBody>
          <a:bodyPr/>
          <a:lstStyle/>
          <a:p>
            <a:pPr algn="l"/>
            <a:r>
              <a:rPr lang="fi-FI" dirty="0"/>
              <a:t>Click on this link to see a 4-minute video lecture on Customer Jobs: </a:t>
            </a:r>
            <a:r>
              <a:rPr lang="en-GB" sz="2400" dirty="0">
                <a:hlinkClick r:id="rId3"/>
              </a:rPr>
              <a:t>https://youtu.be/VmbSpTJXozk</a:t>
            </a:r>
            <a:r>
              <a:rPr lang="en-GB" sz="2400" dirty="0"/>
              <a:t>. </a:t>
            </a:r>
            <a:r>
              <a:rPr lang="en-GB" dirty="0"/>
              <a:t>You need to do this to understand how value propositions work!</a:t>
            </a:r>
            <a:endParaRPr lang="fi-FI" sz="3200" dirty="0"/>
          </a:p>
          <a:p>
            <a:pPr algn="l"/>
            <a:r>
              <a:rPr lang="fi-FI" b="1" dirty="0"/>
              <a:t>Lessons</a:t>
            </a:r>
          </a:p>
          <a:p>
            <a:pPr algn="l"/>
            <a:r>
              <a:rPr lang="fi-FI" dirty="0"/>
              <a:t>Think in terms of ’hiring’ products to help you get something done</a:t>
            </a:r>
          </a:p>
          <a:p>
            <a:pPr algn="l"/>
            <a:r>
              <a:rPr lang="fi-FI" dirty="0"/>
              <a:t>Customers may hire milkshakes for all kinds of jobs</a:t>
            </a:r>
          </a:p>
          <a:p>
            <a:pPr algn="l"/>
            <a:r>
              <a:rPr lang="fi-FI" dirty="0"/>
              <a:t>These jobs may depend on </a:t>
            </a:r>
            <a:r>
              <a:rPr lang="fi-FI" b="1" dirty="0"/>
              <a:t>context</a:t>
            </a:r>
          </a:p>
          <a:p>
            <a:pPr algn="l"/>
            <a:r>
              <a:rPr lang="fi-FI" dirty="0"/>
              <a:t>Understanding jobs helps us segment the market and recognise our competition</a:t>
            </a:r>
          </a:p>
        </p:txBody>
      </p:sp>
      <p:pic>
        <p:nvPicPr>
          <p:cNvPr id="5" name="Picture 4">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0179" t="3092" r="28346" b="2586"/>
          <a:stretch/>
        </p:blipFill>
        <p:spPr>
          <a:xfrm>
            <a:off x="1446174" y="923078"/>
            <a:ext cx="1900341" cy="4579234"/>
          </a:xfrm>
          <a:prstGeom prst="rect">
            <a:avLst/>
          </a:prstGeom>
        </p:spPr>
      </p:pic>
      <p:sp>
        <p:nvSpPr>
          <p:cNvPr id="8" name="Rectangle 7"/>
          <p:cNvSpPr/>
          <p:nvPr/>
        </p:nvSpPr>
        <p:spPr>
          <a:xfrm>
            <a:off x="3048000" y="6546272"/>
            <a:ext cx="6096000" cy="307777"/>
          </a:xfrm>
          <a:prstGeom prst="rect">
            <a:avLst/>
          </a:prstGeom>
        </p:spPr>
        <p:txBody>
          <a:bodyPr>
            <a:spAutoFit/>
          </a:bodyPr>
          <a:lstStyle/>
          <a:p>
            <a:r>
              <a:rPr lang="en-GB" sz="1400" dirty="0">
                <a:solidFill>
                  <a:srgbClr val="000000"/>
                </a:solidFill>
              </a:rPr>
              <a:t>See also: </a:t>
            </a:r>
            <a:r>
              <a:rPr lang="en-GB" sz="1400" dirty="0">
                <a:solidFill>
                  <a:srgbClr val="000000"/>
                </a:solidFill>
                <a:hlinkClick r:id="rId5"/>
              </a:rPr>
              <a:t>https://guerric.co.uk/jobs-to-be-done-examples/</a:t>
            </a:r>
            <a:endParaRPr lang="en-GB" sz="1400" dirty="0">
              <a:solidFill>
                <a:srgbClr val="000000"/>
              </a:solidFill>
            </a:endParaRPr>
          </a:p>
        </p:txBody>
      </p:sp>
    </p:spTree>
    <p:extLst>
      <p:ext uri="{BB962C8B-B14F-4D97-AF65-F5344CB8AC3E}">
        <p14:creationId xmlns:p14="http://schemas.microsoft.com/office/powerpoint/2010/main" val="191834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Value Propositions Address Customer Jobs</a:t>
            </a:r>
            <a:endParaRPr lang="en-GB"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9670" y="885825"/>
            <a:ext cx="3926197" cy="5337175"/>
          </a:xfrm>
        </p:spPr>
      </p:pic>
      <p:sp>
        <p:nvSpPr>
          <p:cNvPr id="5" name="Content Placeholder 4"/>
          <p:cNvSpPr>
            <a:spLocks noGrp="1"/>
          </p:cNvSpPr>
          <p:nvPr>
            <p:ph sz="half" idx="2"/>
          </p:nvPr>
        </p:nvSpPr>
        <p:spPr/>
        <p:txBody>
          <a:bodyPr anchor="ctr"/>
          <a:lstStyle/>
          <a:p>
            <a:r>
              <a:rPr lang="fi-FI" dirty="0"/>
              <a:t>”people do not want to buy a quarter-inch drill. They want a quarter-inch hole”</a:t>
            </a:r>
          </a:p>
          <a:p>
            <a:endParaRPr lang="fi-FI" dirty="0"/>
          </a:p>
          <a:p>
            <a:pPr algn="r"/>
            <a:r>
              <a:rPr lang="fi-FI" sz="2000" i="1" dirty="0"/>
              <a:t>Theodore Levitt (1920 – 2006)</a:t>
            </a:r>
            <a:endParaRPr lang="en-GB" sz="2000" i="1" dirty="0"/>
          </a:p>
        </p:txBody>
      </p:sp>
    </p:spTree>
    <p:extLst>
      <p:ext uri="{BB962C8B-B14F-4D97-AF65-F5344CB8AC3E}">
        <p14:creationId xmlns:p14="http://schemas.microsoft.com/office/powerpoint/2010/main" val="157839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a:t>Example: Defining Products in Terms of Jobs</a:t>
            </a:r>
            <a:endParaRPr lang="en-GB" dirty="0"/>
          </a:p>
        </p:txBody>
      </p:sp>
      <p:pic>
        <p:nvPicPr>
          <p:cNvPr id="1028" name="Picture 4" descr="https://presentyourstory.com/wp-content/uploads/2017/10/apple-iphone-2017-20170912-10678.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297311" y="899236"/>
            <a:ext cx="7638306" cy="5094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3887" y="1106122"/>
            <a:ext cx="4033424" cy="4524315"/>
          </a:xfrm>
          <a:prstGeom prst="rect">
            <a:avLst/>
          </a:prstGeom>
          <a:noFill/>
        </p:spPr>
        <p:txBody>
          <a:bodyPr wrap="square" rtlCol="0">
            <a:spAutoFit/>
          </a:bodyPr>
          <a:lstStyle/>
          <a:p>
            <a:pPr marL="179388" indent="-179388"/>
            <a:r>
              <a:rPr lang="fi-FI" b="1" i="0" dirty="0">
                <a:solidFill>
                  <a:srgbClr val="1B0807"/>
                </a:solidFill>
                <a:latin typeface="+mn-lt"/>
              </a:rPr>
              <a:t>Context</a:t>
            </a:r>
            <a:r>
              <a:rPr lang="fi-FI" i="0" dirty="0">
                <a:solidFill>
                  <a:srgbClr val="1B0807"/>
                </a:solidFill>
                <a:latin typeface="+mn-lt"/>
              </a:rPr>
              <a:t> exercise</a:t>
            </a:r>
          </a:p>
          <a:p>
            <a:pPr marL="179388" indent="-179388"/>
            <a:endParaRPr lang="fi-FI" i="0" dirty="0">
              <a:solidFill>
                <a:srgbClr val="1B0807"/>
              </a:solidFill>
              <a:latin typeface="+mn-lt"/>
            </a:endParaRPr>
          </a:p>
          <a:p>
            <a:pPr marL="179388" indent="-179388"/>
            <a:r>
              <a:rPr lang="fi-FI" b="1" i="0" dirty="0">
                <a:solidFill>
                  <a:srgbClr val="1B0807"/>
                </a:solidFill>
                <a:latin typeface="+mn-lt"/>
              </a:rPr>
              <a:t>Feature</a:t>
            </a:r>
            <a:r>
              <a:rPr lang="fi-FI" i="0" dirty="0">
                <a:solidFill>
                  <a:srgbClr val="1B0807"/>
                </a:solidFill>
                <a:latin typeface="+mn-lt"/>
              </a:rPr>
              <a:t> cloud streaming</a:t>
            </a:r>
          </a:p>
          <a:p>
            <a:pPr marL="179388" indent="-179388"/>
            <a:endParaRPr lang="fi-FI" i="0" dirty="0">
              <a:solidFill>
                <a:srgbClr val="1B0807"/>
              </a:solidFill>
              <a:latin typeface="+mn-lt"/>
            </a:endParaRPr>
          </a:p>
          <a:p>
            <a:pPr marL="179388" indent="-179388"/>
            <a:r>
              <a:rPr lang="fi-FI" b="1" i="0" dirty="0">
                <a:solidFill>
                  <a:srgbClr val="1B0807"/>
                </a:solidFill>
                <a:latin typeface="+mn-lt"/>
              </a:rPr>
              <a:t>Job to be done</a:t>
            </a:r>
            <a:r>
              <a:rPr lang="fi-FI" i="0" dirty="0">
                <a:solidFill>
                  <a:srgbClr val="1B0807"/>
                </a:solidFill>
                <a:latin typeface="+mn-lt"/>
              </a:rPr>
              <a:t> keep motivated during exercise</a:t>
            </a:r>
            <a:endParaRPr lang="en-GB" i="0" dirty="0">
              <a:solidFill>
                <a:srgbClr val="1B0807"/>
              </a:solidFill>
              <a:latin typeface="+mn-lt"/>
            </a:endParaRPr>
          </a:p>
          <a:p>
            <a:pPr marL="179388" indent="-179388"/>
            <a:endParaRPr lang="fi-FI" b="1" i="0" dirty="0">
              <a:solidFill>
                <a:srgbClr val="1B0807"/>
              </a:solidFill>
              <a:latin typeface="+mn-lt"/>
            </a:endParaRPr>
          </a:p>
          <a:p>
            <a:pPr marL="179388" indent="-179388"/>
            <a:r>
              <a:rPr lang="fi-FI" b="1" i="0" dirty="0">
                <a:solidFill>
                  <a:srgbClr val="1B0807"/>
                </a:solidFill>
                <a:latin typeface="+mn-lt"/>
              </a:rPr>
              <a:t>Gain</a:t>
            </a:r>
            <a:r>
              <a:rPr lang="fi-FI" i="0" dirty="0">
                <a:solidFill>
                  <a:srgbClr val="1B0807"/>
                </a:solidFill>
                <a:latin typeface="+mn-lt"/>
              </a:rPr>
              <a:t> access to 40 million songs</a:t>
            </a:r>
          </a:p>
          <a:p>
            <a:pPr marL="179388" indent="-179388"/>
            <a:endParaRPr lang="fi-FI" i="0" dirty="0">
              <a:solidFill>
                <a:srgbClr val="1B0807"/>
              </a:solidFill>
              <a:latin typeface="+mn-lt"/>
            </a:endParaRPr>
          </a:p>
          <a:p>
            <a:pPr marL="179388" indent="-179388"/>
            <a:r>
              <a:rPr lang="fi-FI" b="1" i="0" dirty="0">
                <a:solidFill>
                  <a:srgbClr val="1B0807"/>
                </a:solidFill>
                <a:latin typeface="+mn-lt"/>
              </a:rPr>
              <a:t>Pain </a:t>
            </a:r>
            <a:r>
              <a:rPr lang="fi-FI" i="0" dirty="0">
                <a:solidFill>
                  <a:srgbClr val="1B0807"/>
                </a:solidFill>
                <a:latin typeface="+mn-lt"/>
              </a:rPr>
              <a:t>carrying music around is inconvenient</a:t>
            </a:r>
            <a:endParaRPr lang="fi-FI" b="1" i="0" dirty="0">
              <a:solidFill>
                <a:srgbClr val="1B0807"/>
              </a:solidFill>
              <a:latin typeface="+mn-lt"/>
            </a:endParaRPr>
          </a:p>
        </p:txBody>
      </p:sp>
    </p:spTree>
    <p:extLst>
      <p:ext uri="{BB962C8B-B14F-4D97-AF65-F5344CB8AC3E}">
        <p14:creationId xmlns:p14="http://schemas.microsoft.com/office/powerpoint/2010/main" val="122581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000" dirty="0"/>
              <a:t>The Value Proposition Canvas</a:t>
            </a:r>
            <a:endParaRPr lang="en-GB" sz="4000" dirty="0"/>
          </a:p>
        </p:txBody>
      </p:sp>
      <p:sp>
        <p:nvSpPr>
          <p:cNvPr id="21" name="Content Placeholder 20"/>
          <p:cNvSpPr>
            <a:spLocks noGrp="1"/>
          </p:cNvSpPr>
          <p:nvPr>
            <p:ph idx="1"/>
          </p:nvPr>
        </p:nvSpPr>
        <p:spPr>
          <a:xfrm>
            <a:off x="0" y="5661215"/>
            <a:ext cx="12192000" cy="414184"/>
          </a:xfrm>
        </p:spPr>
        <p:txBody>
          <a:bodyPr/>
          <a:lstStyle/>
          <a:p>
            <a:r>
              <a:rPr lang="fi-FI" sz="2400" dirty="0"/>
              <a:t>Watch this 3-minute video for an explanation: </a:t>
            </a:r>
            <a:r>
              <a:rPr lang="fi-FI" sz="2400" dirty="0">
                <a:hlinkClick r:id="rId3"/>
              </a:rPr>
              <a:t>https://youtu.be/ReM1uqmVfP0</a:t>
            </a:r>
            <a:r>
              <a:rPr lang="fi-FI" sz="2400" dirty="0"/>
              <a:t> </a:t>
            </a:r>
            <a:endParaRPr lang="en-GB"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976" y="1176372"/>
            <a:ext cx="8490857" cy="4037027"/>
          </a:xfrm>
          <a:prstGeom prst="rect">
            <a:avLst/>
          </a:prstGeom>
        </p:spPr>
      </p:pic>
      <p:grpSp>
        <p:nvGrpSpPr>
          <p:cNvPr id="12" name="Group 11"/>
          <p:cNvGrpSpPr/>
          <p:nvPr/>
        </p:nvGrpSpPr>
        <p:grpSpPr>
          <a:xfrm>
            <a:off x="7870012" y="989693"/>
            <a:ext cx="3056733" cy="1066799"/>
            <a:chOff x="990600" y="838200"/>
            <a:chExt cx="3056733" cy="1066799"/>
          </a:xfrm>
        </p:grpSpPr>
        <p:sp>
          <p:nvSpPr>
            <p:cNvPr id="13" name="Trapezoid 12"/>
            <p:cNvSpPr/>
            <p:nvPr/>
          </p:nvSpPr>
          <p:spPr>
            <a:xfrm rot="16200000">
              <a:off x="2133735" y="-8599"/>
              <a:ext cx="1066799" cy="2760397"/>
            </a:xfrm>
            <a:prstGeom prst="trapezoid">
              <a:avLst/>
            </a:prstGeom>
            <a:solidFill>
              <a:sysClr val="window" lastClr="FFFFFF">
                <a:lumMod val="50000"/>
              </a:sys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ound Same Side Corner Rectangle 13"/>
            <p:cNvSpPr/>
            <p:nvPr/>
          </p:nvSpPr>
          <p:spPr>
            <a:xfrm rot="5400000">
              <a:off x="2019300" y="-190500"/>
              <a:ext cx="762000" cy="2819400"/>
            </a:xfrm>
            <a:prstGeom prst="round2SameRect">
              <a:avLst/>
            </a:prstGeom>
            <a:gradFill flip="none" rotWithShape="1">
              <a:gsLst>
                <a:gs pos="17120">
                  <a:srgbClr val="BAB289">
                    <a:lumMod val="100000"/>
                  </a:srgbClr>
                </a:gs>
                <a:gs pos="80000">
                  <a:srgbClr val="EEECE1">
                    <a:lumMod val="50000"/>
                  </a:srgbClr>
                </a:gs>
                <a:gs pos="0">
                  <a:srgbClr val="EEECE1">
                    <a:lumMod val="96000"/>
                    <a:lumOff val="4000"/>
                  </a:srgbClr>
                </a:gs>
                <a:gs pos="100000">
                  <a:srgbClr val="EEECE1">
                    <a:lumMod val="50000"/>
                  </a:srgbClr>
                </a:gs>
              </a:gsLst>
              <a:lin ang="5400000" scaled="1"/>
              <a:tileRect/>
            </a:gra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this is my </a:t>
              </a:r>
              <a:r>
                <a:rPr kumimoji="0" lang="en-GB" b="0" i="0" u="none" strike="noStrike" kern="0" cap="none" spc="0" normalizeH="0" baseline="0" noProof="0" dirty="0">
                  <a:ln>
                    <a:noFill/>
                  </a:ln>
                  <a:solidFill>
                    <a:srgbClr val="FF0000"/>
                  </a:solidFill>
                  <a:effectLst/>
                  <a:uLnTx/>
                  <a:uFillTx/>
                  <a:latin typeface="AR CENA" panose="02000000000000000000" pitchFamily="2" charset="0"/>
                  <a:ea typeface="+mn-ea"/>
                  <a:cs typeface="+mn-cs"/>
                </a:rPr>
                <a:t>customer</a:t>
              </a: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a:t>
              </a:r>
            </a:p>
          </p:txBody>
        </p:sp>
      </p:grpSp>
      <p:grpSp>
        <p:nvGrpSpPr>
          <p:cNvPr id="18" name="Group 17"/>
          <p:cNvGrpSpPr/>
          <p:nvPr/>
        </p:nvGrpSpPr>
        <p:grpSpPr>
          <a:xfrm>
            <a:off x="2435888" y="761093"/>
            <a:ext cx="3056733" cy="1066799"/>
            <a:chOff x="990600" y="3963589"/>
            <a:chExt cx="3056733" cy="1066799"/>
          </a:xfrm>
        </p:grpSpPr>
        <p:sp>
          <p:nvSpPr>
            <p:cNvPr id="19" name="Trapezoid 18"/>
            <p:cNvSpPr/>
            <p:nvPr/>
          </p:nvSpPr>
          <p:spPr>
            <a:xfrm rot="16200000">
              <a:off x="2133735" y="3116790"/>
              <a:ext cx="1066799" cy="2760397"/>
            </a:xfrm>
            <a:prstGeom prst="trapezoid">
              <a:avLst/>
            </a:prstGeom>
            <a:solidFill>
              <a:sysClr val="window" lastClr="FFFFFF">
                <a:lumMod val="50000"/>
              </a:sys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ound Same Side Corner Rectangle 19"/>
            <p:cNvSpPr/>
            <p:nvPr/>
          </p:nvSpPr>
          <p:spPr>
            <a:xfrm rot="5400000">
              <a:off x="2019300" y="2934889"/>
              <a:ext cx="762000" cy="2819400"/>
            </a:xfrm>
            <a:prstGeom prst="round2SameRect">
              <a:avLst/>
            </a:prstGeom>
            <a:gradFill>
              <a:gsLst>
                <a:gs pos="17120">
                  <a:srgbClr val="FFFF99"/>
                </a:gs>
                <a:gs pos="80000">
                  <a:srgbClr val="FFFF99"/>
                </a:gs>
                <a:gs pos="0">
                  <a:srgbClr val="FFFF99">
                    <a:lumMod val="50000"/>
                    <a:lumOff val="50000"/>
                  </a:srgbClr>
                </a:gs>
                <a:gs pos="100000">
                  <a:srgbClr val="FFFF66"/>
                </a:gs>
              </a:gsLst>
              <a:lin ang="5400000" scaled="1"/>
            </a:gra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this is my </a:t>
              </a:r>
              <a:r>
                <a:rPr kumimoji="0" lang="en-GB" b="0" i="0" u="none" strike="noStrike" kern="0" cap="none" spc="0" normalizeH="0" baseline="0" noProof="0" dirty="0">
                  <a:ln>
                    <a:noFill/>
                  </a:ln>
                  <a:solidFill>
                    <a:srgbClr val="FF0000"/>
                  </a:solidFill>
                  <a:effectLst/>
                  <a:uLnTx/>
                  <a:uFillTx/>
                  <a:latin typeface="AR CENA" panose="02000000000000000000" pitchFamily="2" charset="0"/>
                  <a:ea typeface="+mn-ea"/>
                  <a:cs typeface="+mn-cs"/>
                </a:rPr>
                <a:t>offering</a:t>
              </a:r>
              <a:r>
                <a:rPr kumimoji="0" lang="en-GB" b="0" i="0" u="none" strike="noStrike" kern="0" cap="none" spc="0" normalizeH="0" baseline="0" noProof="0" dirty="0">
                  <a:ln>
                    <a:noFill/>
                  </a:ln>
                  <a:solidFill>
                    <a:srgbClr val="000000"/>
                  </a:solidFill>
                  <a:effectLst/>
                  <a:uLnTx/>
                  <a:uFillTx/>
                  <a:latin typeface="AR CENA" panose="02000000000000000000" pitchFamily="2" charset="0"/>
                  <a:ea typeface="+mn-ea"/>
                  <a:cs typeface="+mn-cs"/>
                </a:rPr>
                <a:t>!</a:t>
              </a:r>
            </a:p>
          </p:txBody>
        </p:sp>
      </p:grpSp>
    </p:spTree>
    <p:extLst>
      <p:ext uri="{BB962C8B-B14F-4D97-AF65-F5344CB8AC3E}">
        <p14:creationId xmlns:p14="http://schemas.microsoft.com/office/powerpoint/2010/main" val="32762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anim calcmode="lin" valueType="num">
                                      <p:cBhvr>
                                        <p:cTn id="8" dur="400" fill="hold"/>
                                        <p:tgtEl>
                                          <p:spTgt spid="18"/>
                                        </p:tgtEl>
                                        <p:attrNameLst>
                                          <p:attrName>ppt_x</p:attrName>
                                        </p:attrNameLst>
                                      </p:cBhvr>
                                      <p:tavLst>
                                        <p:tav tm="0">
                                          <p:val>
                                            <p:strVal val="#ppt_x"/>
                                          </p:val>
                                        </p:tav>
                                        <p:tav tm="100000">
                                          <p:val>
                                            <p:strVal val="#ppt_x"/>
                                          </p:val>
                                        </p:tav>
                                      </p:tavLst>
                                    </p:anim>
                                    <p:anim calcmode="lin" valueType="num">
                                      <p:cBhvr>
                                        <p:cTn id="9" dur="400" fill="hold"/>
                                        <p:tgtEl>
                                          <p:spTgt spid="1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
                                        <p:tgtEl>
                                          <p:spTgt spid="12"/>
                                        </p:tgtEl>
                                      </p:cBhvr>
                                    </p:animEffect>
                                    <p:anim calcmode="lin" valueType="num">
                                      <p:cBhvr>
                                        <p:cTn id="16" dur="400" fill="hold"/>
                                        <p:tgtEl>
                                          <p:spTgt spid="12"/>
                                        </p:tgtEl>
                                        <p:attrNameLst>
                                          <p:attrName>ppt_x</p:attrName>
                                        </p:attrNameLst>
                                      </p:cBhvr>
                                      <p:tavLst>
                                        <p:tav tm="0">
                                          <p:val>
                                            <p:strVal val="#ppt_x"/>
                                          </p:val>
                                        </p:tav>
                                        <p:tav tm="100000">
                                          <p:val>
                                            <p:strVal val="#ppt_x"/>
                                          </p:val>
                                        </p:tav>
                                      </p:tavLst>
                                    </p:anim>
                                    <p:anim calcmode="lin" valueType="num">
                                      <p:cBhvr>
                                        <p:cTn id="17" dur="400" fill="hold"/>
                                        <p:tgtEl>
                                          <p:spTgt spid="12"/>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23392" y="66898"/>
            <a:ext cx="10965857" cy="45085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t>Customer Needs and Jobs</a:t>
            </a:r>
            <a:endParaRPr/>
          </a:p>
        </p:txBody>
      </p:sp>
      <p:pic>
        <p:nvPicPr>
          <p:cNvPr id="60" name="Google Shape;60;p13"/>
          <p:cNvPicPr preferRelativeResize="0">
            <a:picLocks noGrp="1"/>
          </p:cNvPicPr>
          <p:nvPr>
            <p:ph type="body" idx="1"/>
          </p:nvPr>
        </p:nvPicPr>
        <p:blipFill rotWithShape="1">
          <a:blip r:embed="rId3">
            <a:alphaModFix/>
          </a:blip>
          <a:srcRect/>
          <a:stretch/>
        </p:blipFill>
        <p:spPr>
          <a:xfrm>
            <a:off x="3118757" y="1166898"/>
            <a:ext cx="5784773" cy="5462502"/>
          </a:xfrm>
          <a:prstGeom prst="rect">
            <a:avLst/>
          </a:prstGeom>
          <a:noFill/>
          <a:ln>
            <a:noFill/>
          </a:ln>
        </p:spPr>
      </p:pic>
      <p:sp>
        <p:nvSpPr>
          <p:cNvPr id="61" name="Google Shape;61;p13"/>
          <p:cNvSpPr/>
          <p:nvPr/>
        </p:nvSpPr>
        <p:spPr>
          <a:xfrm rot="-60000">
            <a:off x="7337931" y="2776636"/>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2" name="Google Shape;62;p13"/>
          <p:cNvSpPr/>
          <p:nvPr/>
        </p:nvSpPr>
        <p:spPr>
          <a:xfrm rot="-60000">
            <a:off x="6635416" y="3706981"/>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3" name="Google Shape;63;p13"/>
          <p:cNvSpPr/>
          <p:nvPr/>
        </p:nvSpPr>
        <p:spPr>
          <a:xfrm rot="-60000">
            <a:off x="8334794" y="2923995"/>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4" name="Google Shape;64;p13"/>
          <p:cNvSpPr/>
          <p:nvPr/>
        </p:nvSpPr>
        <p:spPr>
          <a:xfrm rot="-60000">
            <a:off x="7471187" y="4652358"/>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5" name="Google Shape;65;p13"/>
          <p:cNvSpPr/>
          <p:nvPr/>
        </p:nvSpPr>
        <p:spPr>
          <a:xfrm rot="-60000">
            <a:off x="3398957" y="3997811"/>
            <a:ext cx="1261596" cy="804339"/>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6" name="Google Shape;66;p13"/>
          <p:cNvSpPr/>
          <p:nvPr/>
        </p:nvSpPr>
        <p:spPr>
          <a:xfrm rot="-60000">
            <a:off x="4946837" y="4102490"/>
            <a:ext cx="1070032" cy="706519"/>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7" name="Google Shape;67;p13"/>
          <p:cNvSpPr/>
          <p:nvPr/>
        </p:nvSpPr>
        <p:spPr>
          <a:xfrm rot="-60000">
            <a:off x="6113023" y="4692541"/>
            <a:ext cx="772361" cy="774861"/>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68" name="Google Shape;68;p13"/>
          <p:cNvSpPr/>
          <p:nvPr/>
        </p:nvSpPr>
        <p:spPr>
          <a:xfrm rot="-60000">
            <a:off x="4857217" y="5623973"/>
            <a:ext cx="961867" cy="75594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69" name="Google Shape;69;p13"/>
          <p:cNvSpPr/>
          <p:nvPr/>
        </p:nvSpPr>
        <p:spPr>
          <a:xfrm rot="-58261">
            <a:off x="5725140" y="1291925"/>
            <a:ext cx="973346" cy="584076"/>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70" name="Google Shape;70;p13"/>
          <p:cNvSpPr/>
          <p:nvPr/>
        </p:nvSpPr>
        <p:spPr>
          <a:xfrm rot="-60000">
            <a:off x="6610402" y="2178010"/>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71" name="Google Shape;71;p13"/>
          <p:cNvSpPr/>
          <p:nvPr/>
        </p:nvSpPr>
        <p:spPr>
          <a:xfrm rot="-60000">
            <a:off x="3724822" y="2596197"/>
            <a:ext cx="971952" cy="604161"/>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2" name="Google Shape;72;p13"/>
          <p:cNvSpPr/>
          <p:nvPr/>
        </p:nvSpPr>
        <p:spPr>
          <a:xfrm rot="-60000">
            <a:off x="4475998" y="1502834"/>
            <a:ext cx="1120392" cy="679008"/>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3" name="Google Shape;73;p13"/>
          <p:cNvSpPr/>
          <p:nvPr/>
        </p:nvSpPr>
        <p:spPr>
          <a:xfrm rot="-60000">
            <a:off x="4891258" y="2983006"/>
            <a:ext cx="772361" cy="636111"/>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4" name="Google Shape;74;p13"/>
          <p:cNvSpPr/>
          <p:nvPr/>
        </p:nvSpPr>
        <p:spPr>
          <a:xfrm rot="-60000">
            <a:off x="5925396" y="2859510"/>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5" name="Google Shape;75;p13"/>
          <p:cNvSpPr/>
          <p:nvPr/>
        </p:nvSpPr>
        <p:spPr>
          <a:xfrm rot="-60000">
            <a:off x="5640863" y="1965595"/>
            <a:ext cx="772361" cy="805007"/>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6" name="Google Shape;76;p13"/>
          <p:cNvSpPr/>
          <p:nvPr/>
        </p:nvSpPr>
        <p:spPr>
          <a:xfrm rot="-60000">
            <a:off x="3535452" y="3332996"/>
            <a:ext cx="895078"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77" name="Google Shape;77;p13"/>
          <p:cNvSpPr txBox="1"/>
          <p:nvPr/>
        </p:nvSpPr>
        <p:spPr>
          <a:xfrm>
            <a:off x="9446942" y="2608464"/>
            <a:ext cx="2497066" cy="1575478"/>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 </a:t>
            </a:r>
            <a:r>
              <a:rPr lang="en-US" sz="2000" i="0" dirty="0">
                <a:solidFill>
                  <a:srgbClr val="FF0000"/>
                </a:solidFill>
                <a:latin typeface="+mn-lt"/>
                <a:ea typeface="Arial"/>
                <a:cs typeface="Arial"/>
                <a:sym typeface="Arial"/>
              </a:rPr>
              <a:t>functional</a:t>
            </a:r>
            <a:r>
              <a:rPr lang="en-US" sz="2000" i="0" dirty="0">
                <a:solidFill>
                  <a:srgbClr val="000000"/>
                </a:solidFill>
                <a:latin typeface="+mn-lt"/>
                <a:ea typeface="Arial"/>
                <a:cs typeface="Arial"/>
                <a:sym typeface="Arial"/>
              </a:rPr>
              <a:t> jobs?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emotional </a:t>
            </a:r>
            <a:r>
              <a:rPr lang="en-US" sz="2000" i="0" dirty="0">
                <a:solidFill>
                  <a:srgbClr val="000000"/>
                </a:solidFill>
                <a:latin typeface="+mn-lt"/>
                <a:ea typeface="Arial"/>
                <a:cs typeface="Arial"/>
                <a:sym typeface="Arial"/>
              </a:rPr>
              <a:t>jobs</a:t>
            </a:r>
            <a:r>
              <a:rPr lang="en-US" sz="2000" i="0" dirty="0">
                <a:solidFill>
                  <a:srgbClr val="FF0000"/>
                </a:solidFill>
                <a:latin typeface="+mn-lt"/>
                <a:ea typeface="Arial"/>
                <a:cs typeface="Arial"/>
                <a:sym typeface="Arial"/>
              </a:rPr>
              <a:t>?</a:t>
            </a:r>
            <a:endParaRPr sz="1600" i="0" dirty="0">
              <a:latin typeface="+mn-lt"/>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W</a:t>
            </a:r>
            <a:r>
              <a:rPr lang="en-US" sz="2000" i="0" dirty="0">
                <a:solidFill>
                  <a:srgbClr val="FF0000"/>
                </a:solidFill>
                <a:latin typeface="+mn-lt"/>
                <a:ea typeface="Arial"/>
                <a:cs typeface="Arial"/>
                <a:sym typeface="Arial"/>
              </a:rPr>
              <a:t>hat </a:t>
            </a:r>
            <a:r>
              <a:rPr lang="en-US" sz="2000" i="0" dirty="0">
                <a:solidFill>
                  <a:srgbClr val="000000"/>
                </a:solidFill>
                <a:latin typeface="+mn-lt"/>
                <a:ea typeface="Arial"/>
                <a:cs typeface="Arial"/>
                <a:sym typeface="Arial"/>
              </a:rPr>
              <a:t>social</a:t>
            </a:r>
            <a:r>
              <a:rPr lang="en-US" sz="2000" i="0" dirty="0">
                <a:solidFill>
                  <a:srgbClr val="FF0000"/>
                </a:solidFill>
                <a:latin typeface="+mn-lt"/>
                <a:ea typeface="Arial"/>
                <a:cs typeface="Arial"/>
                <a:sym typeface="Arial"/>
              </a:rPr>
              <a:t> jobs?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basic needs?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endParaRPr sz="1800" i="0" dirty="0">
              <a:solidFill>
                <a:srgbClr val="FF0000"/>
              </a:solidFill>
              <a:latin typeface="+mn-lt"/>
              <a:ea typeface="Arial"/>
              <a:cs typeface="Arial"/>
              <a:sym typeface="Arial"/>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T</a:t>
            </a:r>
            <a:r>
              <a:rPr lang="en-US" sz="2000" i="0" dirty="0">
                <a:solidFill>
                  <a:srgbClr val="FF0000"/>
                </a:solidFill>
                <a:latin typeface="+mn-lt"/>
                <a:ea typeface="Arial"/>
                <a:cs typeface="Arial"/>
                <a:sym typeface="Arial"/>
              </a:rPr>
              <a:t>hese are the goals you want to accomplish, things you want get done</a:t>
            </a:r>
            <a:endParaRPr sz="2000" i="0" dirty="0">
              <a:solidFill>
                <a:srgbClr val="FF0000"/>
              </a:solidFill>
              <a:latin typeface="+mn-lt"/>
              <a:ea typeface="Arial"/>
              <a:cs typeface="Arial"/>
              <a:sym typeface="Arial"/>
            </a:endParaRPr>
          </a:p>
        </p:txBody>
      </p:sp>
      <p:sp>
        <p:nvSpPr>
          <p:cNvPr id="78" name="Google Shape;78;p13"/>
          <p:cNvSpPr txBox="1"/>
          <p:nvPr/>
        </p:nvSpPr>
        <p:spPr>
          <a:xfrm>
            <a:off x="214057" y="3325225"/>
            <a:ext cx="3209154" cy="2462039"/>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 </a:t>
            </a:r>
            <a:r>
              <a:rPr lang="en-US" sz="2000" i="0" dirty="0">
                <a:solidFill>
                  <a:srgbClr val="FF0000"/>
                </a:solidFill>
                <a:latin typeface="+mn-lt"/>
                <a:ea typeface="Arial"/>
                <a:cs typeface="Arial"/>
                <a:sym typeface="Arial"/>
              </a:rPr>
              <a:t>barriers?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costs?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bad </a:t>
            </a:r>
            <a:r>
              <a:rPr lang="en-US" sz="2000" i="0" dirty="0">
                <a:solidFill>
                  <a:srgbClr val="000000"/>
                </a:solidFill>
                <a:latin typeface="+mn-lt"/>
                <a:ea typeface="Arial"/>
                <a:cs typeface="Arial"/>
                <a:sym typeface="Arial"/>
              </a:rPr>
              <a:t>feelings?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difficulties?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risks?</a:t>
            </a:r>
            <a:endParaRPr sz="1600" i="0" dirty="0">
              <a:latin typeface="+mn-lt"/>
            </a:endParaRPr>
          </a:p>
          <a:p>
            <a:pPr marL="176209" marR="0" lvl="0" indent="-176209" algn="ctr" rtl="0">
              <a:spcBef>
                <a:spcPts val="20"/>
              </a:spcBef>
              <a:spcAft>
                <a:spcPts val="0"/>
              </a:spcAft>
              <a:buClr>
                <a:srgbClr val="000000"/>
              </a:buClr>
              <a:buSzPts val="100"/>
              <a:buFont typeface="Noto Sans Symbols"/>
              <a:buNone/>
            </a:pPr>
            <a:endParaRPr sz="200" i="0" dirty="0">
              <a:solidFill>
                <a:srgbClr val="FF0000"/>
              </a:solidFill>
              <a:latin typeface="+mn-lt"/>
              <a:ea typeface="Arial"/>
              <a:cs typeface="Arial"/>
              <a:sym typeface="Arial"/>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T</a:t>
            </a:r>
            <a:r>
              <a:rPr lang="en-US" sz="2000" i="0" dirty="0">
                <a:solidFill>
                  <a:srgbClr val="FF0000"/>
                </a:solidFill>
                <a:latin typeface="+mn-lt"/>
                <a:ea typeface="Arial"/>
                <a:cs typeface="Arial"/>
                <a:sym typeface="Arial"/>
              </a:rPr>
              <a:t>hese are things that make accomplishing </a:t>
            </a:r>
            <a:r>
              <a:rPr lang="en-US" sz="2000" i="0" dirty="0">
                <a:solidFill>
                  <a:srgbClr val="FF0000"/>
                </a:solidFill>
                <a:latin typeface="+mn-lt"/>
              </a:rPr>
              <a:t>the Job</a:t>
            </a:r>
            <a:r>
              <a:rPr lang="en-US" sz="2000" i="0" dirty="0">
                <a:solidFill>
                  <a:srgbClr val="FF0000"/>
                </a:solidFill>
                <a:latin typeface="+mn-lt"/>
                <a:ea typeface="Arial"/>
                <a:cs typeface="Arial"/>
                <a:sym typeface="Arial"/>
              </a:rPr>
              <a:t> difficult, costly or inconvenient</a:t>
            </a:r>
            <a:endParaRPr sz="2000" i="0" dirty="0">
              <a:solidFill>
                <a:srgbClr val="FF0000"/>
              </a:solidFill>
              <a:latin typeface="+mn-lt"/>
              <a:ea typeface="Arial"/>
              <a:cs typeface="Arial"/>
              <a:sym typeface="Arial"/>
            </a:endParaRPr>
          </a:p>
        </p:txBody>
      </p:sp>
      <p:sp>
        <p:nvSpPr>
          <p:cNvPr id="79" name="Google Shape;79;p13"/>
          <p:cNvSpPr txBox="1"/>
          <p:nvPr/>
        </p:nvSpPr>
        <p:spPr>
          <a:xfrm>
            <a:off x="103771" y="558083"/>
            <a:ext cx="3556984" cy="2462039"/>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 </a:t>
            </a:r>
            <a:r>
              <a:rPr lang="en-US" sz="2000" i="0" dirty="0">
                <a:solidFill>
                  <a:srgbClr val="FF0000"/>
                </a:solidFill>
                <a:latin typeface="+mn-lt"/>
                <a:ea typeface="Arial"/>
                <a:cs typeface="Arial"/>
                <a:sym typeface="Arial"/>
              </a:rPr>
              <a:t>successes?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expectations?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delights?</a:t>
            </a:r>
            <a:endParaRPr sz="2000" i="0" dirty="0">
              <a:solidFill>
                <a:srgbClr val="000000"/>
              </a:solidFill>
              <a:latin typeface="+mn-lt"/>
              <a:ea typeface="Arial"/>
              <a:cs typeface="Arial"/>
              <a:sym typeface="Arial"/>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savings?</a:t>
            </a:r>
            <a:endParaRPr sz="1600" i="0" dirty="0">
              <a:latin typeface="+mn-lt"/>
            </a:endParaRPr>
          </a:p>
          <a:p>
            <a:pPr marL="176209" marR="0" lvl="0" indent="-176209" algn="ctr" rtl="0">
              <a:spcBef>
                <a:spcPts val="360"/>
              </a:spcBef>
              <a:spcAft>
                <a:spcPts val="0"/>
              </a:spcAft>
              <a:buClr>
                <a:srgbClr val="000000"/>
              </a:buClr>
              <a:buSzPts val="1800"/>
              <a:buFont typeface="Noto Sans Symbols"/>
              <a:buNone/>
            </a:pPr>
            <a:r>
              <a:rPr lang="en-US" sz="2000" i="0" dirty="0">
                <a:solidFill>
                  <a:srgbClr val="000000"/>
                </a:solidFill>
                <a:latin typeface="+mn-lt"/>
              </a:rPr>
              <a:t>W</a:t>
            </a:r>
            <a:r>
              <a:rPr lang="en-US" sz="2000" i="0" dirty="0">
                <a:solidFill>
                  <a:srgbClr val="000000"/>
                </a:solidFill>
                <a:latin typeface="+mn-lt"/>
                <a:ea typeface="Arial"/>
                <a:cs typeface="Arial"/>
                <a:sym typeface="Arial"/>
              </a:rPr>
              <a:t>hat</a:t>
            </a:r>
            <a:r>
              <a:rPr lang="en-US" sz="2000" i="0" dirty="0">
                <a:solidFill>
                  <a:srgbClr val="FF0000"/>
                </a:solidFill>
                <a:latin typeface="+mn-lt"/>
                <a:ea typeface="Arial"/>
                <a:cs typeface="Arial"/>
                <a:sym typeface="Arial"/>
              </a:rPr>
              <a:t> </a:t>
            </a:r>
            <a:r>
              <a:rPr lang="en-US" sz="2000" i="0" dirty="0">
                <a:solidFill>
                  <a:srgbClr val="000000"/>
                </a:solidFill>
                <a:latin typeface="+mn-lt"/>
                <a:ea typeface="Arial"/>
                <a:cs typeface="Arial"/>
                <a:sym typeface="Arial"/>
              </a:rPr>
              <a:t>makes</a:t>
            </a:r>
            <a:r>
              <a:rPr lang="en-US" sz="2000" i="0" dirty="0">
                <a:solidFill>
                  <a:srgbClr val="FF0000"/>
                </a:solidFill>
                <a:latin typeface="+mn-lt"/>
                <a:ea typeface="Arial"/>
                <a:cs typeface="Arial"/>
                <a:sym typeface="Arial"/>
              </a:rPr>
              <a:t> life easier?</a:t>
            </a:r>
            <a:endParaRPr sz="1600" i="0" dirty="0">
              <a:latin typeface="+mn-lt"/>
            </a:endParaRPr>
          </a:p>
          <a:p>
            <a:pPr marL="176209" marR="0" lvl="0" indent="-176209" algn="ctr" rtl="0">
              <a:spcBef>
                <a:spcPts val="40"/>
              </a:spcBef>
              <a:spcAft>
                <a:spcPts val="0"/>
              </a:spcAft>
              <a:buClr>
                <a:srgbClr val="000000"/>
              </a:buClr>
              <a:buSzPts val="200"/>
              <a:buFont typeface="Noto Sans Symbols"/>
              <a:buNone/>
            </a:pPr>
            <a:endParaRPr sz="300" i="0" dirty="0">
              <a:solidFill>
                <a:srgbClr val="FF0000"/>
              </a:solidFill>
              <a:latin typeface="+mn-lt"/>
              <a:ea typeface="Arial"/>
              <a:cs typeface="Arial"/>
              <a:sym typeface="Arial"/>
            </a:endParaRPr>
          </a:p>
          <a:p>
            <a:pPr marL="176209" marR="0" lvl="0" indent="-176209" algn="ctr" rtl="0">
              <a:spcBef>
                <a:spcPts val="360"/>
              </a:spcBef>
              <a:spcAft>
                <a:spcPts val="0"/>
              </a:spcAft>
              <a:buClr>
                <a:srgbClr val="FF0000"/>
              </a:buClr>
              <a:buSzPts val="1800"/>
              <a:buFont typeface="Noto Sans Symbols"/>
              <a:buNone/>
            </a:pPr>
            <a:r>
              <a:rPr lang="en-US" sz="2000" i="0" dirty="0">
                <a:solidFill>
                  <a:srgbClr val="FF0000"/>
                </a:solidFill>
                <a:latin typeface="+mn-lt"/>
              </a:rPr>
              <a:t>T</a:t>
            </a:r>
            <a:r>
              <a:rPr lang="en-US" sz="2000" i="0" dirty="0">
                <a:solidFill>
                  <a:srgbClr val="FF0000"/>
                </a:solidFill>
                <a:latin typeface="+mn-lt"/>
                <a:ea typeface="Arial"/>
                <a:cs typeface="Arial"/>
                <a:sym typeface="Arial"/>
              </a:rPr>
              <a:t>hese are </a:t>
            </a:r>
            <a:r>
              <a:rPr lang="en-US" sz="2000" i="0" dirty="0">
                <a:solidFill>
                  <a:srgbClr val="FF0000"/>
                </a:solidFill>
                <a:latin typeface="+mn-lt"/>
              </a:rPr>
              <a:t>the </a:t>
            </a:r>
            <a:r>
              <a:rPr lang="en-US" sz="2000" i="0" dirty="0">
                <a:solidFill>
                  <a:srgbClr val="FF0000"/>
                </a:solidFill>
                <a:latin typeface="+mn-lt"/>
                <a:ea typeface="Arial"/>
                <a:cs typeface="Arial"/>
                <a:sym typeface="Arial"/>
              </a:rPr>
              <a:t>benefits that </a:t>
            </a:r>
            <a:r>
              <a:rPr lang="en-US" sz="2000" i="0" dirty="0">
                <a:solidFill>
                  <a:srgbClr val="FF0000"/>
                </a:solidFill>
                <a:latin typeface="+mn-lt"/>
              </a:rPr>
              <a:t>you seek with the Job!</a:t>
            </a:r>
            <a:endParaRPr sz="2000" i="0" dirty="0">
              <a:solidFill>
                <a:srgbClr val="FF0000"/>
              </a:solidFill>
              <a:latin typeface="+mn-lt"/>
              <a:ea typeface="Arial"/>
              <a:cs typeface="Arial"/>
              <a:sym typeface="Arial"/>
            </a:endParaRPr>
          </a:p>
        </p:txBody>
      </p:sp>
      <p:sp>
        <p:nvSpPr>
          <p:cNvPr id="80" name="Google Shape;80;p13"/>
          <p:cNvSpPr/>
          <p:nvPr/>
        </p:nvSpPr>
        <p:spPr>
          <a:xfrm rot="-60000">
            <a:off x="6962862" y="1519362"/>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1" name="Google Shape;81;p13"/>
          <p:cNvSpPr/>
          <p:nvPr/>
        </p:nvSpPr>
        <p:spPr>
          <a:xfrm rot="-60000">
            <a:off x="7100668" y="5392483"/>
            <a:ext cx="920667" cy="77615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2" name="Google Shape;82;p13"/>
          <p:cNvSpPr/>
          <p:nvPr/>
        </p:nvSpPr>
        <p:spPr>
          <a:xfrm rot="-60000">
            <a:off x="3920245" y="4962083"/>
            <a:ext cx="934367" cy="107095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3" name="Google Shape;83;p13"/>
          <p:cNvSpPr/>
          <p:nvPr/>
        </p:nvSpPr>
        <p:spPr>
          <a:xfrm rot="-60000">
            <a:off x="5997442" y="5635317"/>
            <a:ext cx="1016073" cy="93487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84" name="Google Shape;84;p13"/>
          <p:cNvSpPr/>
          <p:nvPr/>
        </p:nvSpPr>
        <p:spPr>
          <a:xfrm rot="-60000">
            <a:off x="8402141" y="3903522"/>
            <a:ext cx="922130" cy="79044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0" y="-1"/>
            <a:ext cx="12192000" cy="5921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t>How Does Our Product Meet Those Needs?</a:t>
            </a:r>
            <a:endParaRPr/>
          </a:p>
        </p:txBody>
      </p:sp>
      <p:pic>
        <p:nvPicPr>
          <p:cNvPr id="91" name="Google Shape;91;p14"/>
          <p:cNvPicPr preferRelativeResize="0">
            <a:picLocks noGrp="1"/>
          </p:cNvPicPr>
          <p:nvPr>
            <p:ph type="body" idx="1"/>
          </p:nvPr>
        </p:nvPicPr>
        <p:blipFill rotWithShape="1">
          <a:blip r:embed="rId3">
            <a:alphaModFix/>
          </a:blip>
          <a:srcRect/>
          <a:stretch/>
        </p:blipFill>
        <p:spPr>
          <a:xfrm>
            <a:off x="3805037" y="1755775"/>
            <a:ext cx="4610500" cy="4471988"/>
          </a:xfrm>
          <a:prstGeom prst="rect">
            <a:avLst/>
          </a:prstGeom>
          <a:noFill/>
          <a:ln>
            <a:noFill/>
          </a:ln>
        </p:spPr>
      </p:pic>
      <p:sp>
        <p:nvSpPr>
          <p:cNvPr id="92" name="Google Shape;92;p14"/>
          <p:cNvSpPr txBox="1"/>
          <p:nvPr/>
        </p:nvSpPr>
        <p:spPr>
          <a:xfrm>
            <a:off x="137402" y="1295350"/>
            <a:ext cx="3243300" cy="4472100"/>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1800" i="0" dirty="0">
                <a:solidFill>
                  <a:srgbClr val="000000"/>
                </a:solidFill>
                <a:latin typeface="+mn-lt"/>
              </a:rPr>
              <a:t>Which </a:t>
            </a:r>
            <a:r>
              <a:rPr lang="en-US" sz="1800" i="0" dirty="0">
                <a:solidFill>
                  <a:srgbClr val="FF0000"/>
                </a:solidFill>
                <a:latin typeface="+mn-lt"/>
              </a:rPr>
              <a:t>products and services </a:t>
            </a:r>
            <a:r>
              <a:rPr lang="en-US" sz="1800" i="0" dirty="0">
                <a:solidFill>
                  <a:srgbClr val="000000"/>
                </a:solidFill>
                <a:latin typeface="+mn-lt"/>
              </a:rPr>
              <a:t>help get </a:t>
            </a:r>
            <a:r>
              <a:rPr lang="en-US" sz="1800" i="0" dirty="0">
                <a:solidFill>
                  <a:srgbClr val="FF0000"/>
                </a:solidFill>
                <a:latin typeface="+mn-lt"/>
              </a:rPr>
              <a:t>customer jobs </a:t>
            </a:r>
            <a:r>
              <a:rPr lang="en-US" sz="1800" i="0" dirty="0">
                <a:solidFill>
                  <a:srgbClr val="000000"/>
                </a:solidFill>
                <a:latin typeface="+mn-lt"/>
              </a:rPr>
              <a:t>done? </a:t>
            </a:r>
          </a:p>
          <a:p>
            <a:pPr marL="176209" marR="0" lvl="0" indent="-176209" algn="ctr" rtl="0">
              <a:spcBef>
                <a:spcPts val="0"/>
              </a:spcBef>
              <a:spcAft>
                <a:spcPts val="0"/>
              </a:spcAft>
              <a:buClr>
                <a:srgbClr val="000000"/>
              </a:buClr>
              <a:buSzPts val="1800"/>
              <a:buFont typeface="Noto Sans Symbols"/>
              <a:buNone/>
            </a:pPr>
            <a:endParaRPr lang="en-US" sz="1800" i="0" dirty="0">
              <a:solidFill>
                <a:srgbClr val="000000"/>
              </a:solidFill>
              <a:highlight>
                <a:srgbClr val="FFFFFF"/>
              </a:highlight>
              <a:latin typeface="+mn-lt"/>
            </a:endParaRPr>
          </a:p>
          <a:p>
            <a:pPr marL="176209" marR="0" lvl="0" indent="-176209" algn="ctr" rtl="0">
              <a:spcBef>
                <a:spcPts val="0"/>
              </a:spcBef>
              <a:spcAft>
                <a:spcPts val="0"/>
              </a:spcAft>
              <a:buClr>
                <a:srgbClr val="000000"/>
              </a:buClr>
              <a:buSzPts val="1800"/>
              <a:buFont typeface="Noto Sans Symbols"/>
              <a:buNone/>
            </a:pPr>
            <a:r>
              <a:rPr lang="en-US" sz="1800" i="0" dirty="0">
                <a:solidFill>
                  <a:srgbClr val="000000"/>
                </a:solidFill>
                <a:highlight>
                  <a:srgbClr val="FFFFFF"/>
                </a:highlight>
                <a:latin typeface="+mn-lt"/>
              </a:rPr>
              <a:t>Which products and services do you offer that help your customer get either a functional, social, or emotional job done, or help them satisfy needs and wants? In addition, what ancillary products and services help your customer perform their role as buyer (decision maker), co-creator (</a:t>
            </a:r>
            <a:r>
              <a:rPr lang="en-US" sz="1800" i="0" dirty="0" err="1">
                <a:solidFill>
                  <a:srgbClr val="000000"/>
                </a:solidFill>
                <a:highlight>
                  <a:srgbClr val="FFFFFF"/>
                </a:highlight>
                <a:latin typeface="+mn-lt"/>
              </a:rPr>
              <a:t>customisation</a:t>
            </a:r>
            <a:r>
              <a:rPr lang="en-US" sz="1800" i="0" dirty="0">
                <a:solidFill>
                  <a:srgbClr val="000000"/>
                </a:solidFill>
                <a:highlight>
                  <a:srgbClr val="FFFFFF"/>
                </a:highlight>
                <a:latin typeface="+mn-lt"/>
              </a:rPr>
              <a:t> or contribution), and transferrer (disposal, reseller, or sharer)?</a:t>
            </a:r>
            <a:endParaRPr sz="1800" i="0" dirty="0">
              <a:solidFill>
                <a:srgbClr val="000000"/>
              </a:solidFill>
              <a:latin typeface="+mn-lt"/>
            </a:endParaRPr>
          </a:p>
        </p:txBody>
      </p:sp>
      <p:sp>
        <p:nvSpPr>
          <p:cNvPr id="93" name="Google Shape;93;p14"/>
          <p:cNvSpPr txBox="1"/>
          <p:nvPr/>
        </p:nvSpPr>
        <p:spPr>
          <a:xfrm>
            <a:off x="8655203" y="4003278"/>
            <a:ext cx="3112800" cy="2169000"/>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1800" i="0" dirty="0">
                <a:solidFill>
                  <a:srgbClr val="000000"/>
                </a:solidFill>
                <a:latin typeface="+mn-lt"/>
              </a:rPr>
              <a:t>H</a:t>
            </a:r>
            <a:r>
              <a:rPr lang="en-US" sz="1800" i="0" dirty="0">
                <a:solidFill>
                  <a:srgbClr val="000000"/>
                </a:solidFill>
                <a:latin typeface="+mn-lt"/>
                <a:ea typeface="Arial"/>
                <a:cs typeface="Arial"/>
                <a:sym typeface="Arial"/>
              </a:rPr>
              <a:t>ow do they </a:t>
            </a:r>
            <a:r>
              <a:rPr lang="en-US" sz="1800" i="0" dirty="0">
                <a:solidFill>
                  <a:srgbClr val="FF0000"/>
                </a:solidFill>
                <a:latin typeface="+mn-lt"/>
                <a:ea typeface="Arial"/>
                <a:cs typeface="Arial"/>
                <a:sym typeface="Arial"/>
              </a:rPr>
              <a:t>relieve pains? </a:t>
            </a:r>
            <a:r>
              <a:rPr lang="en-US" sz="1800" i="0" dirty="0">
                <a:solidFill>
                  <a:srgbClr val="000000"/>
                </a:solidFill>
                <a:latin typeface="+mn-lt"/>
                <a:ea typeface="Arial"/>
                <a:cs typeface="Arial"/>
                <a:sym typeface="Arial"/>
              </a:rPr>
              <a:t>Pains are negative emotions, undesired costs or situations, and risks the customer (could) experience before, during, or after getting the job done</a:t>
            </a:r>
            <a:endParaRPr sz="1800" i="0" dirty="0">
              <a:solidFill>
                <a:srgbClr val="000000"/>
              </a:solidFill>
              <a:latin typeface="+mn-lt"/>
              <a:ea typeface="Arial"/>
              <a:cs typeface="Arial"/>
              <a:sym typeface="Arial"/>
            </a:endParaRPr>
          </a:p>
        </p:txBody>
      </p:sp>
      <p:sp>
        <p:nvSpPr>
          <p:cNvPr id="94" name="Google Shape;94;p14"/>
          <p:cNvSpPr txBox="1"/>
          <p:nvPr/>
        </p:nvSpPr>
        <p:spPr>
          <a:xfrm>
            <a:off x="8618250" y="1304200"/>
            <a:ext cx="3149700" cy="2227200"/>
          </a:xfrm>
          <a:prstGeom prst="rect">
            <a:avLst/>
          </a:prstGeom>
          <a:noFill/>
          <a:ln>
            <a:noFill/>
          </a:ln>
        </p:spPr>
        <p:txBody>
          <a:bodyPr spcFirstLastPara="1" wrap="square" lIns="0" tIns="0" rIns="0" bIns="0" anchor="t" anchorCtr="0">
            <a:noAutofit/>
          </a:bodyPr>
          <a:lstStyle/>
          <a:p>
            <a:pPr marL="176209" marR="0" lvl="0" indent="-176209" algn="ctr" rtl="0">
              <a:spcBef>
                <a:spcPts val="0"/>
              </a:spcBef>
              <a:spcAft>
                <a:spcPts val="0"/>
              </a:spcAft>
              <a:buClr>
                <a:srgbClr val="000000"/>
              </a:buClr>
              <a:buSzPts val="1800"/>
              <a:buFont typeface="Noto Sans Symbols"/>
              <a:buNone/>
            </a:pPr>
            <a:r>
              <a:rPr lang="en-US" sz="1800" i="0" dirty="0">
                <a:solidFill>
                  <a:srgbClr val="FF0000"/>
                </a:solidFill>
                <a:latin typeface="+mn-lt"/>
              </a:rPr>
              <a:t>How do our offerings</a:t>
            </a:r>
            <a:r>
              <a:rPr lang="en-US" sz="1800" i="0" dirty="0">
                <a:latin typeface="+mn-lt"/>
              </a:rPr>
              <a:t> </a:t>
            </a:r>
            <a:r>
              <a:rPr lang="en-US" sz="1800" i="0" dirty="0">
                <a:solidFill>
                  <a:srgbClr val="FF0000"/>
                </a:solidFill>
                <a:latin typeface="+mn-lt"/>
              </a:rPr>
              <a:t>create gains? </a:t>
            </a:r>
            <a:r>
              <a:rPr lang="en-US" sz="1800" i="0" dirty="0">
                <a:solidFill>
                  <a:srgbClr val="000000"/>
                </a:solidFill>
                <a:latin typeface="+mn-lt"/>
              </a:rPr>
              <a:t>Gains are </a:t>
            </a:r>
            <a:r>
              <a:rPr lang="en-US" sz="1800" i="0" dirty="0">
                <a:solidFill>
                  <a:srgbClr val="000000"/>
                </a:solidFill>
                <a:highlight>
                  <a:srgbClr val="FFFFFF"/>
                </a:highlight>
                <a:latin typeface="+mn-lt"/>
              </a:rPr>
              <a:t>benefits the customer expects, desires or would be surprised by. This includes functional utility, social gains, positive emotions, cost savings</a:t>
            </a:r>
            <a:r>
              <a:rPr lang="en-US" sz="1800" dirty="0">
                <a:solidFill>
                  <a:srgbClr val="000000"/>
                </a:solidFill>
                <a:highlight>
                  <a:srgbClr val="FFFFFF"/>
                </a:highlight>
              </a:rPr>
              <a:t>...</a:t>
            </a:r>
            <a:endParaRPr sz="1800" i="0" dirty="0">
              <a:solidFill>
                <a:srgbClr val="000000"/>
              </a:solidFill>
            </a:endParaRPr>
          </a:p>
        </p:txBody>
      </p:sp>
      <p:sp>
        <p:nvSpPr>
          <p:cNvPr id="95" name="Google Shape;95;p14"/>
          <p:cNvSpPr/>
          <p:nvPr/>
        </p:nvSpPr>
        <p:spPr>
          <a:xfrm rot="-58097">
            <a:off x="3638816" y="2344864"/>
            <a:ext cx="1171313" cy="82207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6" name="Google Shape;96;p14"/>
          <p:cNvSpPr/>
          <p:nvPr/>
        </p:nvSpPr>
        <p:spPr>
          <a:xfrm rot="-58759">
            <a:off x="5329405" y="4822913"/>
            <a:ext cx="772079"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7" name="Google Shape;97;p14"/>
          <p:cNvSpPr/>
          <p:nvPr/>
        </p:nvSpPr>
        <p:spPr>
          <a:xfrm rot="-60000">
            <a:off x="7367688" y="4371948"/>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8" name="Google Shape;98;p14"/>
          <p:cNvSpPr/>
          <p:nvPr/>
        </p:nvSpPr>
        <p:spPr>
          <a:xfrm rot="-60000">
            <a:off x="7110420" y="5228576"/>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99" name="Google Shape;99;p14"/>
          <p:cNvSpPr/>
          <p:nvPr/>
        </p:nvSpPr>
        <p:spPr>
          <a:xfrm rot="-60000">
            <a:off x="4787332" y="1922099"/>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0" name="Google Shape;100;p14"/>
          <p:cNvSpPr/>
          <p:nvPr/>
        </p:nvSpPr>
        <p:spPr>
          <a:xfrm rot="-60000">
            <a:off x="6110886" y="1953760"/>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1" name="Google Shape;101;p14"/>
          <p:cNvSpPr/>
          <p:nvPr/>
        </p:nvSpPr>
        <p:spPr>
          <a:xfrm rot="-60000">
            <a:off x="5255177" y="2641076"/>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2" name="Google Shape;102;p14"/>
          <p:cNvSpPr/>
          <p:nvPr/>
        </p:nvSpPr>
        <p:spPr>
          <a:xfrm rot="-65101">
            <a:off x="7267533" y="2873590"/>
            <a:ext cx="871093"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3" name="Google Shape;103;p14"/>
          <p:cNvSpPr/>
          <p:nvPr/>
        </p:nvSpPr>
        <p:spPr>
          <a:xfrm rot="-60000">
            <a:off x="6435806" y="3359677"/>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4" name="Google Shape;104;p14"/>
          <p:cNvSpPr/>
          <p:nvPr/>
        </p:nvSpPr>
        <p:spPr>
          <a:xfrm rot="-60000">
            <a:off x="7207208" y="2068329"/>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4D0AC"/>
              </a:gs>
              <a:gs pos="21000">
                <a:srgbClr val="D6E3BC"/>
              </a:gs>
              <a:gs pos="100000">
                <a:srgbClr val="94E53B"/>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5" name="Google Shape;105;p14"/>
          <p:cNvSpPr/>
          <p:nvPr/>
        </p:nvSpPr>
        <p:spPr>
          <a:xfrm rot="-60000">
            <a:off x="6008520" y="5561872"/>
            <a:ext cx="772361" cy="529993"/>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6" name="Google Shape;106;p14"/>
          <p:cNvSpPr/>
          <p:nvPr/>
        </p:nvSpPr>
        <p:spPr>
          <a:xfrm rot="-58759">
            <a:off x="4856695" y="5562020"/>
            <a:ext cx="772079"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00"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07" name="Google Shape;107;p14"/>
          <p:cNvSpPr/>
          <p:nvPr/>
        </p:nvSpPr>
        <p:spPr>
          <a:xfrm rot="-58097">
            <a:off x="3335879" y="3833089"/>
            <a:ext cx="1171313" cy="82207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12"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8" name="Google Shape;108;p14"/>
          <p:cNvSpPr/>
          <p:nvPr/>
        </p:nvSpPr>
        <p:spPr>
          <a:xfrm rot="-58097">
            <a:off x="3525179" y="4863189"/>
            <a:ext cx="1171313" cy="822075"/>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F6E7A6"/>
              </a:gs>
              <a:gs pos="21000">
                <a:srgbClr val="FEF99C"/>
              </a:gs>
              <a:gs pos="100000">
                <a:srgbClr val="FFC925"/>
              </a:gs>
            </a:gsLst>
            <a:lin ang="5400012"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
        <p:nvSpPr>
          <p:cNvPr id="109" name="Google Shape;109;p14"/>
          <p:cNvSpPr/>
          <p:nvPr/>
        </p:nvSpPr>
        <p:spPr>
          <a:xfrm rot="-58759">
            <a:off x="6435942" y="4129988"/>
            <a:ext cx="772079" cy="528464"/>
          </a:xfrm>
          <a:custGeom>
            <a:avLst/>
            <a:gdLst/>
            <a:ahLst/>
            <a:cxnLst/>
            <a:rect l="l" t="t" r="r" b="b"/>
            <a:pathLst>
              <a:path w="1319601" h="1235984" extrusionOk="0">
                <a:moveTo>
                  <a:pt x="30785" y="0"/>
                </a:moveTo>
                <a:lnTo>
                  <a:pt x="1312848" y="20567"/>
                </a:lnTo>
                <a:cubicBezTo>
                  <a:pt x="1314777" y="429048"/>
                  <a:pt x="1317672" y="824648"/>
                  <a:pt x="1319601" y="1233129"/>
                </a:cubicBezTo>
                <a:lnTo>
                  <a:pt x="0" y="1235984"/>
                </a:lnTo>
                <a:lnTo>
                  <a:pt x="30785" y="0"/>
                </a:lnTo>
                <a:close/>
              </a:path>
            </a:pathLst>
          </a:custGeom>
          <a:gradFill>
            <a:gsLst>
              <a:gs pos="0">
                <a:srgbClr val="CDC1DB"/>
              </a:gs>
              <a:gs pos="27000">
                <a:srgbClr val="CC9EFE"/>
              </a:gs>
              <a:gs pos="76000">
                <a:srgbClr val="CC9EFE"/>
              </a:gs>
              <a:gs pos="100000">
                <a:srgbClr val="CC9EFE"/>
              </a:gs>
            </a:gsLst>
            <a:lin ang="5400012" scaled="0"/>
          </a:gradFill>
          <a:ln>
            <a:noFill/>
          </a:ln>
          <a:effectLst>
            <a:outerShdw blurRad="38100" dist="25400" dir="2700000" algn="tl"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a:p>
        </p:txBody>
      </p:sp>
    </p:spTree>
  </p:cSld>
  <p:clrMapOvr>
    <a:masterClrMapping/>
  </p:clrMapOvr>
</p:sld>
</file>

<file path=ppt/theme/theme1.xml><?xml version="1.0" encoding="utf-8"?>
<a:theme xmlns:a="http://schemas.openxmlformats.org/drawingml/2006/main" name="3_EA_template_2016">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1B0807"/>
          </a:solidFill>
          <a:prstDash val="solid"/>
          <a:round/>
          <a:headEnd type="none" w="med" len="med"/>
          <a:tailEnd type="non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rgbClr val="1B0807"/>
            </a:solidFill>
            <a:effectLst/>
            <a:latin typeface="+mn-lt"/>
            <a:cs typeface="Times New Roman" pitchFamily="18" charset="0"/>
          </a:defRPr>
        </a:defPPr>
      </a:lstStyle>
    </a:spDef>
    <a:lnDef>
      <a:spPr bwMode="auto">
        <a:solidFill>
          <a:schemeClr val="accent1"/>
        </a:solidFill>
        <a:ln w="9525" cap="flat" cmpd="sng" algn="ctr">
          <a:solidFill>
            <a:srgbClr val="1B0807"/>
          </a:solidFill>
          <a:prstDash val="solid"/>
          <a:round/>
          <a:headEnd type="none" w="med" len="med"/>
          <a:tailEnd type="arrow"/>
        </a:ln>
        <a:effectLst/>
      </a:spPr>
      <a:bodyPr/>
      <a:lstStyle/>
    </a:lnDef>
    <a:txDef>
      <a:spPr>
        <a:noFill/>
      </a:spPr>
      <a:bodyPr wrap="square" rtlCol="0">
        <a:spAutoFit/>
      </a:bodyPr>
      <a:lstStyle>
        <a:defPPr>
          <a:defRPr i="0" dirty="0">
            <a:solidFill>
              <a:srgbClr val="1B0807"/>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9780F4E8-8ACE-4F5D-8CA8-89F3B8FE6FA7}" vid="{85B513F1-EC8F-47C5-9CD9-10CCDE2146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9F7A609C54248923C440A63944AEF" ma:contentTypeVersion="13" ma:contentTypeDescription="Create a new document." ma:contentTypeScope="" ma:versionID="1101ebca6888f4eea7e525e1de934c8a">
  <xsd:schema xmlns:xsd="http://www.w3.org/2001/XMLSchema" xmlns:xs="http://www.w3.org/2001/XMLSchema" xmlns:p="http://schemas.microsoft.com/office/2006/metadata/properties" xmlns:ns2="b2cab177-4c53-48df-803f-b4a05bff44ef" xmlns:ns3="9a7003bd-8794-4c2e-aaa2-21d92ba7e38d" targetNamespace="http://schemas.microsoft.com/office/2006/metadata/properties" ma:root="true" ma:fieldsID="c7c3816ba40f6335d9f127f1a33f2362" ns2:_="" ns3:_="">
    <xsd:import namespace="b2cab177-4c53-48df-803f-b4a05bff44ef"/>
    <xsd:import namespace="9a7003bd-8794-4c2e-aaa2-21d92ba7e3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ab177-4c53-48df-803f-b4a05bff44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7003bd-8794-4c2e-aaa2-21d92ba7e38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A404E0-53FF-48E9-88D4-28BEFA4513C8}"/>
</file>

<file path=customXml/itemProps2.xml><?xml version="1.0" encoding="utf-8"?>
<ds:datastoreItem xmlns:ds="http://schemas.openxmlformats.org/officeDocument/2006/customXml" ds:itemID="{7E186AE7-BF46-45C4-B7B6-CE4FE18CDFFA}">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6250B04-3AAC-467C-911F-00A0CC89D6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ICBS_2021</Template>
  <TotalTime>50701</TotalTime>
  <Words>2823</Words>
  <Application>Microsoft Macintosh PowerPoint</Application>
  <PresentationFormat>Widescreen</PresentationFormat>
  <Paragraphs>462</Paragraphs>
  <Slides>34</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ＭＳ Ｐゴシック</vt:lpstr>
      <vt:lpstr>ＭＳ Ｐゴシック</vt:lpstr>
      <vt:lpstr>ヒラギノ角ゴ ProN W3</vt:lpstr>
      <vt:lpstr>AR CENA</vt:lpstr>
      <vt:lpstr>Arial</vt:lpstr>
      <vt:lpstr>Calibri</vt:lpstr>
      <vt:lpstr>Gill Sans</vt:lpstr>
      <vt:lpstr>Impact</vt:lpstr>
      <vt:lpstr>Noto Sans Symbols</vt:lpstr>
      <vt:lpstr>Times New Roman</vt:lpstr>
      <vt:lpstr>Verdana</vt:lpstr>
      <vt:lpstr>Wingdings</vt:lpstr>
      <vt:lpstr>3_EA_template_2016</vt:lpstr>
      <vt:lpstr>Value Proposition and Business Model Design Friday, 11 June 2021</vt:lpstr>
      <vt:lpstr>Objectives of this Module</vt:lpstr>
      <vt:lpstr>Anatomy of the Business Model Canvas</vt:lpstr>
      <vt:lpstr>Defining a Job: The Milkshake Example</vt:lpstr>
      <vt:lpstr>Value Propositions Address Customer Jobs</vt:lpstr>
      <vt:lpstr>Example: Defining Products in Terms of Jobs</vt:lpstr>
      <vt:lpstr>The Value Proposition Canvas</vt:lpstr>
      <vt:lpstr>Customer Needs and Jobs</vt:lpstr>
      <vt:lpstr>How Does Our Product Meet Those Needs?</vt:lpstr>
      <vt:lpstr>Ok, these guys sell lemonade in a hot day in the park. But what is their value proposition?  Let us analyse their value proposition and express it in one sentence! Check out the slides that follow!</vt:lpstr>
      <vt:lpstr>What Benefits Does a Lemonade Stall Offer?</vt:lpstr>
      <vt:lpstr>What Do Lemonade Stall Customers Need?</vt:lpstr>
      <vt:lpstr>How Does Our Product Meet Those Needs?</vt:lpstr>
      <vt:lpstr>Gain creators should connect with gains and pain relievers with pains!</vt:lpstr>
      <vt:lpstr>Let Us Now Use Simple Value Proposition Template to Express Their Value Proposition in One Sentence!</vt:lpstr>
      <vt:lpstr>Now We Can Succinctly Express  Lemon Stall’s Value Proposition!</vt:lpstr>
      <vt:lpstr>Ok, now it is your turn! Use the following slides to assess your value proposition (both sides!) and express your value proposition in one sentence. Use and edit the post-it notes to assess customer jobs, pains, gains, your product or service, pain relievers and gain creators. Then use the value proposition template to express your value proposition in one sentence!</vt:lpstr>
      <vt:lpstr>Customer Needs and Jobs</vt:lpstr>
      <vt:lpstr>How Does Our Product Meet Those Needs?</vt:lpstr>
      <vt:lpstr>Let Us Next Map Your Business Model Interactions with the Value Network Mapping Toolkit!  Watch this video for an explanation: https://www.youtube.com/watch?v=pq2k0PPz_4k (8 mins)</vt:lpstr>
      <vt:lpstr>Players and Stakeholders</vt:lpstr>
      <vt:lpstr>Activity Flow from Company to Client</vt:lpstr>
      <vt:lpstr>Flows Between Stakeholders</vt:lpstr>
      <vt:lpstr>Network Mapping: Steps</vt:lpstr>
      <vt:lpstr>Let us look at an example. What interactions does Uber’s business model have?  Who are the stakeholders?  What benefits are co-created and exchanged in each interaction?  Focus on Uber’s basic business model – the  ride hailing service! </vt:lpstr>
      <vt:lpstr>Network Mapping: Steps</vt:lpstr>
      <vt:lpstr>Let Us First Identify the Stakeholders and their Interactions!</vt:lpstr>
      <vt:lpstr>Let us then Conduct Exchange Analysis</vt:lpstr>
      <vt:lpstr>Exchange Analysis: Uber</vt:lpstr>
      <vt:lpstr>Value Creation Analysis</vt:lpstr>
      <vt:lpstr>Value Creation Analysis: Uber</vt:lpstr>
      <vt:lpstr>Ok, over to you! Use the kit in the following slides to map your own business model interactions in the final empty slide. Follow the steps by the Uber example. While doing this, think: can something be done differently? How do the interactions reinforce one another? What are the most important interactions? Could we change the configuration somehow? Could I create more value or do it more efficiently by re-thinking my business model configuration?</vt:lpstr>
      <vt:lpstr>Use these elements to create your own network value map! All the elements are editable,  and you can use them to map your business model interactions. If you need help, you can watch this video again: https://www.youtube.com/watch?v=pq2k0PPz_4k</vt:lpstr>
      <vt:lpstr>Cut and past the kit elements here to map your own business model!</vt:lpstr>
    </vt:vector>
  </TitlesOfParts>
  <Company>Imperial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Llewellyn Thomas</dc:creator>
  <cp:lastModifiedBy>Brueck, F, Dr [frankb@sun.ac.za]</cp:lastModifiedBy>
  <cp:revision>657</cp:revision>
  <cp:lastPrinted>2017-02-20T10:42:21Z</cp:lastPrinted>
  <dcterms:created xsi:type="dcterms:W3CDTF">2013-08-29T11:09:38Z</dcterms:created>
  <dcterms:modified xsi:type="dcterms:W3CDTF">2021-06-04T11:54:58Z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0x010100D789F7A609C54248923C440A63944AEF</vt:lpwstr>
  </property>
</Properties>
</file>