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0" r:id="rId4"/>
  </p:sldMasterIdLst>
  <p:notesMasterIdLst>
    <p:notesMasterId r:id="rId73"/>
  </p:notesMasterIdLst>
  <p:handoutMasterIdLst>
    <p:handoutMasterId r:id="rId74"/>
  </p:handoutMasterIdLst>
  <p:sldIdLst>
    <p:sldId id="258" r:id="rId5"/>
    <p:sldId id="809" r:id="rId6"/>
    <p:sldId id="746" r:id="rId7"/>
    <p:sldId id="835" r:id="rId8"/>
    <p:sldId id="788" r:id="rId9"/>
    <p:sldId id="857" r:id="rId10"/>
    <p:sldId id="273" r:id="rId11"/>
    <p:sldId id="272" r:id="rId12"/>
    <p:sldId id="274" r:id="rId13"/>
    <p:sldId id="266" r:id="rId14"/>
    <p:sldId id="257" r:id="rId15"/>
    <p:sldId id="859" r:id="rId16"/>
    <p:sldId id="264" r:id="rId17"/>
    <p:sldId id="265" r:id="rId18"/>
    <p:sldId id="267" r:id="rId19"/>
    <p:sldId id="268" r:id="rId20"/>
    <p:sldId id="269" r:id="rId21"/>
    <p:sldId id="275" r:id="rId22"/>
    <p:sldId id="271" r:id="rId23"/>
    <p:sldId id="953" r:id="rId24"/>
    <p:sldId id="954" r:id="rId25"/>
    <p:sldId id="955" r:id="rId26"/>
    <p:sldId id="319" r:id="rId27"/>
    <p:sldId id="320" r:id="rId28"/>
    <p:sldId id="321" r:id="rId29"/>
    <p:sldId id="322" r:id="rId30"/>
    <p:sldId id="328" r:id="rId31"/>
    <p:sldId id="326" r:id="rId32"/>
    <p:sldId id="946" r:id="rId33"/>
    <p:sldId id="329" r:id="rId34"/>
    <p:sldId id="330" r:id="rId35"/>
    <p:sldId id="950" r:id="rId36"/>
    <p:sldId id="332" r:id="rId37"/>
    <p:sldId id="951" r:id="rId38"/>
    <p:sldId id="960" r:id="rId39"/>
    <p:sldId id="956" r:id="rId40"/>
    <p:sldId id="961" r:id="rId41"/>
    <p:sldId id="962" r:id="rId42"/>
    <p:sldId id="963" r:id="rId43"/>
    <p:sldId id="860" r:id="rId44"/>
    <p:sldId id="945" r:id="rId45"/>
    <p:sldId id="890" r:id="rId46"/>
    <p:sldId id="533" r:id="rId47"/>
    <p:sldId id="525" r:id="rId48"/>
    <p:sldId id="538" r:id="rId49"/>
    <p:sldId id="541" r:id="rId50"/>
    <p:sldId id="565" r:id="rId51"/>
    <p:sldId id="574" r:id="rId52"/>
    <p:sldId id="551" r:id="rId53"/>
    <p:sldId id="572" r:id="rId54"/>
    <p:sldId id="530" r:id="rId55"/>
    <p:sldId id="529" r:id="rId56"/>
    <p:sldId id="566" r:id="rId57"/>
    <p:sldId id="324" r:id="rId58"/>
    <p:sldId id="967" r:id="rId59"/>
    <p:sldId id="949" r:id="rId60"/>
    <p:sldId id="968" r:id="rId61"/>
    <p:sldId id="969" r:id="rId62"/>
    <p:sldId id="970" r:id="rId63"/>
    <p:sldId id="971" r:id="rId64"/>
    <p:sldId id="972" r:id="rId65"/>
    <p:sldId id="973" r:id="rId66"/>
    <p:sldId id="554" r:id="rId67"/>
    <p:sldId id="555" r:id="rId68"/>
    <p:sldId id="560" r:id="rId69"/>
    <p:sldId id="966" r:id="rId70"/>
    <p:sldId id="561" r:id="rId71"/>
    <p:sldId id="316" r:id="rId72"/>
  </p:sldIdLst>
  <p:sldSz cx="12192000" cy="6858000"/>
  <p:notesSz cx="6797675" cy="9929813"/>
  <p:defaultTextStyle>
    <a:defPPr>
      <a:defRPr lang="da-DK"/>
    </a:defPPr>
    <a:lvl1pPr algn="l" rtl="0" fontAlgn="base">
      <a:spcBef>
        <a:spcPct val="0"/>
      </a:spcBef>
      <a:spcAft>
        <a:spcPct val="0"/>
      </a:spcAft>
      <a:defRPr sz="2400" i="1" kern="1200">
        <a:solidFill>
          <a:srgbClr val="6E6E6F"/>
        </a:solidFill>
        <a:latin typeface="Verdana" charset="0"/>
        <a:ea typeface="Times New Roman" charset="0"/>
        <a:cs typeface="Times New Roman" charset="0"/>
      </a:defRPr>
    </a:lvl1pPr>
    <a:lvl2pPr marL="457200" algn="l" rtl="0" fontAlgn="base">
      <a:spcBef>
        <a:spcPct val="0"/>
      </a:spcBef>
      <a:spcAft>
        <a:spcPct val="0"/>
      </a:spcAft>
      <a:defRPr sz="2400" i="1" kern="1200">
        <a:solidFill>
          <a:srgbClr val="6E6E6F"/>
        </a:solidFill>
        <a:latin typeface="Verdana" charset="0"/>
        <a:ea typeface="Times New Roman" charset="0"/>
        <a:cs typeface="Times New Roman" charset="0"/>
      </a:defRPr>
    </a:lvl2pPr>
    <a:lvl3pPr marL="914400" algn="l" rtl="0" fontAlgn="base">
      <a:spcBef>
        <a:spcPct val="0"/>
      </a:spcBef>
      <a:spcAft>
        <a:spcPct val="0"/>
      </a:spcAft>
      <a:defRPr sz="2400" i="1" kern="1200">
        <a:solidFill>
          <a:srgbClr val="6E6E6F"/>
        </a:solidFill>
        <a:latin typeface="Verdana" charset="0"/>
        <a:ea typeface="Times New Roman" charset="0"/>
        <a:cs typeface="Times New Roman" charset="0"/>
      </a:defRPr>
    </a:lvl3pPr>
    <a:lvl4pPr marL="1371600" algn="l" rtl="0" fontAlgn="base">
      <a:spcBef>
        <a:spcPct val="0"/>
      </a:spcBef>
      <a:spcAft>
        <a:spcPct val="0"/>
      </a:spcAft>
      <a:defRPr sz="2400" i="1" kern="1200">
        <a:solidFill>
          <a:srgbClr val="6E6E6F"/>
        </a:solidFill>
        <a:latin typeface="Verdana" charset="0"/>
        <a:ea typeface="Times New Roman" charset="0"/>
        <a:cs typeface="Times New Roman" charset="0"/>
      </a:defRPr>
    </a:lvl4pPr>
    <a:lvl5pPr marL="1828800" algn="l" rtl="0" fontAlgn="base">
      <a:spcBef>
        <a:spcPct val="0"/>
      </a:spcBef>
      <a:spcAft>
        <a:spcPct val="0"/>
      </a:spcAft>
      <a:defRPr sz="2400" i="1" kern="1200">
        <a:solidFill>
          <a:srgbClr val="6E6E6F"/>
        </a:solidFill>
        <a:latin typeface="Verdana" charset="0"/>
        <a:ea typeface="Times New Roman" charset="0"/>
        <a:cs typeface="Times New Roman" charset="0"/>
      </a:defRPr>
    </a:lvl5pPr>
    <a:lvl6pPr marL="2286000" algn="l" defTabSz="457200" rtl="0" eaLnBrk="1" latinLnBrk="0" hangingPunct="1">
      <a:defRPr sz="2400" i="1" kern="1200">
        <a:solidFill>
          <a:srgbClr val="6E6E6F"/>
        </a:solidFill>
        <a:latin typeface="Verdana" charset="0"/>
        <a:ea typeface="Times New Roman" charset="0"/>
        <a:cs typeface="Times New Roman" charset="0"/>
      </a:defRPr>
    </a:lvl6pPr>
    <a:lvl7pPr marL="2743200" algn="l" defTabSz="457200" rtl="0" eaLnBrk="1" latinLnBrk="0" hangingPunct="1">
      <a:defRPr sz="2400" i="1" kern="1200">
        <a:solidFill>
          <a:srgbClr val="6E6E6F"/>
        </a:solidFill>
        <a:latin typeface="Verdana" charset="0"/>
        <a:ea typeface="Times New Roman" charset="0"/>
        <a:cs typeface="Times New Roman" charset="0"/>
      </a:defRPr>
    </a:lvl7pPr>
    <a:lvl8pPr marL="3200400" algn="l" defTabSz="457200" rtl="0" eaLnBrk="1" latinLnBrk="0" hangingPunct="1">
      <a:defRPr sz="2400" i="1" kern="1200">
        <a:solidFill>
          <a:srgbClr val="6E6E6F"/>
        </a:solidFill>
        <a:latin typeface="Verdana" charset="0"/>
        <a:ea typeface="Times New Roman" charset="0"/>
        <a:cs typeface="Times New Roman" charset="0"/>
      </a:defRPr>
    </a:lvl8pPr>
    <a:lvl9pPr marL="3657600" algn="l" defTabSz="457200" rtl="0" eaLnBrk="1" latinLnBrk="0" hangingPunct="1">
      <a:defRPr sz="2400" i="1" kern="1200">
        <a:solidFill>
          <a:srgbClr val="6E6E6F"/>
        </a:solidFill>
        <a:latin typeface="Verdana" charset="0"/>
        <a:ea typeface="Times New Roman" charset="0"/>
        <a:cs typeface="Times New Roman"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82" userDrawn="1">
          <p15:clr>
            <a:srgbClr val="A4A3A4"/>
          </p15:clr>
        </p15:guide>
        <p15:guide id="3" orient="horz" pos="3128" userDrawn="1">
          <p15:clr>
            <a:srgbClr val="A4A3A4"/>
          </p15:clr>
        </p15:guide>
        <p15:guide id="4"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FFFFFF"/>
    <a:srgbClr val="000066"/>
    <a:srgbClr val="004796"/>
    <a:srgbClr val="FFCCCC"/>
    <a:srgbClr val="CCECFF"/>
    <a:srgbClr val="CCFFCC"/>
    <a:srgbClr val="FFFF99"/>
    <a:srgbClr val="005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37" autoAdjust="0"/>
    <p:restoredTop sz="96115" autoAdjust="0"/>
  </p:normalViewPr>
  <p:slideViewPr>
    <p:cSldViewPr snapToGrid="0" snapToObjects="1">
      <p:cViewPr>
        <p:scale>
          <a:sx n="200" d="100"/>
          <a:sy n="200" d="100"/>
        </p:scale>
        <p:origin x="-3972" y="-238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798" y="-114"/>
      </p:cViewPr>
      <p:guideLst>
        <p:guide orient="horz" pos="3110"/>
        <p:guide pos="2182"/>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2153" tIns="46077" rIns="92153" bIns="4607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0443" y="0"/>
            <a:ext cx="2945659" cy="496491"/>
          </a:xfrm>
          <a:prstGeom prst="rect">
            <a:avLst/>
          </a:prstGeom>
        </p:spPr>
        <p:txBody>
          <a:bodyPr vert="horz" wrap="square" lIns="92153" tIns="46077" rIns="92153" bIns="46077" numCol="1" anchor="t" anchorCtr="0" compatLnSpc="1">
            <a:prstTxWarp prst="textNoShape">
              <a:avLst/>
            </a:prstTxWarp>
          </a:bodyPr>
          <a:lstStyle>
            <a:lvl1pPr algn="r">
              <a:defRPr sz="1200">
                <a:latin typeface="Calibri" pitchFamily="34" charset="0"/>
              </a:defRPr>
            </a:lvl1pPr>
          </a:lstStyle>
          <a:p>
            <a:fld id="{2F86F10A-B1B2-48FD-B68D-CA702CB4CC86}" type="datetimeFigureOut">
              <a:rPr lang="en-US"/>
              <a:pPr/>
              <a:t>6/11/2021</a:t>
            </a:fld>
            <a:endParaRPr lang="en-US"/>
          </a:p>
        </p:txBody>
      </p:sp>
      <p:sp>
        <p:nvSpPr>
          <p:cNvPr id="4" name="Footer Placeholder 3"/>
          <p:cNvSpPr>
            <a:spLocks noGrp="1"/>
          </p:cNvSpPr>
          <p:nvPr>
            <p:ph type="ftr" sz="quarter" idx="2"/>
          </p:nvPr>
        </p:nvSpPr>
        <p:spPr>
          <a:xfrm>
            <a:off x="0" y="9431600"/>
            <a:ext cx="2945659" cy="496491"/>
          </a:xfrm>
          <a:prstGeom prst="rect">
            <a:avLst/>
          </a:prstGeom>
        </p:spPr>
        <p:txBody>
          <a:bodyPr vert="horz" lIns="92153" tIns="46077" rIns="92153" bIns="4607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0443" y="9431600"/>
            <a:ext cx="2945659" cy="496491"/>
          </a:xfrm>
          <a:prstGeom prst="rect">
            <a:avLst/>
          </a:prstGeom>
        </p:spPr>
        <p:txBody>
          <a:bodyPr vert="horz" wrap="square" lIns="92153" tIns="46077" rIns="92153" bIns="46077" numCol="1" anchor="b" anchorCtr="0" compatLnSpc="1">
            <a:prstTxWarp prst="textNoShape">
              <a:avLst/>
            </a:prstTxWarp>
          </a:bodyPr>
          <a:lstStyle>
            <a:lvl1pPr algn="r">
              <a:defRPr sz="1200">
                <a:latin typeface="Calibri" pitchFamily="34" charset="0"/>
              </a:defRPr>
            </a:lvl1pPr>
          </a:lstStyle>
          <a:p>
            <a:fld id="{D5118262-1EEB-48EA-BB59-9F23BDD4A40C}" type="slidenum">
              <a:rPr lang="en-US"/>
              <a:pPr/>
              <a:t>‹#›</a:t>
            </a:fld>
            <a:endParaRPr lang="en-US"/>
          </a:p>
        </p:txBody>
      </p:sp>
    </p:spTree>
    <p:extLst>
      <p:ext uri="{BB962C8B-B14F-4D97-AF65-F5344CB8AC3E}">
        <p14:creationId xmlns:p14="http://schemas.microsoft.com/office/powerpoint/2010/main" val="1984037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2153" tIns="46077" rIns="92153" bIns="4607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91"/>
          </a:xfrm>
          <a:prstGeom prst="rect">
            <a:avLst/>
          </a:prstGeom>
        </p:spPr>
        <p:txBody>
          <a:bodyPr vert="horz" wrap="square" lIns="92153" tIns="46077" rIns="92153" bIns="46077" numCol="1" anchor="t" anchorCtr="0" compatLnSpc="1">
            <a:prstTxWarp prst="textNoShape">
              <a:avLst/>
            </a:prstTxWarp>
          </a:bodyPr>
          <a:lstStyle>
            <a:lvl1pPr algn="r">
              <a:defRPr sz="1200">
                <a:latin typeface="Calibri" pitchFamily="34" charset="0"/>
              </a:defRPr>
            </a:lvl1pPr>
          </a:lstStyle>
          <a:p>
            <a:fld id="{C7BCAF67-16D2-46C3-8FCB-CBA36EF50E3B}" type="datetimeFigureOut">
              <a:rPr lang="en-US"/>
              <a:pPr/>
              <a:t>6/11/2021</a:t>
            </a:fld>
            <a:endParaRPr lang="en-US"/>
          </a:p>
        </p:txBody>
      </p:sp>
      <p:sp>
        <p:nvSpPr>
          <p:cNvPr id="4" name="Slide Image Placeholder 3"/>
          <p:cNvSpPr>
            <a:spLocks noGrp="1" noRot="1" noChangeAspect="1"/>
          </p:cNvSpPr>
          <p:nvPr>
            <p:ph type="sldImg" idx="2"/>
          </p:nvPr>
        </p:nvSpPr>
        <p:spPr>
          <a:xfrm>
            <a:off x="92075" y="746125"/>
            <a:ext cx="6613525" cy="3721100"/>
          </a:xfrm>
          <a:prstGeom prst="rect">
            <a:avLst/>
          </a:prstGeom>
          <a:noFill/>
          <a:ln w="12700">
            <a:solidFill>
              <a:prstClr val="black"/>
            </a:solidFill>
          </a:ln>
        </p:spPr>
        <p:txBody>
          <a:bodyPr vert="horz" lIns="92153" tIns="46077" rIns="92153" bIns="46077" rtlCol="0" anchor="ctr"/>
          <a:lstStyle/>
          <a:p>
            <a:pPr lvl="0"/>
            <a:endParaRPr lang="en-US" noProof="0"/>
          </a:p>
        </p:txBody>
      </p:sp>
      <p:sp>
        <p:nvSpPr>
          <p:cNvPr id="5" name="Notes Placeholder 4"/>
          <p:cNvSpPr>
            <a:spLocks noGrp="1"/>
          </p:cNvSpPr>
          <p:nvPr>
            <p:ph type="body" sz="quarter" idx="3"/>
          </p:nvPr>
        </p:nvSpPr>
        <p:spPr>
          <a:xfrm>
            <a:off x="679768" y="4716662"/>
            <a:ext cx="5438140" cy="4468417"/>
          </a:xfrm>
          <a:prstGeom prst="rect">
            <a:avLst/>
          </a:prstGeom>
        </p:spPr>
        <p:txBody>
          <a:bodyPr vert="horz" lIns="92153" tIns="46077" rIns="92153" bIns="46077"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6" name="Footer Placeholder 5"/>
          <p:cNvSpPr>
            <a:spLocks noGrp="1"/>
          </p:cNvSpPr>
          <p:nvPr>
            <p:ph type="ftr" sz="quarter" idx="4"/>
          </p:nvPr>
        </p:nvSpPr>
        <p:spPr>
          <a:xfrm>
            <a:off x="0" y="9431600"/>
            <a:ext cx="2945659" cy="496491"/>
          </a:xfrm>
          <a:prstGeom prst="rect">
            <a:avLst/>
          </a:prstGeom>
        </p:spPr>
        <p:txBody>
          <a:bodyPr vert="horz" lIns="92153" tIns="46077" rIns="92153" bIns="4607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1600"/>
            <a:ext cx="2945659" cy="496491"/>
          </a:xfrm>
          <a:prstGeom prst="rect">
            <a:avLst/>
          </a:prstGeom>
        </p:spPr>
        <p:txBody>
          <a:bodyPr vert="horz" wrap="square" lIns="92153" tIns="46077" rIns="92153" bIns="46077" numCol="1" anchor="b" anchorCtr="0" compatLnSpc="1">
            <a:prstTxWarp prst="textNoShape">
              <a:avLst/>
            </a:prstTxWarp>
          </a:bodyPr>
          <a:lstStyle>
            <a:lvl1pPr algn="r">
              <a:defRPr sz="1200">
                <a:latin typeface="Calibri" pitchFamily="34" charset="0"/>
              </a:defRPr>
            </a:lvl1pPr>
          </a:lstStyle>
          <a:p>
            <a:fld id="{D1EB2383-CF8F-486D-8D7D-877C0588D25E}" type="slidenum">
              <a:rPr lang="en-US"/>
              <a:pPr/>
              <a:t>‹#›</a:t>
            </a:fld>
            <a:endParaRPr lang="en-US"/>
          </a:p>
        </p:txBody>
      </p:sp>
    </p:spTree>
    <p:extLst>
      <p:ext uri="{BB962C8B-B14F-4D97-AF65-F5344CB8AC3E}">
        <p14:creationId xmlns:p14="http://schemas.microsoft.com/office/powerpoint/2010/main" val="2999117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1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1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1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1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1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1</a:t>
            </a:fld>
            <a:endParaRPr lang="en-US"/>
          </a:p>
        </p:txBody>
      </p:sp>
    </p:spTree>
    <p:extLst>
      <p:ext uri="{BB962C8B-B14F-4D97-AF65-F5344CB8AC3E}">
        <p14:creationId xmlns:p14="http://schemas.microsoft.com/office/powerpoint/2010/main" val="3476955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a:spLocks noGrp="1" noRot="1" noChangeAspect="1"/>
          </p:cNvSpPr>
          <p:nvPr>
            <p:ph type="sldImg" idx="2"/>
          </p:nvPr>
        </p:nvSpPr>
        <p:spPr>
          <a:xfrm>
            <a:off x="755650" y="1177925"/>
            <a:ext cx="5657850" cy="3182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4:notes"/>
          <p:cNvSpPr txBox="1">
            <a:spLocks noGrp="1"/>
          </p:cNvSpPr>
          <p:nvPr>
            <p:ph type="body" idx="1"/>
          </p:nvPr>
        </p:nvSpPr>
        <p:spPr>
          <a:xfrm>
            <a:off x="716711" y="4536352"/>
            <a:ext cx="5733685" cy="3711561"/>
          </a:xfrm>
          <a:prstGeom prst="rect">
            <a:avLst/>
          </a:prstGeom>
          <a:noFill/>
          <a:ln>
            <a:noFill/>
          </a:ln>
        </p:spPr>
        <p:txBody>
          <a:bodyPr spcFirstLastPara="1" wrap="square" lIns="94735" tIns="47354" rIns="94735" bIns="47354" anchor="t" anchorCtr="0">
            <a:noAutofit/>
          </a:bodyPr>
          <a:lstStyle/>
          <a:p>
            <a:pPr>
              <a:spcBef>
                <a:spcPts val="0"/>
              </a:spcBef>
              <a:spcAft>
                <a:spcPts val="0"/>
              </a:spcAft>
            </a:pPr>
            <a:endParaRPr/>
          </a:p>
        </p:txBody>
      </p:sp>
      <p:sp>
        <p:nvSpPr>
          <p:cNvPr id="88" name="Google Shape;88;p4:notes"/>
          <p:cNvSpPr txBox="1">
            <a:spLocks noGrp="1"/>
          </p:cNvSpPr>
          <p:nvPr>
            <p:ph type="sldNum" idx="12"/>
          </p:nvPr>
        </p:nvSpPr>
        <p:spPr>
          <a:xfrm>
            <a:off x="4059702" y="8953242"/>
            <a:ext cx="3105747" cy="472946"/>
          </a:xfrm>
          <a:prstGeom prst="rect">
            <a:avLst/>
          </a:prstGeom>
          <a:noFill/>
          <a:ln>
            <a:noFill/>
          </a:ln>
        </p:spPr>
        <p:txBody>
          <a:bodyPr spcFirstLastPara="1" wrap="square" lIns="94735" tIns="47354" rIns="94735" bIns="47354" anchor="b" anchorCtr="0">
            <a:noAutofit/>
          </a:bodyPr>
          <a:lstStyle/>
          <a:p>
            <a:pPr>
              <a:spcBef>
                <a:spcPts val="0"/>
              </a:spcBef>
              <a:spcAft>
                <a:spcPts val="0"/>
              </a:spcAft>
            </a:pPr>
            <a:fld id="{00000000-1234-1234-1234-123412341234}" type="slidenum">
              <a:rPr lang="en-US"/>
              <a:pPr>
                <a:spcBef>
                  <a:spcPts val="0"/>
                </a:spcBef>
                <a:spcAft>
                  <a:spcPts val="0"/>
                </a:spcAft>
              </a:pPr>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baseline="0" dirty="0"/>
          </a:p>
        </p:txBody>
      </p:sp>
      <p:sp>
        <p:nvSpPr>
          <p:cNvPr id="4" name="Slide Number Placeholder 3"/>
          <p:cNvSpPr>
            <a:spLocks noGrp="1"/>
          </p:cNvSpPr>
          <p:nvPr>
            <p:ph type="sldNum" sz="quarter" idx="10"/>
          </p:nvPr>
        </p:nvSpPr>
        <p:spPr/>
        <p:txBody>
          <a:bodyPr/>
          <a:lstStyle/>
          <a:p>
            <a:fld id="{235CDA11-748F-4681-A0FE-151C37E0E8DD}" type="slidenum">
              <a:rPr lang="en-GB" smtClean="0"/>
              <a:t>13</a:t>
            </a:fld>
            <a:endParaRPr lang="en-GB"/>
          </a:p>
        </p:txBody>
      </p:sp>
    </p:spTree>
    <p:extLst>
      <p:ext uri="{BB962C8B-B14F-4D97-AF65-F5344CB8AC3E}">
        <p14:creationId xmlns:p14="http://schemas.microsoft.com/office/powerpoint/2010/main" val="122600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14</a:t>
            </a:fld>
            <a:endParaRPr lang="en-GB"/>
          </a:p>
        </p:txBody>
      </p:sp>
    </p:spTree>
    <p:extLst>
      <p:ext uri="{BB962C8B-B14F-4D97-AF65-F5344CB8AC3E}">
        <p14:creationId xmlns:p14="http://schemas.microsoft.com/office/powerpoint/2010/main" val="1136368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5CDA11-748F-4681-A0FE-151C37E0E8DD}" type="slidenum">
              <a:rPr lang="en-GB" smtClean="0"/>
              <a:t>15</a:t>
            </a:fld>
            <a:endParaRPr lang="en-GB"/>
          </a:p>
        </p:txBody>
      </p:sp>
    </p:spTree>
    <p:extLst>
      <p:ext uri="{BB962C8B-B14F-4D97-AF65-F5344CB8AC3E}">
        <p14:creationId xmlns:p14="http://schemas.microsoft.com/office/powerpoint/2010/main" val="119061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16</a:t>
            </a:fld>
            <a:endParaRPr lang="en-GB"/>
          </a:p>
        </p:txBody>
      </p:sp>
    </p:spTree>
    <p:extLst>
      <p:ext uri="{BB962C8B-B14F-4D97-AF65-F5344CB8AC3E}">
        <p14:creationId xmlns:p14="http://schemas.microsoft.com/office/powerpoint/2010/main" val="92322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17</a:t>
            </a:fld>
            <a:endParaRPr lang="en-GB"/>
          </a:p>
        </p:txBody>
      </p:sp>
    </p:spTree>
    <p:extLst>
      <p:ext uri="{BB962C8B-B14F-4D97-AF65-F5344CB8AC3E}">
        <p14:creationId xmlns:p14="http://schemas.microsoft.com/office/powerpoint/2010/main" val="1509042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1933E6B-73EB-4E55-8EBB-FD871665C6CE}" type="slidenum">
              <a:rPr lang="en-GB" smtClean="0"/>
              <a:t>18</a:t>
            </a:fld>
            <a:endParaRPr lang="en-GB"/>
          </a:p>
        </p:txBody>
      </p:sp>
    </p:spTree>
    <p:extLst>
      <p:ext uri="{BB962C8B-B14F-4D97-AF65-F5344CB8AC3E}">
        <p14:creationId xmlns:p14="http://schemas.microsoft.com/office/powerpoint/2010/main" val="2835378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19</a:t>
            </a:fld>
            <a:endParaRPr lang="en-GB"/>
          </a:p>
        </p:txBody>
      </p:sp>
    </p:spTree>
    <p:extLst>
      <p:ext uri="{BB962C8B-B14F-4D97-AF65-F5344CB8AC3E}">
        <p14:creationId xmlns:p14="http://schemas.microsoft.com/office/powerpoint/2010/main" val="397723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755650" y="1177925"/>
            <a:ext cx="5657850" cy="3182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716711" y="4536352"/>
            <a:ext cx="5733685" cy="3711561"/>
          </a:xfrm>
          <a:prstGeom prst="rect">
            <a:avLst/>
          </a:prstGeom>
          <a:noFill/>
          <a:ln>
            <a:noFill/>
          </a:ln>
        </p:spPr>
        <p:txBody>
          <a:bodyPr spcFirstLastPara="1" wrap="square" lIns="94735" tIns="47354" rIns="94735" bIns="47354" anchor="t" anchorCtr="0">
            <a:noAutofit/>
          </a:bodyPr>
          <a:lstStyle/>
          <a:p>
            <a:pPr>
              <a:spcBef>
                <a:spcPts val="0"/>
              </a:spcBef>
              <a:spcAft>
                <a:spcPts val="0"/>
              </a:spcAft>
            </a:pPr>
            <a:endParaRPr/>
          </a:p>
        </p:txBody>
      </p:sp>
      <p:sp>
        <p:nvSpPr>
          <p:cNvPr id="57" name="Google Shape;57;p3:notes"/>
          <p:cNvSpPr txBox="1">
            <a:spLocks noGrp="1"/>
          </p:cNvSpPr>
          <p:nvPr>
            <p:ph type="sldNum" idx="12"/>
          </p:nvPr>
        </p:nvSpPr>
        <p:spPr>
          <a:xfrm>
            <a:off x="4059702" y="8953242"/>
            <a:ext cx="3105747" cy="472946"/>
          </a:xfrm>
          <a:prstGeom prst="rect">
            <a:avLst/>
          </a:prstGeom>
          <a:noFill/>
          <a:ln>
            <a:noFill/>
          </a:ln>
        </p:spPr>
        <p:txBody>
          <a:bodyPr spcFirstLastPara="1" wrap="square" lIns="94735" tIns="47354" rIns="94735" bIns="47354" anchor="b" anchorCtr="0">
            <a:noAutofit/>
          </a:bodyPr>
          <a:lstStyle/>
          <a:p>
            <a:pPr>
              <a:spcBef>
                <a:spcPts val="0"/>
              </a:spcBef>
              <a:spcAft>
                <a:spcPts val="0"/>
              </a:spcAft>
            </a:pPr>
            <a:fld id="{00000000-1234-1234-1234-123412341234}" type="slidenum">
              <a:rPr lang="en-US"/>
              <a:pPr>
                <a:spcBef>
                  <a:spcPts val="0"/>
                </a:spcBef>
                <a:spcAft>
                  <a:spcPts val="0"/>
                </a:spcAft>
              </a:pPr>
              <a:t>21</a:t>
            </a:fld>
            <a:endParaRPr/>
          </a:p>
        </p:txBody>
      </p:sp>
    </p:spTree>
    <p:extLst>
      <p:ext uri="{BB962C8B-B14F-4D97-AF65-F5344CB8AC3E}">
        <p14:creationId xmlns:p14="http://schemas.microsoft.com/office/powerpoint/2010/main" val="128545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a:spLocks noGrp="1" noRot="1" noChangeAspect="1"/>
          </p:cNvSpPr>
          <p:nvPr>
            <p:ph type="sldImg" idx="2"/>
          </p:nvPr>
        </p:nvSpPr>
        <p:spPr>
          <a:xfrm>
            <a:off x="755650" y="1177925"/>
            <a:ext cx="5657850" cy="3182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4:notes"/>
          <p:cNvSpPr txBox="1">
            <a:spLocks noGrp="1"/>
          </p:cNvSpPr>
          <p:nvPr>
            <p:ph type="body" idx="1"/>
          </p:nvPr>
        </p:nvSpPr>
        <p:spPr>
          <a:xfrm>
            <a:off x="716711" y="4536352"/>
            <a:ext cx="5733685" cy="3711561"/>
          </a:xfrm>
          <a:prstGeom prst="rect">
            <a:avLst/>
          </a:prstGeom>
          <a:noFill/>
          <a:ln>
            <a:noFill/>
          </a:ln>
        </p:spPr>
        <p:txBody>
          <a:bodyPr spcFirstLastPara="1" wrap="square" lIns="94735" tIns="47354" rIns="94735" bIns="47354" anchor="t" anchorCtr="0">
            <a:noAutofit/>
          </a:bodyPr>
          <a:lstStyle/>
          <a:p>
            <a:pPr>
              <a:spcBef>
                <a:spcPts val="0"/>
              </a:spcBef>
              <a:spcAft>
                <a:spcPts val="0"/>
              </a:spcAft>
            </a:pPr>
            <a:endParaRPr/>
          </a:p>
        </p:txBody>
      </p:sp>
      <p:sp>
        <p:nvSpPr>
          <p:cNvPr id="88" name="Google Shape;88;p4:notes"/>
          <p:cNvSpPr txBox="1">
            <a:spLocks noGrp="1"/>
          </p:cNvSpPr>
          <p:nvPr>
            <p:ph type="sldNum" idx="12"/>
          </p:nvPr>
        </p:nvSpPr>
        <p:spPr>
          <a:xfrm>
            <a:off x="4059702" y="8953242"/>
            <a:ext cx="3105747" cy="472946"/>
          </a:xfrm>
          <a:prstGeom prst="rect">
            <a:avLst/>
          </a:prstGeom>
          <a:noFill/>
          <a:ln>
            <a:noFill/>
          </a:ln>
        </p:spPr>
        <p:txBody>
          <a:bodyPr spcFirstLastPara="1" wrap="square" lIns="94735" tIns="47354" rIns="94735" bIns="47354" anchor="b" anchorCtr="0">
            <a:noAutofit/>
          </a:bodyPr>
          <a:lstStyle/>
          <a:p>
            <a:pPr>
              <a:spcBef>
                <a:spcPts val="0"/>
              </a:spcBef>
              <a:spcAft>
                <a:spcPts val="0"/>
              </a:spcAft>
            </a:pPr>
            <a:fld id="{00000000-1234-1234-1234-123412341234}" type="slidenum">
              <a:rPr lang="en-US"/>
              <a:pPr>
                <a:spcBef>
                  <a:spcPts val="0"/>
                </a:spcBef>
                <a:spcAft>
                  <a:spcPts val="0"/>
                </a:spcAft>
              </a:pPr>
              <a:t>22</a:t>
            </a:fld>
            <a:endParaRPr/>
          </a:p>
        </p:txBody>
      </p:sp>
    </p:spTree>
    <p:extLst>
      <p:ext uri="{BB962C8B-B14F-4D97-AF65-F5344CB8AC3E}">
        <p14:creationId xmlns:p14="http://schemas.microsoft.com/office/powerpoint/2010/main" val="14840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25000" dirty="0"/>
              <a:t>Welcome to the module!</a:t>
            </a:r>
          </a:p>
          <a:p>
            <a:r>
              <a:rPr lang="en-GB" baseline="-25000" dirty="0"/>
              <a:t>During these two days, we will focus on the art and science of sustainable business model design.</a:t>
            </a:r>
          </a:p>
          <a:p>
            <a:r>
              <a:rPr lang="en-GB" baseline="-25000" dirty="0"/>
              <a:t>We will work intensely in teams and go through most of the important steps when crafting, from scratch, a business model that is robust, sustainable, and scalable.</a:t>
            </a:r>
          </a:p>
          <a:p>
            <a:r>
              <a:rPr lang="en-GB" baseline="-25000" dirty="0"/>
              <a:t>We will be introduced to relevant materials, frameworks, and tools, and learn how to apply them in practice.</a:t>
            </a:r>
          </a:p>
          <a:p>
            <a:r>
              <a:rPr lang="en-GB" baseline="-25000" dirty="0"/>
              <a:t>We will have clear deliverables for each morning and afternoon session, as well as for the module overall.</a:t>
            </a:r>
          </a:p>
          <a:p>
            <a:r>
              <a:rPr lang="en-GB" baseline="-25000" dirty="0"/>
              <a:t>I hope you will enjoy this module and our learning journey together!</a:t>
            </a:r>
          </a:p>
          <a:p>
            <a:endParaRPr lang="en-GB" baseline="-25000" dirty="0"/>
          </a:p>
        </p:txBody>
      </p:sp>
      <p:sp>
        <p:nvSpPr>
          <p:cNvPr id="4" name="Slide Number Placeholder 3"/>
          <p:cNvSpPr>
            <a:spLocks noGrp="1"/>
          </p:cNvSpPr>
          <p:nvPr>
            <p:ph type="sldNum" sz="quarter" idx="10"/>
          </p:nvPr>
        </p:nvSpPr>
        <p:spPr/>
        <p:txBody>
          <a:bodyPr/>
          <a:lstStyle/>
          <a:p>
            <a:fld id="{D1EB2383-CF8F-486D-8D7D-877C0588D25E}" type="slidenum">
              <a:rPr lang="en-US" smtClean="0"/>
              <a:pPr/>
              <a:t>2</a:t>
            </a:fld>
            <a:endParaRPr lang="en-US"/>
          </a:p>
        </p:txBody>
      </p:sp>
    </p:spTree>
    <p:extLst>
      <p:ext uri="{BB962C8B-B14F-4D97-AF65-F5344CB8AC3E}">
        <p14:creationId xmlns:p14="http://schemas.microsoft.com/office/powerpoint/2010/main" val="407540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23</a:t>
            </a:fld>
            <a:endParaRPr lang="en-GB"/>
          </a:p>
        </p:txBody>
      </p:sp>
    </p:spTree>
    <p:extLst>
      <p:ext uri="{BB962C8B-B14F-4D97-AF65-F5344CB8AC3E}">
        <p14:creationId xmlns:p14="http://schemas.microsoft.com/office/powerpoint/2010/main" val="781220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453634">
              <a:defRPr/>
            </a:pPr>
            <a:fld id="{D1EB2383-CF8F-486D-8D7D-877C0588D25E}" type="slidenum">
              <a:rPr lang="en-US" i="0">
                <a:solidFill>
                  <a:prstClr val="black"/>
                </a:solidFill>
                <a:latin typeface="Calibri" pitchFamily="34" charset="0"/>
                <a:ea typeface="ＭＳ Ｐゴシック" pitchFamily="34" charset="-128"/>
                <a:cs typeface="+mn-cs"/>
              </a:rPr>
              <a:pPr defTabSz="453634">
                <a:defRPr/>
              </a:pPr>
              <a:t>24</a:t>
            </a:fld>
            <a:endParaRPr lang="en-US" i="0">
              <a:solidFill>
                <a:prstClr val="black"/>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36262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453634">
              <a:defRPr/>
            </a:pPr>
            <a:fld id="{D1EB2383-CF8F-486D-8D7D-877C0588D25E}" type="slidenum">
              <a:rPr lang="en-US" i="0">
                <a:solidFill>
                  <a:prstClr val="black"/>
                </a:solidFill>
                <a:latin typeface="Calibri" pitchFamily="34" charset="0"/>
                <a:ea typeface="ＭＳ Ｐゴシック" pitchFamily="34" charset="-128"/>
                <a:cs typeface="+mn-cs"/>
              </a:rPr>
              <a:pPr defTabSz="453634">
                <a:defRPr/>
              </a:pPr>
              <a:t>25</a:t>
            </a:fld>
            <a:endParaRPr lang="en-US" i="0">
              <a:solidFill>
                <a:prstClr val="black"/>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3906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53634">
              <a:defRPr/>
            </a:pPr>
            <a:fld id="{D1EB2383-CF8F-486D-8D7D-877C0588D25E}" type="slidenum">
              <a:rPr lang="en-US" i="0">
                <a:solidFill>
                  <a:prstClr val="black"/>
                </a:solidFill>
                <a:latin typeface="Calibri" pitchFamily="34" charset="0"/>
                <a:ea typeface="ＭＳ Ｐゴシック" pitchFamily="34" charset="-128"/>
                <a:cs typeface="+mn-cs"/>
              </a:rPr>
              <a:pPr defTabSz="453634">
                <a:defRPr/>
              </a:pPr>
              <a:t>26</a:t>
            </a:fld>
            <a:endParaRPr lang="en-US" i="0">
              <a:solidFill>
                <a:prstClr val="black"/>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9408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27</a:t>
            </a:fld>
            <a:endParaRPr lang="en-GB"/>
          </a:p>
        </p:txBody>
      </p:sp>
    </p:spTree>
    <p:extLst>
      <p:ext uri="{BB962C8B-B14F-4D97-AF65-F5344CB8AC3E}">
        <p14:creationId xmlns:p14="http://schemas.microsoft.com/office/powerpoint/2010/main" val="486667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1100"/>
          </a:xfrm>
        </p:spPr>
      </p:sp>
      <p:sp>
        <p:nvSpPr>
          <p:cNvPr id="3" name="Notes Placeholder 2"/>
          <p:cNvSpPr>
            <a:spLocks noGrp="1"/>
          </p:cNvSpPr>
          <p:nvPr>
            <p:ph type="body" idx="1"/>
          </p:nvPr>
        </p:nvSpPr>
        <p:spPr/>
        <p:txBody>
          <a:bodyPr/>
          <a:lstStyle/>
          <a:p>
            <a:r>
              <a:rPr lang="fi-FI" dirty="0"/>
              <a:t>because of digitalisation, we get</a:t>
            </a:r>
            <a:r>
              <a:rPr lang="fi-FI" baseline="0" dirty="0"/>
              <a:t> disruptive business models that transform the role of asset control and ip ownership (type of ip to be owned and leveraged) in value creation</a:t>
            </a:r>
          </a:p>
        </p:txBody>
      </p:sp>
      <p:sp>
        <p:nvSpPr>
          <p:cNvPr id="4" name="Slide Number Placeholder 3"/>
          <p:cNvSpPr>
            <a:spLocks noGrp="1"/>
          </p:cNvSpPr>
          <p:nvPr>
            <p:ph type="sldNum" sz="quarter" idx="10"/>
          </p:nvPr>
        </p:nvSpPr>
        <p:spPr/>
        <p:txBody>
          <a:bodyPr/>
          <a:lstStyle/>
          <a:p>
            <a:pPr defTabSz="914344">
              <a:defRPr/>
            </a:pPr>
            <a:fld id="{195BA7F8-63CE-4FED-A73C-9B15DE86D252}" type="slidenum">
              <a:rPr lang="en-GB">
                <a:solidFill>
                  <a:srgbClr val="000000"/>
                </a:solidFill>
                <a:latin typeface="Times New Roman" pitchFamily="18" charset="0"/>
                <a:ea typeface="+mn-ea"/>
                <a:cs typeface="Times New Roman" pitchFamily="18" charset="0"/>
              </a:rPr>
              <a:pPr defTabSz="914344">
                <a:defRPr/>
              </a:pPr>
              <a:t>28</a:t>
            </a:fld>
            <a:endParaRPr lang="en-GB">
              <a:solidFill>
                <a:srgbClr val="00000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92957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29</a:t>
            </a:fld>
            <a:endParaRPr lang="en-GB"/>
          </a:p>
        </p:txBody>
      </p:sp>
    </p:spTree>
    <p:extLst>
      <p:ext uri="{BB962C8B-B14F-4D97-AF65-F5344CB8AC3E}">
        <p14:creationId xmlns:p14="http://schemas.microsoft.com/office/powerpoint/2010/main" val="3576892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Do as a class exercise:</a:t>
            </a:r>
          </a:p>
          <a:p>
            <a:pPr marL="171450" indent="-171450">
              <a:buFontTx/>
              <a:buChar char="-"/>
            </a:pPr>
            <a:r>
              <a:rPr lang="fi-FI" dirty="0"/>
              <a:t>first ask stakeholders</a:t>
            </a:r>
          </a:p>
          <a:p>
            <a:pPr marL="171450" indent="-171450">
              <a:buFontTx/>
              <a:buChar char="-"/>
            </a:pPr>
            <a:r>
              <a:rPr lang="fi-FI" dirty="0"/>
              <a:t>then map interactions</a:t>
            </a:r>
          </a:p>
          <a:p>
            <a:pPr marL="171450" indent="-171450">
              <a:buFontTx/>
              <a:buChar char="-"/>
            </a:pPr>
            <a:endParaRPr lang="fi-FI" dirty="0"/>
          </a:p>
          <a:p>
            <a:pPr marL="0" indent="0">
              <a:buFontTx/>
              <a:buNone/>
            </a:pPr>
            <a:r>
              <a:rPr lang="fi-FI" dirty="0"/>
              <a:t>Then</a:t>
            </a:r>
            <a:r>
              <a:rPr lang="fi-FI" baseline="0" dirty="0"/>
              <a:t> ask about which interactions are most important</a:t>
            </a:r>
          </a:p>
          <a:p>
            <a:pPr marL="0" indent="0">
              <a:buFontTx/>
              <a:buNone/>
            </a:pPr>
            <a:r>
              <a:rPr lang="fi-FI" baseline="0" dirty="0"/>
              <a:t>Then chicken-and-egg problem: which needs to be in place first?</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235CDA11-748F-4681-A0FE-151C37E0E8DD}" type="slidenum">
              <a:rPr lang="en-GB" smtClean="0"/>
              <a:t>30</a:t>
            </a:fld>
            <a:endParaRPr lang="en-GB"/>
          </a:p>
        </p:txBody>
      </p:sp>
    </p:spTree>
    <p:extLst>
      <p:ext uri="{BB962C8B-B14F-4D97-AF65-F5344CB8AC3E}">
        <p14:creationId xmlns:p14="http://schemas.microsoft.com/office/powerpoint/2010/main" val="2452364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31</a:t>
            </a:fld>
            <a:endParaRPr lang="en-GB"/>
          </a:p>
        </p:txBody>
      </p:sp>
    </p:spTree>
    <p:extLst>
      <p:ext uri="{BB962C8B-B14F-4D97-AF65-F5344CB8AC3E}">
        <p14:creationId xmlns:p14="http://schemas.microsoft.com/office/powerpoint/2010/main" val="2363427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235CDA11-748F-4681-A0FE-151C37E0E8DD}" type="slidenum">
              <a:rPr lang="en-GB" smtClean="0"/>
              <a:t>32</a:t>
            </a:fld>
            <a:endParaRPr lang="en-GB"/>
          </a:p>
        </p:txBody>
      </p:sp>
    </p:spTree>
    <p:extLst>
      <p:ext uri="{BB962C8B-B14F-4D97-AF65-F5344CB8AC3E}">
        <p14:creationId xmlns:p14="http://schemas.microsoft.com/office/powerpoint/2010/main" val="319075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9875" cy="3724275"/>
          </a:xfrm>
        </p:spPr>
      </p:sp>
      <p:sp>
        <p:nvSpPr>
          <p:cNvPr id="3" name="Notes Placeholder 2"/>
          <p:cNvSpPr>
            <a:spLocks noGrp="1"/>
          </p:cNvSpPr>
          <p:nvPr>
            <p:ph type="body" idx="1"/>
          </p:nvPr>
        </p:nvSpPr>
        <p:spPr/>
        <p:txBody>
          <a:bodyPr/>
          <a:lstStyle/>
          <a:p>
            <a:r>
              <a:rPr lang="en-GB" dirty="0"/>
              <a:t>Let me begin by telling a little bit about myself. As you know, I am a full professor at Imperial College Business School, specialising broadly in technology venturing, or more generally, technology-driven and technology-enabled creation, delivery, and realisation (or capture) of value. At ICBS I teach entrepreneurship, business model design, international business, business models and IP, and some doctoral courses. Almost always the focus on my research is on entrepreneurial business, be it a start-up, scale-up, internationalising new business, or a corporate venture. Digitalisation and business model design are at the heart of everything I do. To illustrate, here are a few businesses started by my students. I am sure you can recognise many: the </a:t>
            </a:r>
            <a:r>
              <a:rPr lang="en-GB" dirty="0" err="1"/>
              <a:t>SuperCell</a:t>
            </a:r>
            <a:r>
              <a:rPr lang="en-GB" dirty="0"/>
              <a:t> designed the clash of clans, MySQL was acquired by Oracle for $1Bn, and CRF Health operates a platform providing pharmaceutical testing services for pharmacies – for example, AstraZeneca, Pfizer, and </a:t>
            </a:r>
            <a:r>
              <a:rPr lang="en-GB" dirty="0" err="1"/>
              <a:t>Biontech</a:t>
            </a:r>
            <a:r>
              <a:rPr lang="en-GB" dirty="0"/>
              <a:t> could have been their customers. These companies have been extremely successful, with </a:t>
            </a:r>
            <a:r>
              <a:rPr lang="en-GB" dirty="0" err="1"/>
              <a:t>SuperCell</a:t>
            </a:r>
            <a:r>
              <a:rPr lang="en-GB" dirty="0"/>
              <a:t> leading the pack with an over $10Bn valuation. (I am not claiming that their success had anything to do with me, just basking in their reflected glory).</a:t>
            </a:r>
          </a:p>
          <a:p>
            <a:endParaRPr lang="en-GB" dirty="0"/>
          </a:p>
          <a:p>
            <a:r>
              <a:rPr lang="en-GB" dirty="0"/>
              <a:t>Rather than to brag, I am showing these because all had innovative business models. MySQL was one of the early software companies to make money and obtain a billion-dollar valuation by giving out their software for free. For a long time they tried the traditional software business model: create the source code, compile it into assembler, print the assembler on to a DVD disc, sell the disc. They made no headway whatsoever. Then they radically changed their business model by making their source code available for free under specific licensing conditions. Sooner than they knew it they were the industry standards for operating database applications in PC environments. Which is why Oracle had to acquire them. Point is, this was not product innovation. Their product remained the same, all that changed was their revenue model, their customer relationship, and how they made their product available to the customer. This was an example where simple tweaks in the business model made a $1Bn difference in their valuation.</a:t>
            </a:r>
          </a:p>
          <a:p>
            <a:endParaRPr lang="en-GB" dirty="0"/>
          </a:p>
          <a:p>
            <a:r>
              <a:rPr lang="en-GB" dirty="0"/>
              <a:t>CRF business model: pick super cash rich customers (pharma), focus on their most cash-intensive process (drug development and testing), speed up the process with a technology that is peripheral to the user (mobile app), overcome the industry entry barrier by building momentum with a focus on second-tier customers (generic drugs).</a:t>
            </a:r>
          </a:p>
          <a:p>
            <a:endParaRPr lang="en-GB" dirty="0"/>
          </a:p>
          <a:p>
            <a:r>
              <a:rPr lang="en-GB" dirty="0"/>
              <a:t>Supercell: leverage Apple AppStore and their gaming platform to build $1Bn revenue composing of millions of micro transactions (from a few pence to less than a dollar) all around the world and do it in an economically viable fashion. Accumulation of super-profitable cash flow with millions of global micro transactions.</a:t>
            </a:r>
          </a:p>
          <a:p>
            <a:endParaRPr lang="en-GB" dirty="0"/>
          </a:p>
          <a:p>
            <a:r>
              <a:rPr lang="en-GB" dirty="0"/>
              <a:t>All these businesses demonstrate that to make money you need to go beyond the product or service. You have to think the entire business model and the value it generates to a defined customer audience in their context. And you have to operationalise the business model in operations that are able to create and deliver the value to the customer in an economically viable fashion. Only then can you make money.</a:t>
            </a:r>
          </a:p>
        </p:txBody>
      </p:sp>
      <p:sp>
        <p:nvSpPr>
          <p:cNvPr id="4" name="Date Placeholder 3"/>
          <p:cNvSpPr>
            <a:spLocks noGrp="1"/>
          </p:cNvSpPr>
          <p:nvPr>
            <p:ph type="dt" idx="10"/>
          </p:nvPr>
        </p:nvSpPr>
        <p:spPr/>
        <p:txBody>
          <a:bodyPr/>
          <a:lstStyle/>
          <a:p>
            <a:pPr>
              <a:defRPr/>
            </a:pPr>
            <a:fld id="{7C8AA0C4-3367-42BB-8EFB-49B1CE1A5B21}" type="datetime4">
              <a:rPr lang="en-US" smtClean="0"/>
              <a:pPr>
                <a:defRPr/>
              </a:pPr>
              <a:t>June 11, 2021</a:t>
            </a:fld>
            <a:endParaRPr lang="en-US"/>
          </a:p>
        </p:txBody>
      </p:sp>
      <p:sp>
        <p:nvSpPr>
          <p:cNvPr id="5" name="Footer Placeholder 4"/>
          <p:cNvSpPr>
            <a:spLocks noGrp="1"/>
          </p:cNvSpPr>
          <p:nvPr>
            <p:ph type="ftr" sz="quarter" idx="11"/>
          </p:nvPr>
        </p:nvSpPr>
        <p:spPr/>
        <p:txBody>
          <a:bodyPr/>
          <a:lstStyle/>
          <a:p>
            <a:pPr>
              <a:defRPr/>
            </a:pPr>
            <a:r>
              <a:rPr lang="en-US"/>
              <a:t>Erkko Autio</a:t>
            </a:r>
          </a:p>
        </p:txBody>
      </p:sp>
      <p:sp>
        <p:nvSpPr>
          <p:cNvPr id="6" name="Slide Number Placeholder 5"/>
          <p:cNvSpPr>
            <a:spLocks noGrp="1"/>
          </p:cNvSpPr>
          <p:nvPr>
            <p:ph type="sldNum" sz="quarter" idx="12"/>
          </p:nvPr>
        </p:nvSpPr>
        <p:spPr/>
        <p:txBody>
          <a:bodyPr/>
          <a:lstStyle/>
          <a:p>
            <a:pPr>
              <a:defRPr/>
            </a:pPr>
            <a:fld id="{2C3F8719-0FE7-4E4B-8253-81D833705B3F}" type="slidenum">
              <a:rPr lang="da-DK" smtClean="0"/>
              <a:pPr>
                <a:defRPr/>
              </a:pPr>
              <a:t>3</a:t>
            </a:fld>
            <a:endParaRPr lang="da-DK"/>
          </a:p>
        </p:txBody>
      </p:sp>
    </p:spTree>
    <p:extLst>
      <p:ext uri="{BB962C8B-B14F-4D97-AF65-F5344CB8AC3E}">
        <p14:creationId xmlns:p14="http://schemas.microsoft.com/office/powerpoint/2010/main" val="35453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33</a:t>
            </a:fld>
            <a:endParaRPr lang="en-GB"/>
          </a:p>
        </p:txBody>
      </p:sp>
    </p:spTree>
    <p:extLst>
      <p:ext uri="{BB962C8B-B14F-4D97-AF65-F5344CB8AC3E}">
        <p14:creationId xmlns:p14="http://schemas.microsoft.com/office/powerpoint/2010/main" val="1761158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Do as a class exercise:</a:t>
            </a:r>
          </a:p>
          <a:p>
            <a:pPr marL="171450" indent="-171450">
              <a:buFontTx/>
              <a:buChar char="-"/>
            </a:pPr>
            <a:r>
              <a:rPr lang="fi-FI" dirty="0"/>
              <a:t>first ask stakeholders</a:t>
            </a:r>
          </a:p>
          <a:p>
            <a:pPr marL="171450" indent="-171450">
              <a:buFontTx/>
              <a:buChar char="-"/>
            </a:pPr>
            <a:r>
              <a:rPr lang="fi-FI" dirty="0"/>
              <a:t>then map interactions</a:t>
            </a:r>
          </a:p>
          <a:p>
            <a:pPr marL="171450" indent="-171450">
              <a:buFontTx/>
              <a:buChar char="-"/>
            </a:pPr>
            <a:endParaRPr lang="fi-FI" dirty="0"/>
          </a:p>
          <a:p>
            <a:pPr marL="0" indent="0">
              <a:buFontTx/>
              <a:buNone/>
            </a:pPr>
            <a:r>
              <a:rPr lang="fi-FI" dirty="0"/>
              <a:t>Then</a:t>
            </a:r>
            <a:r>
              <a:rPr lang="fi-FI" baseline="0" dirty="0"/>
              <a:t> ask about which interactions are most important</a:t>
            </a:r>
          </a:p>
          <a:p>
            <a:pPr marL="0" indent="0">
              <a:buFontTx/>
              <a:buNone/>
            </a:pPr>
            <a:r>
              <a:rPr lang="fi-FI" baseline="0" dirty="0"/>
              <a:t>Then chicken-and-egg problem: which needs to be in place first?</a:t>
            </a:r>
            <a:endParaRPr lang="en-GB" dirty="0"/>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235CDA11-748F-4681-A0FE-151C37E0E8DD}" type="slidenum">
              <a:rPr lang="en-GB" smtClean="0"/>
              <a:t>34</a:t>
            </a:fld>
            <a:endParaRPr lang="en-GB"/>
          </a:p>
        </p:txBody>
      </p:sp>
    </p:spTree>
    <p:extLst>
      <p:ext uri="{BB962C8B-B14F-4D97-AF65-F5344CB8AC3E}">
        <p14:creationId xmlns:p14="http://schemas.microsoft.com/office/powerpoint/2010/main" val="3257083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36</a:t>
            </a:fld>
            <a:endParaRPr lang="en-GB"/>
          </a:p>
        </p:txBody>
      </p:sp>
    </p:spTree>
    <p:extLst>
      <p:ext uri="{BB962C8B-B14F-4D97-AF65-F5344CB8AC3E}">
        <p14:creationId xmlns:p14="http://schemas.microsoft.com/office/powerpoint/2010/main" val="2016528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5CDA11-748F-4681-A0FE-151C37E0E8DD}" type="slidenum">
              <a:rPr lang="en-GB" smtClean="0"/>
              <a:t>38</a:t>
            </a:fld>
            <a:endParaRPr lang="en-GB"/>
          </a:p>
        </p:txBody>
      </p:sp>
    </p:spTree>
    <p:extLst>
      <p:ext uri="{BB962C8B-B14F-4D97-AF65-F5344CB8AC3E}">
        <p14:creationId xmlns:p14="http://schemas.microsoft.com/office/powerpoint/2010/main" val="128951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5CDA11-748F-4681-A0FE-151C37E0E8DD}" type="slidenum">
              <a:rPr lang="en-GB" smtClean="0"/>
              <a:t>39</a:t>
            </a:fld>
            <a:endParaRPr lang="en-GB"/>
          </a:p>
        </p:txBody>
      </p:sp>
    </p:spTree>
    <p:extLst>
      <p:ext uri="{BB962C8B-B14F-4D97-AF65-F5344CB8AC3E}">
        <p14:creationId xmlns:p14="http://schemas.microsoft.com/office/powerpoint/2010/main" val="3871025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point is to use this as a guide that helps them understand the value proposition canvas and the network value map better. This canvas informs upon pains and gains and helps identify ways to boost value.</a:t>
            </a:r>
          </a:p>
        </p:txBody>
      </p:sp>
      <p:sp>
        <p:nvSpPr>
          <p:cNvPr id="4" name="Slide Number Placeholder 3"/>
          <p:cNvSpPr>
            <a:spLocks noGrp="1"/>
          </p:cNvSpPr>
          <p:nvPr>
            <p:ph type="sldNum" sz="quarter" idx="5"/>
          </p:nvPr>
        </p:nvSpPr>
        <p:spPr/>
        <p:txBody>
          <a:bodyPr/>
          <a:lstStyle/>
          <a:p>
            <a:fld id="{D1EB2383-CF8F-486D-8D7D-877C0588D25E}" type="slidenum">
              <a:rPr lang="en-US" smtClean="0"/>
              <a:pPr/>
              <a:t>40</a:t>
            </a:fld>
            <a:endParaRPr lang="en-US"/>
          </a:p>
        </p:txBody>
      </p:sp>
    </p:spTree>
    <p:extLst>
      <p:ext uri="{BB962C8B-B14F-4D97-AF65-F5344CB8AC3E}">
        <p14:creationId xmlns:p14="http://schemas.microsoft.com/office/powerpoint/2010/main" val="2039439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EB2383-CF8F-486D-8D7D-877C0588D25E}" type="slidenum">
              <a:rPr lang="en-US" smtClean="0"/>
              <a:pPr/>
              <a:t>41</a:t>
            </a:fld>
            <a:endParaRPr lang="en-US"/>
          </a:p>
        </p:txBody>
      </p:sp>
    </p:spTree>
    <p:extLst>
      <p:ext uri="{BB962C8B-B14F-4D97-AF65-F5344CB8AC3E}">
        <p14:creationId xmlns:p14="http://schemas.microsoft.com/office/powerpoint/2010/main" val="1214801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10350" cy="37195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EB2383-CF8F-486D-8D7D-877C0588D25E}" type="slidenum">
              <a:rPr lang="en-US" smtClean="0"/>
              <a:pPr/>
              <a:t>42</a:t>
            </a:fld>
            <a:endParaRPr lang="en-US" dirty="0"/>
          </a:p>
        </p:txBody>
      </p:sp>
    </p:spTree>
    <p:extLst>
      <p:ext uri="{BB962C8B-B14F-4D97-AF65-F5344CB8AC3E}">
        <p14:creationId xmlns:p14="http://schemas.microsoft.com/office/powerpoint/2010/main" val="3165892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43</a:t>
            </a:fld>
            <a:endParaRPr lang="en-US" dirty="0"/>
          </a:p>
        </p:txBody>
      </p:sp>
    </p:spTree>
    <p:extLst>
      <p:ext uri="{BB962C8B-B14F-4D97-AF65-F5344CB8AC3E}">
        <p14:creationId xmlns:p14="http://schemas.microsoft.com/office/powerpoint/2010/main" val="513581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44</a:t>
            </a:fld>
            <a:endParaRPr lang="en-US"/>
          </a:p>
        </p:txBody>
      </p:sp>
    </p:spTree>
    <p:extLst>
      <p:ext uri="{BB962C8B-B14F-4D97-AF65-F5344CB8AC3E}">
        <p14:creationId xmlns:p14="http://schemas.microsoft.com/office/powerpoint/2010/main" val="51470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235CDA11-748F-4681-A0FE-151C37E0E8DD}" type="slidenum">
              <a:rPr lang="en-GB" smtClean="0"/>
              <a:t>5</a:t>
            </a:fld>
            <a:endParaRPr lang="en-GB"/>
          </a:p>
        </p:txBody>
      </p:sp>
    </p:spTree>
    <p:extLst>
      <p:ext uri="{BB962C8B-B14F-4D97-AF65-F5344CB8AC3E}">
        <p14:creationId xmlns:p14="http://schemas.microsoft.com/office/powerpoint/2010/main" val="1447744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45</a:t>
            </a:fld>
            <a:endParaRPr lang="en-US"/>
          </a:p>
        </p:txBody>
      </p:sp>
    </p:spTree>
    <p:extLst>
      <p:ext uri="{BB962C8B-B14F-4D97-AF65-F5344CB8AC3E}">
        <p14:creationId xmlns:p14="http://schemas.microsoft.com/office/powerpoint/2010/main" val="56884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1143000"/>
            <a:ext cx="5487988" cy="3086100"/>
          </a:xfrm>
        </p:spPr>
      </p:sp>
      <p:sp>
        <p:nvSpPr>
          <p:cNvPr id="3" name="Notes Placeholder 2"/>
          <p:cNvSpPr>
            <a:spLocks noGrp="1"/>
          </p:cNvSpPr>
          <p:nvPr>
            <p:ph type="body" idx="1"/>
          </p:nvPr>
        </p:nvSpPr>
        <p:spPr/>
        <p:txBody>
          <a:bodyPr>
            <a:normAutofit/>
          </a:bodyPr>
          <a:lstStyle/>
          <a:p>
            <a:r>
              <a:rPr lang="fi-FI" dirty="0"/>
              <a:t>Explain: left side (societal, ecosystem services) required to make it explicit how the</a:t>
            </a:r>
            <a:r>
              <a:rPr lang="fi-FI" baseline="0" dirty="0"/>
              <a:t> business uses free resources that go unpaid for under a tax evasion</a:t>
            </a:r>
          </a:p>
          <a:p>
            <a:r>
              <a:rPr lang="fi-FI" baseline="0" dirty="0"/>
              <a:t>Social impact mission: arises from the businesse’s presence in communities, including its employees: who do we touch? How? What good do we generate?</a:t>
            </a:r>
          </a:p>
          <a:p>
            <a:r>
              <a:rPr lang="fi-FI" baseline="0" dirty="0"/>
              <a:t>Ecological impact mission: how do we reduce our negative impact on the natural environment? Supply chain organisation and circularity? Reduction of waste (raw materials, energy)? How do we compensate for our footprint (restoration activities)? Product design? Dematerialisation? </a:t>
            </a:r>
          </a:p>
          <a:p>
            <a:r>
              <a:rPr lang="fi-FI" baseline="0" dirty="0"/>
              <a:t>Social channels: whose lives do we touch? Examples: communities, intermediary organisations, clubs, social services, campaigns</a:t>
            </a:r>
          </a:p>
          <a:p>
            <a:r>
              <a:rPr lang="fi-FI" baseline="0" dirty="0"/>
              <a:t>Community relationships: community operation, engagement activities, campaigns, pihlantropic</a:t>
            </a:r>
          </a:p>
          <a:p>
            <a:r>
              <a:rPr lang="fi-FI" baseline="0" dirty="0"/>
              <a:t>Mission integration: governance systems, strategic decision making, compensation, personnel policies</a:t>
            </a:r>
          </a:p>
          <a:p>
            <a:r>
              <a:rPr lang="fi-FI" baseline="0" dirty="0"/>
              <a:t>Surplus streams and their reallocation (esp to nonrelated activities)</a:t>
            </a:r>
          </a:p>
          <a:p>
            <a:endParaRPr lang="en-GB" dirty="0"/>
          </a:p>
          <a:p>
            <a:endParaRPr lang="en-GB" dirty="0"/>
          </a:p>
        </p:txBody>
      </p:sp>
      <p:sp>
        <p:nvSpPr>
          <p:cNvPr id="4" name="Slide Number Placeholder 3"/>
          <p:cNvSpPr>
            <a:spLocks noGrp="1"/>
          </p:cNvSpPr>
          <p:nvPr>
            <p:ph type="sldNum" sz="quarter" idx="10"/>
          </p:nvPr>
        </p:nvSpPr>
        <p:spPr/>
        <p:txBody>
          <a:bodyPr/>
          <a:lstStyle/>
          <a:p>
            <a:pPr defTabSz="460766">
              <a:defRPr/>
            </a:pPr>
            <a:fld id="{5DCD6761-D481-489E-9E91-D394ADEA0BFF}" type="slidenum">
              <a:rPr lang="da-DK">
                <a:solidFill>
                  <a:prstClr val="black"/>
                </a:solidFill>
                <a:latin typeface="Calibri" pitchFamily="34" charset="0"/>
              </a:rPr>
              <a:pPr defTabSz="460766">
                <a:defRPr/>
              </a:pPr>
              <a:t>46</a:t>
            </a:fld>
            <a:endParaRPr lang="da-DK">
              <a:solidFill>
                <a:prstClr val="black"/>
              </a:solidFill>
              <a:latin typeface="Calibri" pitchFamily="34" charset="0"/>
            </a:endParaRPr>
          </a:p>
        </p:txBody>
      </p:sp>
    </p:spTree>
    <p:extLst>
      <p:ext uri="{BB962C8B-B14F-4D97-AF65-F5344CB8AC3E}">
        <p14:creationId xmlns:p14="http://schemas.microsoft.com/office/powerpoint/2010/main" val="2299935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1143000"/>
            <a:ext cx="5487988" cy="3086100"/>
          </a:xfrm>
        </p:spPr>
      </p:sp>
      <p:sp>
        <p:nvSpPr>
          <p:cNvPr id="3" name="Notes Placeholder 2"/>
          <p:cNvSpPr>
            <a:spLocks noGrp="1"/>
          </p:cNvSpPr>
          <p:nvPr>
            <p:ph type="body" idx="1"/>
          </p:nvPr>
        </p:nvSpPr>
        <p:spPr/>
        <p:txBody>
          <a:bodyPr>
            <a:normAutofit/>
          </a:bodyPr>
          <a:lstStyle/>
          <a:p>
            <a:r>
              <a:rPr lang="fi-FI" dirty="0"/>
              <a:t>Explain: left side (societal, ecosystem services) required to make it explicit how the</a:t>
            </a:r>
            <a:r>
              <a:rPr lang="fi-FI" baseline="0" dirty="0"/>
              <a:t> business uses free resources that go unpaid for under a tax evasion</a:t>
            </a:r>
          </a:p>
          <a:p>
            <a:r>
              <a:rPr lang="fi-FI" baseline="0" dirty="0"/>
              <a:t>Social impact mission: arises from the businesse’s presence in communities, including its employees: who do we touch? How? What good do we generate?</a:t>
            </a:r>
          </a:p>
          <a:p>
            <a:r>
              <a:rPr lang="fi-FI" baseline="0" dirty="0"/>
              <a:t>Ecological impact mission: how do we reduce our negative impact on the natural environment? Supply chain organisation and circularity? Reduction of waste (raw materials, energy)? How do we compensate for our footprint (restoration activities)? Product design? Dematerialisation? </a:t>
            </a:r>
          </a:p>
          <a:p>
            <a:r>
              <a:rPr lang="fi-FI" baseline="0" dirty="0"/>
              <a:t>Social channels: whose lives do we touch? Examples: communities, intermediary organisations, clubs, social services, campaigns, direct employment, training (Fifteen)</a:t>
            </a:r>
          </a:p>
          <a:p>
            <a:r>
              <a:rPr lang="fi-FI" baseline="0" dirty="0"/>
              <a:t>Community relationships: community operation, engagement activities, campaigns, pihlantropic</a:t>
            </a:r>
          </a:p>
          <a:p>
            <a:r>
              <a:rPr lang="fi-FI" baseline="0" dirty="0"/>
              <a:t>Mission integration: governance systems, strategic decision making, compensation, personnel policies</a:t>
            </a:r>
          </a:p>
          <a:p>
            <a:r>
              <a:rPr lang="fi-FI" baseline="0" dirty="0"/>
              <a:t>Surplus streams and their reallocation (esp to nonrelated activities)</a:t>
            </a:r>
          </a:p>
          <a:p>
            <a:endParaRPr lang="en-GB" dirty="0"/>
          </a:p>
        </p:txBody>
      </p:sp>
      <p:sp>
        <p:nvSpPr>
          <p:cNvPr id="4" name="Slide Number Placeholder 3"/>
          <p:cNvSpPr>
            <a:spLocks noGrp="1"/>
          </p:cNvSpPr>
          <p:nvPr>
            <p:ph type="sldNum" sz="quarter" idx="10"/>
          </p:nvPr>
        </p:nvSpPr>
        <p:spPr/>
        <p:txBody>
          <a:bodyPr/>
          <a:lstStyle/>
          <a:p>
            <a:pPr defTabSz="460766">
              <a:defRPr/>
            </a:pPr>
            <a:fld id="{5DCD6761-D481-489E-9E91-D394ADEA0BFF}" type="slidenum">
              <a:rPr lang="da-DK">
                <a:solidFill>
                  <a:prstClr val="black"/>
                </a:solidFill>
                <a:latin typeface="Calibri" pitchFamily="34" charset="0"/>
              </a:rPr>
              <a:pPr defTabSz="460766">
                <a:defRPr/>
              </a:pPr>
              <a:t>47</a:t>
            </a:fld>
            <a:endParaRPr lang="da-DK">
              <a:solidFill>
                <a:prstClr val="black"/>
              </a:solidFill>
              <a:latin typeface="Calibri" pitchFamily="34" charset="0"/>
            </a:endParaRPr>
          </a:p>
        </p:txBody>
      </p:sp>
    </p:spTree>
    <p:extLst>
      <p:ext uri="{BB962C8B-B14F-4D97-AF65-F5344CB8AC3E}">
        <p14:creationId xmlns:p14="http://schemas.microsoft.com/office/powerpoint/2010/main" val="3929754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48</a:t>
            </a:fld>
            <a:endParaRPr lang="en-US"/>
          </a:p>
        </p:txBody>
      </p:sp>
    </p:spTree>
    <p:extLst>
      <p:ext uri="{BB962C8B-B14F-4D97-AF65-F5344CB8AC3E}">
        <p14:creationId xmlns:p14="http://schemas.microsoft.com/office/powerpoint/2010/main" val="2896942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49</a:t>
            </a:fld>
            <a:endParaRPr lang="en-US"/>
          </a:p>
        </p:txBody>
      </p:sp>
    </p:spTree>
    <p:extLst>
      <p:ext uri="{BB962C8B-B14F-4D97-AF65-F5344CB8AC3E}">
        <p14:creationId xmlns:p14="http://schemas.microsoft.com/office/powerpoint/2010/main" val="532685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fashion is the 2nd most polluting industry after oil</a:t>
            </a:r>
          </a:p>
          <a:p>
            <a:r>
              <a:rPr lang="fi-FI" dirty="0"/>
              <a:t>fashion generates an environmental impact greater than air travel and maritime logistics industries combined</a:t>
            </a:r>
            <a:endParaRPr lang="en-GB" dirty="0"/>
          </a:p>
          <a:p>
            <a:endParaRPr lang="en-GB" dirty="0"/>
          </a:p>
        </p:txBody>
      </p:sp>
      <p:sp>
        <p:nvSpPr>
          <p:cNvPr id="4" name="Slide Number Placeholder 3"/>
          <p:cNvSpPr>
            <a:spLocks noGrp="1"/>
          </p:cNvSpPr>
          <p:nvPr>
            <p:ph type="sldNum" sz="quarter" idx="10"/>
          </p:nvPr>
        </p:nvSpPr>
        <p:spPr/>
        <p:txBody>
          <a:bodyPr/>
          <a:lstStyle/>
          <a:p>
            <a:fld id="{D1EB2383-CF8F-486D-8D7D-877C0588D25E}" type="slidenum">
              <a:rPr lang="en-US" smtClean="0"/>
              <a:pPr/>
              <a:t>50</a:t>
            </a:fld>
            <a:endParaRPr lang="en-US"/>
          </a:p>
        </p:txBody>
      </p:sp>
    </p:spTree>
    <p:extLst>
      <p:ext uri="{BB962C8B-B14F-4D97-AF65-F5344CB8AC3E}">
        <p14:creationId xmlns:p14="http://schemas.microsoft.com/office/powerpoint/2010/main" val="2832552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51</a:t>
            </a:fld>
            <a:endParaRPr lang="en-US"/>
          </a:p>
        </p:txBody>
      </p:sp>
    </p:spTree>
    <p:extLst>
      <p:ext uri="{BB962C8B-B14F-4D97-AF65-F5344CB8AC3E}">
        <p14:creationId xmlns:p14="http://schemas.microsoft.com/office/powerpoint/2010/main" val="3762033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52</a:t>
            </a:fld>
            <a:endParaRPr lang="en-US"/>
          </a:p>
        </p:txBody>
      </p:sp>
    </p:spTree>
    <p:extLst>
      <p:ext uri="{BB962C8B-B14F-4D97-AF65-F5344CB8AC3E}">
        <p14:creationId xmlns:p14="http://schemas.microsoft.com/office/powerpoint/2010/main" val="3509462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1143000"/>
            <a:ext cx="5487988" cy="3086100"/>
          </a:xfrm>
        </p:spPr>
      </p:sp>
      <p:sp>
        <p:nvSpPr>
          <p:cNvPr id="3" name="Notes Placeholder 2"/>
          <p:cNvSpPr>
            <a:spLocks noGrp="1"/>
          </p:cNvSpPr>
          <p:nvPr>
            <p:ph type="body" idx="1"/>
          </p:nvPr>
        </p:nvSpPr>
        <p:spPr/>
        <p:txBody>
          <a:bodyPr>
            <a:normAutofit fontScale="85000" lnSpcReduction="20000"/>
          </a:bodyPr>
          <a:lstStyle/>
          <a:p>
            <a:r>
              <a:rPr lang="fi-FI" dirty="0"/>
              <a:t>Press the frame of the canvas to activate the video</a:t>
            </a:r>
            <a:r>
              <a:rPr lang="fi-FI" baseline="0" dirty="0"/>
              <a:t> (2 minutes, explains what business model canvas contains).</a:t>
            </a:r>
            <a:endParaRPr lang="fi-FI" dirty="0"/>
          </a:p>
          <a:p>
            <a:endParaRPr lang="fi-FI" dirty="0"/>
          </a:p>
          <a:p>
            <a:r>
              <a:rPr lang="fi-FI" dirty="0"/>
              <a:t>Business plan is the simple articulation of a business model. </a:t>
            </a:r>
          </a:p>
          <a:p>
            <a:endParaRPr lang="fi-FI" dirty="0"/>
          </a:p>
          <a:p>
            <a:r>
              <a:rPr lang="fi-FI" dirty="0"/>
              <a:t>In essence, the left side is all about resources. The right side is all about customer relationships and revenue streams</a:t>
            </a:r>
          </a:p>
          <a:p>
            <a:endParaRPr lang="fi-FI" dirty="0"/>
          </a:p>
          <a:p>
            <a:r>
              <a:rPr lang="en-GB" dirty="0"/>
              <a:t>The top side is about</a:t>
            </a:r>
            <a:r>
              <a:rPr lang="en-GB" baseline="0" dirty="0"/>
              <a:t> value creation</a:t>
            </a:r>
          </a:p>
          <a:p>
            <a:endParaRPr lang="en-GB" baseline="0" dirty="0"/>
          </a:p>
          <a:p>
            <a:r>
              <a:rPr lang="en-GB" baseline="0" dirty="0"/>
              <a:t>The bottom is about value capture</a:t>
            </a:r>
          </a:p>
          <a:p>
            <a:endParaRPr lang="en-GB" baseline="0" dirty="0"/>
          </a:p>
          <a:p>
            <a:r>
              <a:rPr lang="en-GB" baseline="0" dirty="0"/>
              <a:t>Top left corner: what is our partnering strategy?</a:t>
            </a:r>
          </a:p>
          <a:p>
            <a:pPr marL="174135" indent="-174135">
              <a:buFontTx/>
              <a:buChar char="-"/>
            </a:pPr>
            <a:r>
              <a:rPr lang="en-GB" baseline="0" dirty="0"/>
              <a:t>Who do we ally with? Who helps us create the product or service? Why would they partner with us?</a:t>
            </a:r>
          </a:p>
          <a:p>
            <a:pPr marL="638495" lvl="1" indent="-174135">
              <a:buFontTx/>
              <a:buChar char="-"/>
            </a:pPr>
            <a:r>
              <a:rPr lang="en-GB" baseline="0" dirty="0"/>
              <a:t>This block connects with the network. Networking strategies are important</a:t>
            </a:r>
          </a:p>
          <a:p>
            <a:pPr marL="174135" indent="-174135">
              <a:buFontTx/>
              <a:buChar char="-"/>
            </a:pPr>
            <a:r>
              <a:rPr lang="en-GB" baseline="0" dirty="0"/>
              <a:t>Key activities simply refers to mapping what it entails to create and deliver the product or service (use GEDI example here!)</a:t>
            </a:r>
          </a:p>
          <a:p>
            <a:pPr marL="174135" indent="-174135">
              <a:buFontTx/>
              <a:buChar char="-"/>
            </a:pPr>
            <a:r>
              <a:rPr lang="en-GB" baseline="0" dirty="0"/>
              <a:t>Key resources is what you need to put this in place…</a:t>
            </a:r>
          </a:p>
          <a:p>
            <a:pPr marL="174135" indent="-174135">
              <a:buFontTx/>
              <a:buChar char="-"/>
            </a:pPr>
            <a:endParaRPr lang="en-GB" baseline="0" dirty="0"/>
          </a:p>
          <a:p>
            <a:pPr marL="174135" indent="-174135">
              <a:buFontTx/>
              <a:buChar char="-"/>
            </a:pPr>
            <a:endParaRPr lang="en-GB" baseline="0" dirty="0"/>
          </a:p>
          <a:p>
            <a:r>
              <a:rPr lang="en-GB" baseline="0" dirty="0"/>
              <a:t>Value proposition is in the middle: what do you think goes in there? Any guesses? (Note: they need to discover that this is where the market need and product concept goes. Which is what they have just learned).</a:t>
            </a:r>
          </a:p>
          <a:p>
            <a:endParaRPr lang="en-GB" baseline="0" dirty="0"/>
          </a:p>
          <a:p>
            <a:r>
              <a:rPr lang="en-GB" baseline="0" dirty="0"/>
              <a:t>Customers: how do you interact with them. How do you reach them. What the customer segments are (sound familiar?).</a:t>
            </a:r>
          </a:p>
          <a:p>
            <a:pPr marL="174135" indent="-174135">
              <a:buFontTx/>
              <a:buChar char="-"/>
            </a:pPr>
            <a:r>
              <a:rPr lang="en-GB" baseline="0" dirty="0"/>
              <a:t>About interaction. Use high- or low-value strategy. Example cars. How do you interact with a BMW owner. How do you interact with a VW buyer. Completely different things</a:t>
            </a:r>
          </a:p>
          <a:p>
            <a:pPr marL="174135" indent="-174135">
              <a:buFontTx/>
              <a:buChar char="-"/>
            </a:pPr>
            <a:r>
              <a:rPr lang="en-GB" baseline="0" dirty="0"/>
              <a:t>Tell story about selling custom built yachts. Have you ever seen any ads for yachts? Why not? Because the buyers do not want to be seen as one of many!</a:t>
            </a:r>
          </a:p>
          <a:p>
            <a:pPr marL="174135" indent="-174135">
              <a:buFontTx/>
              <a:buChar char="-"/>
            </a:pPr>
            <a:endParaRPr lang="en-GB" baseline="0" dirty="0"/>
          </a:p>
          <a:p>
            <a:r>
              <a:rPr lang="en-GB" baseline="0" dirty="0"/>
              <a:t>Revenue streams and cost structure will be about financials, to be discussed later during the course.</a:t>
            </a:r>
            <a:endParaRPr lang="en-GB" dirty="0"/>
          </a:p>
        </p:txBody>
      </p:sp>
      <p:sp>
        <p:nvSpPr>
          <p:cNvPr id="4" name="Slide Number Placeholder 3"/>
          <p:cNvSpPr>
            <a:spLocks noGrp="1"/>
          </p:cNvSpPr>
          <p:nvPr>
            <p:ph type="sldNum" sz="quarter" idx="10"/>
          </p:nvPr>
        </p:nvSpPr>
        <p:spPr/>
        <p:txBody>
          <a:bodyPr/>
          <a:lstStyle/>
          <a:p>
            <a:pPr defTabSz="460766">
              <a:defRPr/>
            </a:pPr>
            <a:fld id="{5DCD6761-D481-489E-9E91-D394ADEA0BFF}" type="slidenum">
              <a:rPr lang="da-DK">
                <a:solidFill>
                  <a:prstClr val="black"/>
                </a:solidFill>
                <a:latin typeface="Calibri" pitchFamily="34" charset="0"/>
              </a:rPr>
              <a:pPr defTabSz="460766">
                <a:defRPr/>
              </a:pPr>
              <a:t>53</a:t>
            </a:fld>
            <a:endParaRPr lang="da-DK">
              <a:solidFill>
                <a:prstClr val="black"/>
              </a:solidFill>
              <a:latin typeface="Calibri" pitchFamily="34" charset="0"/>
            </a:endParaRPr>
          </a:p>
        </p:txBody>
      </p:sp>
    </p:spTree>
    <p:extLst>
      <p:ext uri="{BB962C8B-B14F-4D97-AF65-F5344CB8AC3E}">
        <p14:creationId xmlns:p14="http://schemas.microsoft.com/office/powerpoint/2010/main" val="3734526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55</a:t>
            </a:fld>
            <a:endParaRPr lang="en-US" dirty="0"/>
          </a:p>
        </p:txBody>
      </p:sp>
    </p:spTree>
    <p:extLst>
      <p:ext uri="{BB962C8B-B14F-4D97-AF65-F5344CB8AC3E}">
        <p14:creationId xmlns:p14="http://schemas.microsoft.com/office/powerpoint/2010/main" val="152488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933E6B-73EB-4E55-8EBB-FD871665C6CE}" type="slidenum">
              <a:rPr lang="en-GB" smtClean="0"/>
              <a:t>7</a:t>
            </a:fld>
            <a:endParaRPr lang="en-GB"/>
          </a:p>
        </p:txBody>
      </p:sp>
    </p:spTree>
    <p:extLst>
      <p:ext uri="{BB962C8B-B14F-4D97-AF65-F5344CB8AC3E}">
        <p14:creationId xmlns:p14="http://schemas.microsoft.com/office/powerpoint/2010/main" val="548762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GB" dirty="0"/>
              <a:t>Fifteen is the name of the restaurants and the supporting charitable foundation. The foundation's mission is to inspire disadvantaged youth, including those with drug or alcohol problems, the unemployed and the homeless, to believe in themselves and the possibility of becoming chefs.</a:t>
            </a:r>
          </a:p>
          <a:p>
            <a:endParaRPr lang="fi-FI" dirty="0"/>
          </a:p>
          <a:p>
            <a:r>
              <a:rPr lang="en-GB" dirty="0"/>
              <a:t>The foundation aims to turn Fifteen into a global social enterprise brand. The first was in London in 2002. December 2004 saw the opening of a second restaurant in Amsterdam, with others following in Cornwall (May 2006) and Fifteen Melbourne, Australia (September 2006).</a:t>
            </a:r>
          </a:p>
        </p:txBody>
      </p:sp>
      <p:sp>
        <p:nvSpPr>
          <p:cNvPr id="4" name="Slide Number Placeholder 3"/>
          <p:cNvSpPr>
            <a:spLocks noGrp="1"/>
          </p:cNvSpPr>
          <p:nvPr>
            <p:ph type="sldNum" sz="quarter" idx="10"/>
          </p:nvPr>
        </p:nvSpPr>
        <p:spPr/>
        <p:txBody>
          <a:bodyPr/>
          <a:lstStyle/>
          <a:p>
            <a:pPr>
              <a:defRPr/>
            </a:pPr>
            <a:fld id="{4A7AE3C9-C881-492B-BA7D-0C1EDC3D72D9}" type="slidenum">
              <a:rPr lang="en-GB" smtClean="0"/>
              <a:pPr>
                <a:defRPr/>
              </a:pPr>
              <a:t>61</a:t>
            </a:fld>
            <a:endParaRPr lang="en-GB"/>
          </a:p>
        </p:txBody>
      </p:sp>
    </p:spTree>
    <p:extLst>
      <p:ext uri="{BB962C8B-B14F-4D97-AF65-F5344CB8AC3E}">
        <p14:creationId xmlns:p14="http://schemas.microsoft.com/office/powerpoint/2010/main" val="885009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63</a:t>
            </a:fld>
            <a:endParaRPr lang="en-US" dirty="0"/>
          </a:p>
        </p:txBody>
      </p:sp>
    </p:spTree>
    <p:extLst>
      <p:ext uri="{BB962C8B-B14F-4D97-AF65-F5344CB8AC3E}">
        <p14:creationId xmlns:p14="http://schemas.microsoft.com/office/powerpoint/2010/main" val="3095557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64</a:t>
            </a:fld>
            <a:endParaRPr lang="en-US" dirty="0"/>
          </a:p>
        </p:txBody>
      </p:sp>
    </p:spTree>
    <p:extLst>
      <p:ext uri="{BB962C8B-B14F-4D97-AF65-F5344CB8AC3E}">
        <p14:creationId xmlns:p14="http://schemas.microsoft.com/office/powerpoint/2010/main" val="895885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65</a:t>
            </a:fld>
            <a:endParaRPr lang="en-US" dirty="0"/>
          </a:p>
        </p:txBody>
      </p:sp>
    </p:spTree>
    <p:extLst>
      <p:ext uri="{BB962C8B-B14F-4D97-AF65-F5344CB8AC3E}">
        <p14:creationId xmlns:p14="http://schemas.microsoft.com/office/powerpoint/2010/main" val="3056140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EB2383-CF8F-486D-8D7D-877C0588D25E}" type="slidenum">
              <a:rPr lang="en-US" smtClean="0"/>
              <a:pPr/>
              <a:t>67</a:t>
            </a:fld>
            <a:endParaRPr lang="en-US"/>
          </a:p>
        </p:txBody>
      </p:sp>
    </p:spTree>
    <p:extLst>
      <p:ext uri="{BB962C8B-B14F-4D97-AF65-F5344CB8AC3E}">
        <p14:creationId xmlns:p14="http://schemas.microsoft.com/office/powerpoint/2010/main" val="62414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1933E6B-73EB-4E55-8EBB-FD871665C6CE}" type="slidenum">
              <a:rPr lang="en-GB" smtClean="0"/>
              <a:t>8</a:t>
            </a:fld>
            <a:endParaRPr lang="en-GB"/>
          </a:p>
        </p:txBody>
      </p:sp>
    </p:spTree>
    <p:extLst>
      <p:ext uri="{BB962C8B-B14F-4D97-AF65-F5344CB8AC3E}">
        <p14:creationId xmlns:p14="http://schemas.microsoft.com/office/powerpoint/2010/main" val="338564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1933E6B-73EB-4E55-8EBB-FD871665C6CE}" type="slidenum">
              <a:rPr lang="en-GB" smtClean="0"/>
              <a:t>9</a:t>
            </a:fld>
            <a:endParaRPr lang="en-GB"/>
          </a:p>
        </p:txBody>
      </p:sp>
    </p:spTree>
    <p:extLst>
      <p:ext uri="{BB962C8B-B14F-4D97-AF65-F5344CB8AC3E}">
        <p14:creationId xmlns:p14="http://schemas.microsoft.com/office/powerpoint/2010/main" val="121409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5CDA11-748F-4681-A0FE-151C37E0E8DD}" type="slidenum">
              <a:rPr lang="en-GB" smtClean="0"/>
              <a:t>10</a:t>
            </a:fld>
            <a:endParaRPr lang="en-GB"/>
          </a:p>
        </p:txBody>
      </p:sp>
    </p:spTree>
    <p:extLst>
      <p:ext uri="{BB962C8B-B14F-4D97-AF65-F5344CB8AC3E}">
        <p14:creationId xmlns:p14="http://schemas.microsoft.com/office/powerpoint/2010/main" val="354589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a:spLocks noGrp="1" noRot="1" noChangeAspect="1"/>
          </p:cNvSpPr>
          <p:nvPr>
            <p:ph type="sldImg" idx="2"/>
          </p:nvPr>
        </p:nvSpPr>
        <p:spPr>
          <a:xfrm>
            <a:off x="755650" y="1177925"/>
            <a:ext cx="5657850" cy="3182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3:notes"/>
          <p:cNvSpPr txBox="1">
            <a:spLocks noGrp="1"/>
          </p:cNvSpPr>
          <p:nvPr>
            <p:ph type="body" idx="1"/>
          </p:nvPr>
        </p:nvSpPr>
        <p:spPr>
          <a:xfrm>
            <a:off x="716711" y="4536352"/>
            <a:ext cx="5733685" cy="3711561"/>
          </a:xfrm>
          <a:prstGeom prst="rect">
            <a:avLst/>
          </a:prstGeom>
          <a:noFill/>
          <a:ln>
            <a:noFill/>
          </a:ln>
        </p:spPr>
        <p:txBody>
          <a:bodyPr spcFirstLastPara="1" wrap="square" lIns="94735" tIns="47354" rIns="94735" bIns="47354" anchor="t" anchorCtr="0">
            <a:noAutofit/>
          </a:bodyPr>
          <a:lstStyle/>
          <a:p>
            <a:pPr>
              <a:spcBef>
                <a:spcPts val="0"/>
              </a:spcBef>
              <a:spcAft>
                <a:spcPts val="0"/>
              </a:spcAft>
            </a:pPr>
            <a:endParaRPr/>
          </a:p>
        </p:txBody>
      </p:sp>
      <p:sp>
        <p:nvSpPr>
          <p:cNvPr id="57" name="Google Shape;57;p3:notes"/>
          <p:cNvSpPr txBox="1">
            <a:spLocks noGrp="1"/>
          </p:cNvSpPr>
          <p:nvPr>
            <p:ph type="sldNum" idx="12"/>
          </p:nvPr>
        </p:nvSpPr>
        <p:spPr>
          <a:xfrm>
            <a:off x="4059702" y="8953242"/>
            <a:ext cx="3105747" cy="472946"/>
          </a:xfrm>
          <a:prstGeom prst="rect">
            <a:avLst/>
          </a:prstGeom>
          <a:noFill/>
          <a:ln>
            <a:noFill/>
          </a:ln>
        </p:spPr>
        <p:txBody>
          <a:bodyPr spcFirstLastPara="1" wrap="square" lIns="94735" tIns="47354" rIns="94735" bIns="47354" anchor="b" anchorCtr="0">
            <a:noAutofit/>
          </a:bodyPr>
          <a:lstStyle/>
          <a:p>
            <a:pPr>
              <a:spcBef>
                <a:spcPts val="0"/>
              </a:spcBef>
              <a:spcAft>
                <a:spcPts val="0"/>
              </a:spcAft>
            </a:pPr>
            <a:fld id="{00000000-1234-1234-1234-123412341234}" type="slidenum">
              <a:rPr lang="en-US"/>
              <a:pPr>
                <a:spcBef>
                  <a:spcPts val="0"/>
                </a:spcBef>
                <a:spcAft>
                  <a:spcPts val="0"/>
                </a:spcAft>
              </a:pP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6" name="Rectangle 26"/>
          <p:cNvSpPr>
            <a:spLocks noGrp="1" noChangeArrowheads="1"/>
          </p:cNvSpPr>
          <p:nvPr>
            <p:ph type="subTitle" idx="1" hasCustomPrompt="1"/>
          </p:nvPr>
        </p:nvSpPr>
        <p:spPr>
          <a:xfrm>
            <a:off x="0" y="6153463"/>
            <a:ext cx="12191999" cy="704538"/>
          </a:xfrm>
          <a:solidFill>
            <a:srgbClr val="FFFFFF">
              <a:alpha val="39608"/>
            </a:srgbClr>
          </a:solidFill>
        </p:spPr>
        <p:txBody>
          <a:bodyPr anchor="ctr"/>
          <a:lstStyle>
            <a:lvl1pPr marL="0" indent="0">
              <a:buFont typeface="Wingdings" pitchFamily="2" charset="2"/>
              <a:buNone/>
              <a:defRPr sz="1800" smtClean="0">
                <a:solidFill>
                  <a:srgbClr val="000000"/>
                </a:solidFill>
              </a:defRPr>
            </a:lvl1pPr>
          </a:lstStyle>
          <a:p>
            <a:pPr lvl="0"/>
            <a:r>
              <a:rPr lang="en-US" noProof="0" dirty="0" err="1"/>
              <a:t>erkko.autio</a:t>
            </a:r>
            <a:endParaRPr lang="en-US" noProof="0" dirty="0"/>
          </a:p>
          <a:p>
            <a:pPr lvl="0"/>
            <a:r>
              <a:rPr lang="en-US" noProof="0" dirty="0"/>
              <a:t>@imperial.ac.uk</a:t>
            </a:r>
          </a:p>
        </p:txBody>
      </p:sp>
      <p:sp>
        <p:nvSpPr>
          <p:cNvPr id="57348" name="Rectangle 25"/>
          <p:cNvSpPr>
            <a:spLocks noGrp="1" noChangeArrowheads="1"/>
          </p:cNvSpPr>
          <p:nvPr>
            <p:ph type="ctrTitle"/>
          </p:nvPr>
        </p:nvSpPr>
        <p:spPr>
          <a:xfrm>
            <a:off x="0" y="0"/>
            <a:ext cx="12191999" cy="622092"/>
          </a:xfrm>
          <a:solidFill>
            <a:schemeClr val="bg1">
              <a:alpha val="70000"/>
            </a:schemeClr>
          </a:solidFill>
        </p:spPr>
        <p:txBody>
          <a:bodyPr/>
          <a:lstStyle>
            <a:lvl1pPr>
              <a:defRPr sz="4000" smtClean="0">
                <a:solidFill>
                  <a:srgbClr val="000000"/>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354487162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4265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05"/>
            <a:ext cx="12192000" cy="670651"/>
          </a:xfrm>
        </p:spPr>
        <p:txBody>
          <a:bodyPr/>
          <a:lstStyle>
            <a:lvl1pPr>
              <a:defRPr sz="4000">
                <a:solidFill>
                  <a:srgbClr val="000000"/>
                </a:solidFill>
              </a:defRPr>
            </a:lvl1pPr>
          </a:lstStyle>
          <a:p>
            <a:r>
              <a:rPr lang="en-US"/>
              <a:t>Click to edit Master title style</a:t>
            </a:r>
            <a:endParaRPr lang="en-GB" dirty="0"/>
          </a:p>
        </p:txBody>
      </p:sp>
    </p:spTree>
    <p:extLst>
      <p:ext uri="{BB962C8B-B14F-4D97-AF65-F5344CB8AC3E}">
        <p14:creationId xmlns:p14="http://schemas.microsoft.com/office/powerpoint/2010/main" val="3048320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lank with Website">
    <p:spTree>
      <p:nvGrpSpPr>
        <p:cNvPr id="1" name=""/>
        <p:cNvGrpSpPr/>
        <p:nvPr/>
      </p:nvGrpSpPr>
      <p:grpSpPr>
        <a:xfrm>
          <a:off x="0" y="0"/>
          <a:ext cx="0" cy="0"/>
          <a:chOff x="0" y="0"/>
          <a:chExt cx="0" cy="0"/>
        </a:xfrm>
      </p:grpSpPr>
      <p:sp>
        <p:nvSpPr>
          <p:cNvPr id="2" name="Rectangle 1"/>
          <p:cNvSpPr/>
          <p:nvPr userDrawn="1"/>
        </p:nvSpPr>
        <p:spPr bwMode="auto">
          <a:xfrm>
            <a:off x="0" y="1054100"/>
            <a:ext cx="12192000" cy="580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GB" sz="1600" i="1">
              <a:solidFill>
                <a:srgbClr val="6E6E6F"/>
              </a:solidFill>
              <a:latin typeface="Verdana" charset="0"/>
              <a:ea typeface="ＭＳ Ｐゴシック" charset="0"/>
              <a:cs typeface="Times New Roman" pitchFamily="26" charset="0"/>
            </a:endParaRPr>
          </a:p>
        </p:txBody>
      </p:sp>
      <p:sp>
        <p:nvSpPr>
          <p:cNvPr id="5" name="Title 1"/>
          <p:cNvSpPr>
            <a:spLocks noGrp="1"/>
          </p:cNvSpPr>
          <p:nvPr>
            <p:ph type="title" hasCustomPrompt="1"/>
          </p:nvPr>
        </p:nvSpPr>
        <p:spPr>
          <a:xfrm>
            <a:off x="823384" y="500042"/>
            <a:ext cx="10532533" cy="450850"/>
          </a:xfrm>
        </p:spPr>
        <p:txBody>
          <a:bodyPr/>
          <a:lstStyle>
            <a:lvl1pPr>
              <a:defRPr>
                <a:solidFill>
                  <a:srgbClr val="040404"/>
                </a:solidFill>
              </a:defRPr>
            </a:lvl1pPr>
          </a:lstStyle>
          <a:p>
            <a:r>
              <a:rPr lang="en-US" dirty="0"/>
              <a:t>Click to edit Master title style Arial (24pt)</a:t>
            </a:r>
            <a:endParaRPr lang="en-GB" dirty="0"/>
          </a:p>
        </p:txBody>
      </p:sp>
      <p:sp>
        <p:nvSpPr>
          <p:cNvPr id="6" name="Content Placeholder 2"/>
          <p:cNvSpPr>
            <a:spLocks noGrp="1"/>
          </p:cNvSpPr>
          <p:nvPr>
            <p:ph idx="1" hasCustomPrompt="1"/>
          </p:nvPr>
        </p:nvSpPr>
        <p:spPr>
          <a:xfrm>
            <a:off x="823384" y="1185842"/>
            <a:ext cx="10532533" cy="5100678"/>
          </a:xfrm>
        </p:spPr>
        <p:txBody>
          <a:bodyPr/>
          <a:lstStyle>
            <a:lvl1pPr>
              <a:defRPr sz="2300" baseline="0"/>
            </a:lvl1pPr>
            <a:lvl2pPr>
              <a:defRPr sz="2200"/>
            </a:lvl2pPr>
            <a:lvl3pPr>
              <a:defRPr sz="2200"/>
            </a:lvl3pPr>
            <a:lvl4pPr>
              <a:defRPr sz="2000"/>
            </a:lvl4pPr>
            <a:lvl5pPr>
              <a:defRPr sz="2000"/>
            </a:lvl5pPr>
          </a:lstStyle>
          <a:p>
            <a:pPr lvl="0"/>
            <a:r>
              <a:rPr lang="en-US" dirty="0"/>
              <a:t>Click to edit Master text styles (Arial 23pt)</a:t>
            </a:r>
          </a:p>
          <a:p>
            <a:pPr lvl="1"/>
            <a:r>
              <a:rPr lang="en-US" dirty="0"/>
              <a:t>Second level (Arial 22pt)</a:t>
            </a:r>
          </a:p>
          <a:p>
            <a:pPr lvl="2"/>
            <a:r>
              <a:rPr lang="en-US" dirty="0"/>
              <a:t>Third level (Arial 22pt)</a:t>
            </a:r>
          </a:p>
          <a:p>
            <a:pPr lvl="3"/>
            <a:r>
              <a:rPr lang="en-US" dirty="0"/>
              <a:t>Fourth level (Arial 20pt)</a:t>
            </a:r>
          </a:p>
          <a:p>
            <a:pPr lvl="4"/>
            <a:r>
              <a:rPr lang="en-US" dirty="0"/>
              <a:t>Fifth level (Arial 20pt)</a:t>
            </a:r>
            <a:endParaRPr lang="en-GB" dirty="0"/>
          </a:p>
        </p:txBody>
      </p:sp>
    </p:spTree>
    <p:extLst>
      <p:ext uri="{BB962C8B-B14F-4D97-AF65-F5344CB8AC3E}">
        <p14:creationId xmlns:p14="http://schemas.microsoft.com/office/powerpoint/2010/main" val="556812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906"/>
            <a:ext cx="12192000" cy="450850"/>
          </a:xfrm>
        </p:spPr>
        <p:txBody>
          <a:bodyPr/>
          <a:lstStyle>
            <a:lvl1pPr>
              <a:defRPr>
                <a:solidFill>
                  <a:srgbClr val="FF00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771939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1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630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7" name="Title Placeholder 2"/>
          <p:cNvSpPr>
            <a:spLocks noGrp="1"/>
          </p:cNvSpPr>
          <p:nvPr>
            <p:ph type="title"/>
          </p:nvPr>
        </p:nvSpPr>
        <p:spPr bwMode="auto">
          <a:xfrm>
            <a:off x="592824" y="1302292"/>
            <a:ext cx="11599177" cy="44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800"/>
            </a:lvl1pPr>
          </a:lstStyle>
          <a:p>
            <a:pPr lvl="0"/>
            <a:r>
              <a:rPr lang="en-GB" dirty="0"/>
              <a:t>Click to edit Master title</a:t>
            </a:r>
            <a:endParaRPr lang="en-US" dirty="0"/>
          </a:p>
        </p:txBody>
      </p:sp>
      <p:sp>
        <p:nvSpPr>
          <p:cNvPr id="5" name="Rectangle 26"/>
          <p:cNvSpPr>
            <a:spLocks noGrp="1" noChangeArrowheads="1"/>
          </p:cNvSpPr>
          <p:nvPr>
            <p:ph idx="1"/>
          </p:nvPr>
        </p:nvSpPr>
        <p:spPr bwMode="auto">
          <a:xfrm>
            <a:off x="721361" y="1981200"/>
            <a:ext cx="10943591"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018767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654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81354" y="-1"/>
            <a:ext cx="11635155" cy="592111"/>
          </a:xfrm>
        </p:spPr>
        <p:txBody>
          <a:bodyPr/>
          <a:lstStyle>
            <a:lvl1pPr algn="ctr">
              <a:defRPr sz="4000">
                <a:solidFill>
                  <a:srgbClr val="000000"/>
                </a:solidFill>
              </a:defRPr>
            </a:lvl1pPr>
          </a:lstStyle>
          <a:p>
            <a:r>
              <a:rPr lang="en-US"/>
              <a:t>Click to edit Master title style</a:t>
            </a:r>
            <a:endParaRPr lang="en-GB" dirty="0"/>
          </a:p>
        </p:txBody>
      </p:sp>
      <p:sp>
        <p:nvSpPr>
          <p:cNvPr id="3" name="Content Placeholder 2"/>
          <p:cNvSpPr>
            <a:spLocks noGrp="1"/>
          </p:cNvSpPr>
          <p:nvPr>
            <p:ph idx="1"/>
          </p:nvPr>
        </p:nvSpPr>
        <p:spPr>
          <a:xfrm>
            <a:off x="281355" y="1082066"/>
            <a:ext cx="11635154" cy="5095449"/>
          </a:xfrm>
        </p:spPr>
        <p:txBody>
          <a:bodyPr anchor="t" anchorCtr="0"/>
          <a:lstStyle>
            <a:lvl1pPr algn="l">
              <a:defRPr sz="2800">
                <a:solidFill>
                  <a:srgbClr val="000000"/>
                </a:solidFill>
              </a:defRPr>
            </a:lvl1pPr>
            <a:lvl2pPr algn="l">
              <a:defRPr sz="2400">
                <a:solidFill>
                  <a:srgbClr val="000000"/>
                </a:solidFill>
              </a:defRPr>
            </a:lvl2pPr>
            <a:lvl3pPr algn="l">
              <a:defRPr sz="2400">
                <a:solidFill>
                  <a:srgbClr val="000000"/>
                </a:solidFill>
              </a:defRPr>
            </a:lvl3pPr>
            <a:lvl4pPr algn="l">
              <a:defRPr sz="2000">
                <a:solidFill>
                  <a:srgbClr val="000000"/>
                </a:solidFill>
              </a:defRPr>
            </a:lvl4pPr>
            <a:lvl5pPr algn="l">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8454580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Centre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92111"/>
          </a:xfrm>
        </p:spPr>
        <p:txBody>
          <a:bodyPr/>
          <a:lstStyle>
            <a:lvl1pPr>
              <a:defRPr sz="4000">
                <a:solidFill>
                  <a:srgbClr val="000000"/>
                </a:solidFill>
              </a:defRPr>
            </a:lvl1pPr>
          </a:lstStyle>
          <a:p>
            <a:r>
              <a:rPr lang="en-US"/>
              <a:t>Click to edit Master title style</a:t>
            </a:r>
            <a:endParaRPr lang="en-GB" dirty="0"/>
          </a:p>
        </p:txBody>
      </p:sp>
      <p:sp>
        <p:nvSpPr>
          <p:cNvPr id="3" name="Content Placeholder 2"/>
          <p:cNvSpPr>
            <a:spLocks noGrp="1"/>
          </p:cNvSpPr>
          <p:nvPr>
            <p:ph idx="1"/>
          </p:nvPr>
        </p:nvSpPr>
        <p:spPr>
          <a:xfrm>
            <a:off x="286439" y="1082066"/>
            <a:ext cx="11600762" cy="5095449"/>
          </a:xfrm>
        </p:spPr>
        <p:txBody>
          <a:bodyPr anchor="t" anchorCtr="0"/>
          <a:lstStyle>
            <a:lvl1pPr>
              <a:defRPr sz="2800">
                <a:solidFill>
                  <a:srgbClr val="000000"/>
                </a:solidFill>
              </a:defRPr>
            </a:lvl1pPr>
            <a:lvl2pPr>
              <a:defRPr sz="24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5407174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2052"/>
          </a:xfrm>
        </p:spPr>
        <p:txBody>
          <a:bodyPr/>
          <a:lstStyle>
            <a:lvl1pPr>
              <a:defRPr sz="4000">
                <a:solidFill>
                  <a:srgbClr val="000000"/>
                </a:solidFill>
              </a:defRPr>
            </a:lvl1pPr>
          </a:lstStyle>
          <a:p>
            <a:r>
              <a:rPr lang="en-US"/>
              <a:t>Click to edit Master title style</a:t>
            </a:r>
            <a:endParaRPr lang="en-GB" dirty="0"/>
          </a:p>
        </p:txBody>
      </p:sp>
      <p:sp>
        <p:nvSpPr>
          <p:cNvPr id="3" name="Content Placeholder 2"/>
          <p:cNvSpPr>
            <a:spLocks noGrp="1"/>
          </p:cNvSpPr>
          <p:nvPr>
            <p:ph sz="half" idx="1"/>
          </p:nvPr>
        </p:nvSpPr>
        <p:spPr>
          <a:xfrm>
            <a:off x="702831" y="886292"/>
            <a:ext cx="5183691" cy="5336707"/>
          </a:xfrm>
        </p:spPr>
        <p:txBody>
          <a:bodyPr/>
          <a:lstStyle>
            <a:lvl1pPr>
              <a:defRPr sz="2800">
                <a:solidFill>
                  <a:srgbClr val="000000"/>
                </a:solidFill>
              </a:defRPr>
            </a:lvl1pPr>
            <a:lvl2pPr>
              <a:defRPr sz="24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10586" y="886293"/>
            <a:ext cx="5173825" cy="5336706"/>
          </a:xfrm>
        </p:spPr>
        <p:txBody>
          <a:bodyPr/>
          <a:lstStyle>
            <a:lvl1pPr>
              <a:defRPr sz="2800">
                <a:solidFill>
                  <a:srgbClr val="000000"/>
                </a:solidFill>
              </a:defRPr>
            </a:lvl1pPr>
            <a:lvl2pPr>
              <a:defRPr sz="24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5846342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2052"/>
          </a:xfrm>
        </p:spPr>
        <p:txBody>
          <a:bodyPr/>
          <a:lstStyle>
            <a:lvl1pPr>
              <a:defRPr sz="4000">
                <a:solidFill>
                  <a:srgbClr val="000000"/>
                </a:solidFill>
              </a:defRPr>
            </a:lvl1pPr>
          </a:lstStyle>
          <a:p>
            <a:r>
              <a:rPr lang="en-US"/>
              <a:t>Click to edit Master title style</a:t>
            </a:r>
            <a:endParaRPr lang="en-GB" dirty="0"/>
          </a:p>
        </p:txBody>
      </p:sp>
      <p:sp>
        <p:nvSpPr>
          <p:cNvPr id="3" name="Content Placeholder 2"/>
          <p:cNvSpPr>
            <a:spLocks noGrp="1"/>
          </p:cNvSpPr>
          <p:nvPr>
            <p:ph sz="half" idx="1"/>
          </p:nvPr>
        </p:nvSpPr>
        <p:spPr>
          <a:xfrm>
            <a:off x="702831" y="886292"/>
            <a:ext cx="5183691" cy="5336707"/>
          </a:xfrm>
        </p:spPr>
        <p:txBody>
          <a:bodyPr/>
          <a:lstStyle>
            <a:lvl1pPr algn="l">
              <a:defRPr sz="2800">
                <a:solidFill>
                  <a:srgbClr val="000000"/>
                </a:solidFill>
              </a:defRPr>
            </a:lvl1pPr>
            <a:lvl2pPr algn="l">
              <a:defRPr sz="2400">
                <a:solidFill>
                  <a:srgbClr val="000000"/>
                </a:solidFill>
              </a:defRPr>
            </a:lvl2pPr>
            <a:lvl3pPr algn="l">
              <a:defRPr sz="2400">
                <a:solidFill>
                  <a:srgbClr val="000000"/>
                </a:solidFill>
              </a:defRPr>
            </a:lvl3pPr>
            <a:lvl4pPr algn="l">
              <a:defRPr sz="2000">
                <a:solidFill>
                  <a:srgbClr val="000000"/>
                </a:solidFill>
              </a:defRPr>
            </a:lvl4pPr>
            <a:lvl5pPr algn="l">
              <a:defRPr sz="20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10586" y="886293"/>
            <a:ext cx="5173825" cy="5336706"/>
          </a:xfrm>
        </p:spPr>
        <p:txBody>
          <a:bodyPr/>
          <a:lstStyle>
            <a:lvl1pPr algn="l">
              <a:defRPr sz="2800">
                <a:solidFill>
                  <a:srgbClr val="000000"/>
                </a:solidFill>
              </a:defRPr>
            </a:lvl1pPr>
            <a:lvl2pPr algn="l">
              <a:defRPr sz="2400">
                <a:solidFill>
                  <a:srgbClr val="000000"/>
                </a:solidFill>
              </a:defRPr>
            </a:lvl2pPr>
            <a:lvl3pPr algn="l">
              <a:defRPr sz="2400">
                <a:solidFill>
                  <a:srgbClr val="000000"/>
                </a:solidFill>
              </a:defRPr>
            </a:lvl3pPr>
            <a:lvl4pPr algn="l">
              <a:defRPr sz="2000">
                <a:solidFill>
                  <a:srgbClr val="000000"/>
                </a:solidFill>
              </a:defRPr>
            </a:lvl4pPr>
            <a:lvl5pPr algn="l">
              <a:defRPr sz="20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9917252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21112"/>
            <a:ext cx="12192000" cy="450850"/>
          </a:xfrm>
        </p:spPr>
        <p:txBody>
          <a:bodyPr/>
          <a:lstStyle>
            <a:lvl1pPr>
              <a:defRPr sz="4000">
                <a:solidFill>
                  <a:srgbClr val="000000"/>
                </a:solidFill>
              </a:defRPr>
            </a:lvl1pPr>
          </a:lstStyle>
          <a:p>
            <a:r>
              <a:rPr lang="en-US"/>
              <a:t>Click to edit Master title style</a:t>
            </a:r>
            <a:endParaRPr lang="en-GB" dirty="0"/>
          </a:p>
        </p:txBody>
      </p:sp>
    </p:spTree>
    <p:extLst>
      <p:ext uri="{BB962C8B-B14F-4D97-AF65-F5344CB8AC3E}">
        <p14:creationId xmlns:p14="http://schemas.microsoft.com/office/powerpoint/2010/main" val="236664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op">
    <p:spTree>
      <p:nvGrpSpPr>
        <p:cNvPr id="1" name=""/>
        <p:cNvGrpSpPr/>
        <p:nvPr/>
      </p:nvGrpSpPr>
      <p:grpSpPr>
        <a:xfrm>
          <a:off x="0" y="0"/>
          <a:ext cx="0" cy="0"/>
          <a:chOff x="0" y="0"/>
          <a:chExt cx="0" cy="0"/>
        </a:xfrm>
      </p:grpSpPr>
      <p:sp>
        <p:nvSpPr>
          <p:cNvPr id="2" name="Title 1"/>
          <p:cNvSpPr>
            <a:spLocks noGrp="1"/>
          </p:cNvSpPr>
          <p:nvPr>
            <p:ph type="title"/>
          </p:nvPr>
        </p:nvSpPr>
        <p:spPr>
          <a:xfrm>
            <a:off x="0" y="3905"/>
            <a:ext cx="12192000" cy="670651"/>
          </a:xfrm>
        </p:spPr>
        <p:txBody>
          <a:bodyPr/>
          <a:lstStyle>
            <a:lvl1pPr>
              <a:defRPr sz="4000">
                <a:solidFill>
                  <a:srgbClr val="000000"/>
                </a:solidFill>
              </a:defRPr>
            </a:lvl1pPr>
          </a:lstStyle>
          <a:p>
            <a:r>
              <a:rPr lang="en-US"/>
              <a:t>Click to edit Master title style</a:t>
            </a:r>
            <a:endParaRPr lang="en-GB" dirty="0"/>
          </a:p>
        </p:txBody>
      </p:sp>
    </p:spTree>
    <p:extLst>
      <p:ext uri="{BB962C8B-B14F-4D97-AF65-F5344CB8AC3E}">
        <p14:creationId xmlns:p14="http://schemas.microsoft.com/office/powerpoint/2010/main" val="128516599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4293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71539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6"/>
          <p:cNvSpPr>
            <a:spLocks noGrp="1" noChangeArrowheads="1"/>
          </p:cNvSpPr>
          <p:nvPr>
            <p:ph type="body" idx="1"/>
          </p:nvPr>
        </p:nvSpPr>
        <p:spPr bwMode="auto">
          <a:xfrm>
            <a:off x="1" y="1134406"/>
            <a:ext cx="12192000" cy="49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28" name="Rectangle 25"/>
          <p:cNvSpPr>
            <a:spLocks noGrp="1" noChangeArrowheads="1"/>
          </p:cNvSpPr>
          <p:nvPr>
            <p:ph type="title"/>
          </p:nvPr>
        </p:nvSpPr>
        <p:spPr bwMode="auto">
          <a:xfrm>
            <a:off x="1" y="0"/>
            <a:ext cx="12192000" cy="66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endParaRPr lang="da-DK" dirty="0"/>
          </a:p>
        </p:txBody>
      </p:sp>
      <p:pic>
        <p:nvPicPr>
          <p:cNvPr id="8" name="Picture 2" descr="http://rankings.r.ftdata.co.uk/lib/img/logos/entity/imperial-college-london"/>
          <p:cNvPicPr>
            <a:picLocks noChangeAspect="1" noChangeArrowheads="1"/>
          </p:cNvPicPr>
          <p:nvPr/>
        </p:nvPicPr>
        <p:blipFill rotWithShape="1">
          <a:blip r:embed="rId20">
            <a:extLst>
              <a:ext uri="{28A0092B-C50C-407E-A947-70E740481C1C}">
                <a14:useLocalDpi xmlns:a14="http://schemas.microsoft.com/office/drawing/2010/main" val="0"/>
              </a:ext>
            </a:extLst>
          </a:blip>
          <a:srcRect l="10866" r="11055"/>
          <a:stretch/>
        </p:blipFill>
        <p:spPr bwMode="auto">
          <a:xfrm>
            <a:off x="228202" y="6289953"/>
            <a:ext cx="1578828" cy="492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979810" y="6588179"/>
            <a:ext cx="1212191" cy="253916"/>
          </a:xfrm>
          <a:prstGeom prst="rect">
            <a:avLst/>
          </a:prstGeom>
          <a:noFill/>
        </p:spPr>
        <p:txBody>
          <a:bodyPr wrap="none" rtlCol="0">
            <a:spAutoFit/>
          </a:bodyPr>
          <a:lstStyle/>
          <a:p>
            <a:pPr algn="r"/>
            <a:r>
              <a:rPr lang="fi-FI" sz="1050" i="0" dirty="0">
                <a:solidFill>
                  <a:srgbClr val="000000"/>
                </a:solidFill>
                <a:latin typeface="+mn-lt"/>
              </a:rPr>
              <a:t>Erkko Autio 2021</a:t>
            </a:r>
            <a:endParaRPr lang="en-GB" sz="1050" i="0" dirty="0">
              <a:solidFill>
                <a:srgbClr val="000000"/>
              </a:solidFill>
              <a:latin typeface="+mn-lt"/>
            </a:endParaRPr>
          </a:p>
        </p:txBody>
      </p:sp>
    </p:spTree>
    <p:extLst>
      <p:ext uri="{BB962C8B-B14F-4D97-AF65-F5344CB8AC3E}">
        <p14:creationId xmlns:p14="http://schemas.microsoft.com/office/powerpoint/2010/main" val="1530457847"/>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2" r:id="rId11"/>
    <p:sldLayoutId id="2147484059" r:id="rId12"/>
    <p:sldLayoutId id="2147484084" r:id="rId13"/>
    <p:sldLayoutId id="2147484085" r:id="rId14"/>
    <p:sldLayoutId id="2147484086" r:id="rId15"/>
    <p:sldLayoutId id="2147484087" r:id="rId16"/>
    <p:sldLayoutId id="2147484088" r:id="rId17"/>
    <p:sldLayoutId id="2147484089" r:id="rId18"/>
  </p:sldLayoutIdLst>
  <p:hf hdr="0" dt="0"/>
  <p:txStyles>
    <p:titleStyle>
      <a:lvl1pPr algn="ctr" rtl="0" eaLnBrk="1" fontAlgn="base" hangingPunct="1">
        <a:spcBef>
          <a:spcPct val="0"/>
        </a:spcBef>
        <a:spcAft>
          <a:spcPct val="0"/>
        </a:spcAft>
        <a:defRPr sz="4000">
          <a:solidFill>
            <a:srgbClr val="000000"/>
          </a:solidFill>
          <a:latin typeface="Arial" pitchFamily="34" charset="0"/>
          <a:ea typeface="+mj-ea"/>
          <a:cs typeface="+mj-cs"/>
        </a:defRPr>
      </a:lvl1pPr>
      <a:lvl2pPr algn="l" rtl="0" eaLnBrk="1" fontAlgn="base" hangingPunct="1">
        <a:spcBef>
          <a:spcPct val="0"/>
        </a:spcBef>
        <a:spcAft>
          <a:spcPct val="0"/>
        </a:spcAft>
        <a:defRPr sz="2400">
          <a:solidFill>
            <a:srgbClr val="FFFFFF"/>
          </a:solidFill>
          <a:latin typeface="Arial" pitchFamily="34" charset="0"/>
        </a:defRPr>
      </a:lvl2pPr>
      <a:lvl3pPr algn="l" rtl="0" eaLnBrk="1" fontAlgn="base" hangingPunct="1">
        <a:spcBef>
          <a:spcPct val="0"/>
        </a:spcBef>
        <a:spcAft>
          <a:spcPct val="0"/>
        </a:spcAft>
        <a:defRPr sz="2400">
          <a:solidFill>
            <a:srgbClr val="FFFFFF"/>
          </a:solidFill>
          <a:latin typeface="Arial" pitchFamily="34" charset="0"/>
        </a:defRPr>
      </a:lvl3pPr>
      <a:lvl4pPr algn="l" rtl="0" eaLnBrk="1" fontAlgn="base" hangingPunct="1">
        <a:spcBef>
          <a:spcPct val="0"/>
        </a:spcBef>
        <a:spcAft>
          <a:spcPct val="0"/>
        </a:spcAft>
        <a:defRPr sz="2400">
          <a:solidFill>
            <a:srgbClr val="FFFFFF"/>
          </a:solidFill>
          <a:latin typeface="Arial" pitchFamily="34" charset="0"/>
        </a:defRPr>
      </a:lvl4pPr>
      <a:lvl5pPr algn="l" rtl="0" eaLnBrk="1" fontAlgn="base" hangingPunct="1">
        <a:spcBef>
          <a:spcPct val="0"/>
        </a:spcBef>
        <a:spcAft>
          <a:spcPct val="0"/>
        </a:spcAft>
        <a:defRPr sz="2400">
          <a:solidFill>
            <a:srgbClr val="FFFFFF"/>
          </a:solidFill>
          <a:latin typeface="Arial" pitchFamily="34" charset="0"/>
        </a:defRPr>
      </a:lvl5pPr>
      <a:lvl6pPr marL="457189" algn="l" rtl="0" eaLnBrk="1" fontAlgn="base" hangingPunct="1">
        <a:spcBef>
          <a:spcPct val="0"/>
        </a:spcBef>
        <a:spcAft>
          <a:spcPct val="0"/>
        </a:spcAft>
        <a:defRPr sz="2600">
          <a:solidFill>
            <a:srgbClr val="C51538"/>
          </a:solidFill>
          <a:latin typeface="Impact" pitchFamily="34" charset="0"/>
        </a:defRPr>
      </a:lvl6pPr>
      <a:lvl7pPr marL="914377" algn="l" rtl="0" eaLnBrk="1" fontAlgn="base" hangingPunct="1">
        <a:spcBef>
          <a:spcPct val="0"/>
        </a:spcBef>
        <a:spcAft>
          <a:spcPct val="0"/>
        </a:spcAft>
        <a:defRPr sz="2600">
          <a:solidFill>
            <a:srgbClr val="C51538"/>
          </a:solidFill>
          <a:latin typeface="Impact" pitchFamily="34" charset="0"/>
        </a:defRPr>
      </a:lvl7pPr>
      <a:lvl8pPr marL="1371566" algn="l" rtl="0" eaLnBrk="1" fontAlgn="base" hangingPunct="1">
        <a:spcBef>
          <a:spcPct val="0"/>
        </a:spcBef>
        <a:spcAft>
          <a:spcPct val="0"/>
        </a:spcAft>
        <a:defRPr sz="2600">
          <a:solidFill>
            <a:srgbClr val="C51538"/>
          </a:solidFill>
          <a:latin typeface="Impact" pitchFamily="34" charset="0"/>
        </a:defRPr>
      </a:lvl8pPr>
      <a:lvl9pPr marL="1828754" algn="l" rtl="0" eaLnBrk="1" fontAlgn="base" hangingPunct="1">
        <a:spcBef>
          <a:spcPct val="0"/>
        </a:spcBef>
        <a:spcAft>
          <a:spcPct val="0"/>
        </a:spcAft>
        <a:defRPr sz="2600">
          <a:solidFill>
            <a:srgbClr val="C51538"/>
          </a:solidFill>
          <a:latin typeface="Impact" pitchFamily="34" charset="0"/>
        </a:defRPr>
      </a:lvl9pPr>
    </p:titleStyle>
    <p:bodyStyle>
      <a:lvl1pPr marL="176209" indent="-176209" algn="ctr" rtl="0" eaLnBrk="1" fontAlgn="base" hangingPunct="1">
        <a:spcBef>
          <a:spcPct val="20000"/>
        </a:spcBef>
        <a:spcAft>
          <a:spcPct val="0"/>
        </a:spcAft>
        <a:buFont typeface="Wingdings" pitchFamily="2" charset="2"/>
        <a:buNone/>
        <a:defRPr sz="2800">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2400">
          <a:solidFill>
            <a:srgbClr val="000000"/>
          </a:solidFill>
          <a:latin typeface="+mn-lt"/>
        </a:defRPr>
      </a:lvl2pPr>
      <a:lvl3pPr marL="952476" indent="-190495" algn="ctr" rtl="0" eaLnBrk="1" fontAlgn="base" hangingPunct="1">
        <a:spcBef>
          <a:spcPct val="20000"/>
        </a:spcBef>
        <a:spcAft>
          <a:spcPct val="0"/>
        </a:spcAft>
        <a:buChar char="»"/>
        <a:defRPr sz="24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2000">
          <a:solidFill>
            <a:srgbClr val="000000"/>
          </a:solidFill>
          <a:latin typeface="+mn-lt"/>
        </a:defRPr>
      </a:lvl4pPr>
      <a:lvl5pPr marL="1727157" indent="-203195" algn="ctr" rtl="0" eaLnBrk="1" fontAlgn="base" hangingPunct="1">
        <a:spcBef>
          <a:spcPct val="20000"/>
        </a:spcBef>
        <a:spcAft>
          <a:spcPct val="0"/>
        </a:spcAft>
        <a:buChar char="°"/>
        <a:defRPr sz="20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ReM1uqmVfP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0.xml"/><Relationship Id="rId16" Type="http://schemas.openxmlformats.org/officeDocument/2006/relationships/image" Target="../media/image32.png"/><Relationship Id="rId20" Type="http://schemas.openxmlformats.org/officeDocument/2006/relationships/hyperlink" Target="https://www.youtube.com/watch?v=pq2k0PPz_4k" TargetMode="Externa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boardofinnovation.com/" TargetMode="External"/><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www.boardofinnovation.com/"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www.boardofinnovation.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24.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7.jpe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7.jpe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2.xml"/><Relationship Id="rId16" Type="http://schemas.openxmlformats.org/officeDocument/2006/relationships/image" Target="../media/image32.png"/><Relationship Id="rId20" Type="http://schemas.openxmlformats.org/officeDocument/2006/relationships/hyperlink" Target="https://www.youtube.com/watch?v=pq2k0PPz_4k" TargetMode="Externa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8" Type="http://schemas.openxmlformats.org/officeDocument/2006/relationships/hyperlink" Target="http://support.strategyzer.com/knowledgebase/topics/113454-using-our-tools-canvases-methods" TargetMode="External"/><Relationship Id="rId13" Type="http://schemas.openxmlformats.org/officeDocument/2006/relationships/hyperlink" Target="http://support.strategyzer.com/knowledgebase/articles/1194373-how-do-i-use-the-customer-relationships-building-b" TargetMode="External"/><Relationship Id="rId3" Type="http://schemas.openxmlformats.org/officeDocument/2006/relationships/hyperlink" Target="https://creativecommons.org/freeworks" TargetMode="External"/><Relationship Id="rId7" Type="http://schemas.openxmlformats.org/officeDocument/2006/relationships/hyperlink" Target="https://strategyzer.com/canvas/business-model-canvas" TargetMode="External"/><Relationship Id="rId12" Type="http://schemas.openxmlformats.org/officeDocument/2006/relationships/hyperlink" Target="http://support.strategyzer.com/knowledgebase/articles/1194370-how-do-i-use-the-value-propositions-building-block" TargetMode="External"/><Relationship Id="rId2" Type="http://schemas.openxmlformats.org/officeDocument/2006/relationships/notesSlide" Target="../notesSlides/notesSlide41.xml"/><Relationship Id="rId16" Type="http://schemas.openxmlformats.org/officeDocument/2006/relationships/hyperlink" Target="http://support.strategyzer.com/knowledgebase/articles/1194367-how-do-i-use-the-key-resources-building-block-of-t" TargetMode="External"/><Relationship Id="rId1" Type="http://schemas.openxmlformats.org/officeDocument/2006/relationships/slideLayout" Target="../slideLayouts/slideLayout11.xml"/><Relationship Id="rId6" Type="http://schemas.openxmlformats.org/officeDocument/2006/relationships/hyperlink" Target="https://www.imperial.ac.uk/people/erkko.autio" TargetMode="External"/><Relationship Id="rId11" Type="http://schemas.openxmlformats.org/officeDocument/2006/relationships/hyperlink" Target="http://support.strategyzer.com/knowledgebase/articles/1194361-how-do-i-use-the-key-activities-building-block-of" TargetMode="External"/><Relationship Id="rId5" Type="http://schemas.openxmlformats.org/officeDocument/2006/relationships/hyperlink" Target="http://www.linkedin.com/in/erkkoautio" TargetMode="External"/><Relationship Id="rId15" Type="http://schemas.openxmlformats.org/officeDocument/2006/relationships/hyperlink" Target="http://support.strategyzer.com/knowledgebase/articles/1194376-how-do-i-use-the-channels-building-block-of-the-bu" TargetMode="External"/><Relationship Id="rId10" Type="http://schemas.openxmlformats.org/officeDocument/2006/relationships/hyperlink" Target="http://support.strategyzer.com/knowledgebase/articles/1194355-how-do-i-use-the-key-partnerships-building-block-o" TargetMode="External"/><Relationship Id="rId4" Type="http://schemas.openxmlformats.org/officeDocument/2006/relationships/image" Target="../media/image43.png"/><Relationship Id="rId9" Type="http://schemas.openxmlformats.org/officeDocument/2006/relationships/hyperlink" Target="http://creativecommons.org/licenses/by-sa/4.0/" TargetMode="External"/><Relationship Id="rId14" Type="http://schemas.openxmlformats.org/officeDocument/2006/relationships/hyperlink" Target="http://support.strategyzer.com/knowledgebase/articles/1194379-how-do-i-use-the-customer-segments-building-block"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upport.strategyzer.com/knowledgebase/topics/113454-using-our-tools-canvases-methods" TargetMode="External"/><Relationship Id="rId13" Type="http://schemas.openxmlformats.org/officeDocument/2006/relationships/hyperlink" Target="http://support.strategyzer.com/knowledgebase/articles/1194373-how-do-i-use-the-customer-relationships-building-b" TargetMode="External"/><Relationship Id="rId3" Type="http://schemas.openxmlformats.org/officeDocument/2006/relationships/hyperlink" Target="https://creativecommons.org/freeworks" TargetMode="External"/><Relationship Id="rId7" Type="http://schemas.openxmlformats.org/officeDocument/2006/relationships/hyperlink" Target="https://strategyzer.com/canvas/business-model-canvas" TargetMode="External"/><Relationship Id="rId12" Type="http://schemas.openxmlformats.org/officeDocument/2006/relationships/hyperlink" Target="http://support.strategyzer.com/knowledgebase/articles/1194370-how-do-i-use-the-value-propositions-building-block" TargetMode="External"/><Relationship Id="rId2" Type="http://schemas.openxmlformats.org/officeDocument/2006/relationships/notesSlide" Target="../notesSlides/notesSlide42.xml"/><Relationship Id="rId16" Type="http://schemas.openxmlformats.org/officeDocument/2006/relationships/hyperlink" Target="http://support.strategyzer.com/knowledgebase/articles/1194367-how-do-i-use-the-key-resources-building-block-of-t" TargetMode="External"/><Relationship Id="rId1" Type="http://schemas.openxmlformats.org/officeDocument/2006/relationships/slideLayout" Target="../slideLayouts/slideLayout11.xml"/><Relationship Id="rId6" Type="http://schemas.openxmlformats.org/officeDocument/2006/relationships/hyperlink" Target="https://www.imperial.ac.uk/people/erkko.autio" TargetMode="External"/><Relationship Id="rId11" Type="http://schemas.openxmlformats.org/officeDocument/2006/relationships/hyperlink" Target="http://support.strategyzer.com/knowledgebase/articles/1194361-how-do-i-use-the-key-activities-building-block-of" TargetMode="External"/><Relationship Id="rId5" Type="http://schemas.openxmlformats.org/officeDocument/2006/relationships/hyperlink" Target="http://www.linkedin.com/in/erkkoautio" TargetMode="External"/><Relationship Id="rId15" Type="http://schemas.openxmlformats.org/officeDocument/2006/relationships/hyperlink" Target="http://support.strategyzer.com/knowledgebase/articles/1194376-how-do-i-use-the-channels-building-block-of-the-bu" TargetMode="External"/><Relationship Id="rId10" Type="http://schemas.openxmlformats.org/officeDocument/2006/relationships/hyperlink" Target="http://support.strategyzer.com/knowledgebase/articles/1194355-how-do-i-use-the-key-partnerships-building-block-o" TargetMode="External"/><Relationship Id="rId4" Type="http://schemas.openxmlformats.org/officeDocument/2006/relationships/image" Target="../media/image43.png"/><Relationship Id="rId9" Type="http://schemas.openxmlformats.org/officeDocument/2006/relationships/hyperlink" Target="http://creativecommons.org/licenses/by-sa/4.0/" TargetMode="External"/><Relationship Id="rId14" Type="http://schemas.openxmlformats.org/officeDocument/2006/relationships/hyperlink" Target="http://support.strategyzer.com/knowledgebase/articles/1194379-how-do-i-use-the-customer-segments-building-block"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tagonia.com/home/"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youtu.be/wlKP-BaC0jA"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www.sustainyourstyle.org/old-environmental-impacts" TargetMode="Externa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www.thewisegroup.co.uk/helpforyou/community-justice/wise-choices/" TargetMode="External"/><Relationship Id="rId3" Type="http://schemas.openxmlformats.org/officeDocument/2006/relationships/hyperlink" Target="http://www.oorjasolutions.org/" TargetMode="External"/><Relationship Id="rId7" Type="http://schemas.openxmlformats.org/officeDocument/2006/relationships/hyperlink" Target="https://auticon.co.uk/our-services/"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aravindeyecarehospitals.com/" TargetMode="External"/><Relationship Id="rId5" Type="http://schemas.openxmlformats.org/officeDocument/2006/relationships/hyperlink" Target="http://www.dialogue-in-the-dark.com/" TargetMode="External"/><Relationship Id="rId4" Type="http://schemas.openxmlformats.org/officeDocument/2006/relationships/hyperlink" Target="http://www.bfil.co.in/know-bfi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www.fifteen.net/welcome-to-fifteen/"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V23GzgjfrI0"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VmbSpTJXozk"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guerric.co.uk/jobs-to-be-done-examples/"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9YaqsksZOnU"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solidFill>
            <a:srgbClr val="FFFFFF">
              <a:alpha val="39999"/>
            </a:srgbClr>
          </a:solidFill>
        </p:spPr>
        <p:txBody>
          <a:bodyPr/>
          <a:lstStyle/>
          <a:p>
            <a:pPr>
              <a:spcBef>
                <a:spcPts val="0"/>
              </a:spcBef>
            </a:pPr>
            <a:r>
              <a:rPr lang="en-GB" dirty="0"/>
              <a:t>erkko.autio@imperial.ac.uk</a:t>
            </a:r>
          </a:p>
        </p:txBody>
      </p:sp>
      <p:sp>
        <p:nvSpPr>
          <p:cNvPr id="4" name="Title 3"/>
          <p:cNvSpPr>
            <a:spLocks noGrp="1"/>
          </p:cNvSpPr>
          <p:nvPr>
            <p:ph type="ctrTitle"/>
          </p:nvPr>
        </p:nvSpPr>
        <p:spPr>
          <a:xfrm>
            <a:off x="-1" y="2224584"/>
            <a:ext cx="12191999" cy="1433016"/>
          </a:xfrm>
          <a:solidFill>
            <a:srgbClr val="FFFFFF">
              <a:alpha val="40000"/>
            </a:srgbClr>
          </a:solidFill>
        </p:spPr>
        <p:txBody>
          <a:bodyPr/>
          <a:lstStyle/>
          <a:p>
            <a:r>
              <a:rPr lang="en-GB" dirty="0"/>
              <a:t>Value Proposition and Business Model Design</a:t>
            </a:r>
            <a:br>
              <a:rPr lang="en-GB" dirty="0"/>
            </a:br>
            <a:r>
              <a:rPr lang="en-GB" sz="3200" dirty="0"/>
              <a:t>Friday, 11 June 2021</a:t>
            </a:r>
            <a:endParaRPr lang="en-GB" dirty="0"/>
          </a:p>
        </p:txBody>
      </p:sp>
    </p:spTree>
    <p:extLst>
      <p:ext uri="{BB962C8B-B14F-4D97-AF65-F5344CB8AC3E}">
        <p14:creationId xmlns:p14="http://schemas.microsoft.com/office/powerpoint/2010/main" val="99039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4000" dirty="0"/>
              <a:t>The Value Proposition Canvas</a:t>
            </a:r>
            <a:endParaRPr lang="en-GB" sz="4000" dirty="0"/>
          </a:p>
        </p:txBody>
      </p:sp>
      <p:sp>
        <p:nvSpPr>
          <p:cNvPr id="21" name="Content Placeholder 20"/>
          <p:cNvSpPr>
            <a:spLocks noGrp="1"/>
          </p:cNvSpPr>
          <p:nvPr>
            <p:ph idx="1"/>
          </p:nvPr>
        </p:nvSpPr>
        <p:spPr>
          <a:xfrm>
            <a:off x="0" y="5661215"/>
            <a:ext cx="12192000" cy="414184"/>
          </a:xfrm>
        </p:spPr>
        <p:txBody>
          <a:bodyPr/>
          <a:lstStyle/>
          <a:p>
            <a:r>
              <a:rPr lang="fi-FI" sz="2400" dirty="0"/>
              <a:t>Watch this 3-minute video for an explanation: </a:t>
            </a:r>
            <a:r>
              <a:rPr lang="fi-FI" sz="2400" dirty="0">
                <a:hlinkClick r:id="rId3"/>
              </a:rPr>
              <a:t>https://youtu.be/ReM1uqmVfP0</a:t>
            </a:r>
            <a:r>
              <a:rPr lang="fi-FI" sz="2400" dirty="0"/>
              <a:t> </a:t>
            </a:r>
            <a:endParaRPr lang="en-GB"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976" y="1176372"/>
            <a:ext cx="8490857" cy="4037027"/>
          </a:xfrm>
          <a:prstGeom prst="rect">
            <a:avLst/>
          </a:prstGeom>
        </p:spPr>
      </p:pic>
      <p:grpSp>
        <p:nvGrpSpPr>
          <p:cNvPr id="12" name="Group 11"/>
          <p:cNvGrpSpPr/>
          <p:nvPr/>
        </p:nvGrpSpPr>
        <p:grpSpPr>
          <a:xfrm>
            <a:off x="7870012" y="989693"/>
            <a:ext cx="3056733" cy="1066799"/>
            <a:chOff x="990600" y="838200"/>
            <a:chExt cx="3056733" cy="1066799"/>
          </a:xfrm>
        </p:grpSpPr>
        <p:sp>
          <p:nvSpPr>
            <p:cNvPr id="13" name="Trapezoid 12"/>
            <p:cNvSpPr/>
            <p:nvPr/>
          </p:nvSpPr>
          <p:spPr>
            <a:xfrm rot="16200000">
              <a:off x="2133735" y="-8599"/>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 Same Side Corner Rectangle 13"/>
            <p:cNvSpPr/>
            <p:nvPr/>
          </p:nvSpPr>
          <p:spPr>
            <a:xfrm rot="5400000">
              <a:off x="2019300" y="-190500"/>
              <a:ext cx="762000" cy="2819400"/>
            </a:xfrm>
            <a:prstGeom prst="round2SameRect">
              <a:avLst/>
            </a:prstGeom>
            <a:gradFill flip="none" rotWithShape="1">
              <a:gsLst>
                <a:gs pos="17120">
                  <a:srgbClr val="BAB289">
                    <a:lumMod val="100000"/>
                  </a:srgbClr>
                </a:gs>
                <a:gs pos="80000">
                  <a:srgbClr val="EEECE1">
                    <a:lumMod val="50000"/>
                  </a:srgbClr>
                </a:gs>
                <a:gs pos="0">
                  <a:srgbClr val="EEECE1">
                    <a:lumMod val="96000"/>
                    <a:lumOff val="4000"/>
                  </a:srgbClr>
                </a:gs>
                <a:gs pos="100000">
                  <a:srgbClr val="EEECE1">
                    <a:lumMod val="50000"/>
                  </a:srgbClr>
                </a:gs>
              </a:gsLst>
              <a:lin ang="5400000" scaled="1"/>
              <a:tileRect/>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this is my </a:t>
              </a:r>
              <a:r>
                <a:rPr kumimoji="0" lang="en-GB" b="0" i="0" u="none" strike="noStrike" kern="0" cap="none" spc="0" normalizeH="0" baseline="0" noProof="0" dirty="0">
                  <a:ln>
                    <a:noFill/>
                  </a:ln>
                  <a:solidFill>
                    <a:srgbClr val="FF0000"/>
                  </a:solidFill>
                  <a:effectLst/>
                  <a:uLnTx/>
                  <a:uFillTx/>
                  <a:latin typeface="AR CENA" panose="02000000000000000000" pitchFamily="2" charset="0"/>
                  <a:ea typeface="+mn-ea"/>
                  <a:cs typeface="+mn-cs"/>
                </a:rPr>
                <a:t>customer</a:t>
              </a: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a:t>
              </a:r>
            </a:p>
          </p:txBody>
        </p:sp>
      </p:grpSp>
      <p:grpSp>
        <p:nvGrpSpPr>
          <p:cNvPr id="18" name="Group 17"/>
          <p:cNvGrpSpPr/>
          <p:nvPr/>
        </p:nvGrpSpPr>
        <p:grpSpPr>
          <a:xfrm>
            <a:off x="2435888" y="761093"/>
            <a:ext cx="3056733" cy="1066799"/>
            <a:chOff x="990600" y="3963589"/>
            <a:chExt cx="3056733" cy="1066799"/>
          </a:xfrm>
        </p:grpSpPr>
        <p:sp>
          <p:nvSpPr>
            <p:cNvPr id="19" name="Trapezoid 18"/>
            <p:cNvSpPr/>
            <p:nvPr/>
          </p:nvSpPr>
          <p:spPr>
            <a:xfrm rot="16200000">
              <a:off x="2133735" y="3116790"/>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ound Same Side Corner Rectangle 19"/>
            <p:cNvSpPr/>
            <p:nvPr/>
          </p:nvSpPr>
          <p:spPr>
            <a:xfrm rot="5400000">
              <a:off x="2019300" y="2934889"/>
              <a:ext cx="762000" cy="2819400"/>
            </a:xfrm>
            <a:prstGeom prst="round2SameRect">
              <a:avLst/>
            </a:prstGeom>
            <a:gradFill>
              <a:gsLst>
                <a:gs pos="17120">
                  <a:srgbClr val="FFFF99"/>
                </a:gs>
                <a:gs pos="80000">
                  <a:srgbClr val="FFFF99"/>
                </a:gs>
                <a:gs pos="0">
                  <a:srgbClr val="FFFF99">
                    <a:lumMod val="50000"/>
                    <a:lumOff val="50000"/>
                  </a:srgbClr>
                </a:gs>
                <a:gs pos="100000">
                  <a:srgbClr val="FFFF66"/>
                </a:gs>
              </a:gsLst>
              <a:lin ang="5400000" scaled="1"/>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this is my </a:t>
              </a:r>
              <a:r>
                <a:rPr kumimoji="0" lang="en-GB" b="0" i="0" u="none" strike="noStrike" kern="0" cap="none" spc="0" normalizeH="0" baseline="0" noProof="0" dirty="0">
                  <a:ln>
                    <a:noFill/>
                  </a:ln>
                  <a:solidFill>
                    <a:srgbClr val="FF0000"/>
                  </a:solidFill>
                  <a:effectLst/>
                  <a:uLnTx/>
                  <a:uFillTx/>
                  <a:latin typeface="AR CENA" panose="02000000000000000000" pitchFamily="2" charset="0"/>
                  <a:ea typeface="+mn-ea"/>
                  <a:cs typeface="+mn-cs"/>
                </a:rPr>
                <a:t>offering</a:t>
              </a: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a:t>
              </a:r>
            </a:p>
          </p:txBody>
        </p:sp>
      </p:grpSp>
    </p:spTree>
    <p:extLst>
      <p:ext uri="{BB962C8B-B14F-4D97-AF65-F5344CB8AC3E}">
        <p14:creationId xmlns:p14="http://schemas.microsoft.com/office/powerpoint/2010/main" val="32762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
                                        <p:tgtEl>
                                          <p:spTgt spid="12"/>
                                        </p:tgtEl>
                                      </p:cBhvr>
                                    </p:animEffect>
                                    <p:anim calcmode="lin" valueType="num">
                                      <p:cBhvr>
                                        <p:cTn id="16" dur="400" fill="hold"/>
                                        <p:tgtEl>
                                          <p:spTgt spid="12"/>
                                        </p:tgtEl>
                                        <p:attrNameLst>
                                          <p:attrName>ppt_x</p:attrName>
                                        </p:attrNameLst>
                                      </p:cBhvr>
                                      <p:tavLst>
                                        <p:tav tm="0">
                                          <p:val>
                                            <p:strVal val="#ppt_x"/>
                                          </p:val>
                                        </p:tav>
                                        <p:tav tm="100000">
                                          <p:val>
                                            <p:strVal val="#ppt_x"/>
                                          </p:val>
                                        </p:tav>
                                      </p:tavLst>
                                    </p:anim>
                                    <p:anim calcmode="lin" valueType="num">
                                      <p:cBhvr>
                                        <p:cTn id="17" dur="400" fill="hold"/>
                                        <p:tgtEl>
                                          <p:spTgt spid="12"/>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623392" y="66898"/>
            <a:ext cx="10965857" cy="45085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Customer Needs and Jobs</a:t>
            </a:r>
            <a:endParaRPr/>
          </a:p>
        </p:txBody>
      </p:sp>
      <p:pic>
        <p:nvPicPr>
          <p:cNvPr id="60" name="Google Shape;60;p13"/>
          <p:cNvPicPr preferRelativeResize="0">
            <a:picLocks noGrp="1"/>
          </p:cNvPicPr>
          <p:nvPr>
            <p:ph type="body" idx="1"/>
          </p:nvPr>
        </p:nvPicPr>
        <p:blipFill rotWithShape="1">
          <a:blip r:embed="rId3">
            <a:alphaModFix/>
          </a:blip>
          <a:srcRect/>
          <a:stretch/>
        </p:blipFill>
        <p:spPr>
          <a:xfrm>
            <a:off x="3118757" y="1166898"/>
            <a:ext cx="5784773" cy="5462502"/>
          </a:xfrm>
          <a:prstGeom prst="rect">
            <a:avLst/>
          </a:prstGeom>
          <a:noFill/>
          <a:ln>
            <a:noFill/>
          </a:ln>
        </p:spPr>
      </p:pic>
      <p:sp>
        <p:nvSpPr>
          <p:cNvPr id="61" name="Google Shape;61;p13"/>
          <p:cNvSpPr/>
          <p:nvPr/>
        </p:nvSpPr>
        <p:spPr>
          <a:xfrm rot="-60000">
            <a:off x="7337931" y="2776636"/>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2" name="Google Shape;62;p13"/>
          <p:cNvSpPr/>
          <p:nvPr/>
        </p:nvSpPr>
        <p:spPr>
          <a:xfrm rot="-60000">
            <a:off x="6637641" y="3702689"/>
            <a:ext cx="1261859" cy="789297"/>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400" dirty="0">
                <a:solidFill>
                  <a:srgbClr val="000000"/>
                </a:solidFill>
              </a:rPr>
              <a:t>eating sustainably</a:t>
            </a:r>
            <a:endParaRPr sz="1400" dirty="0">
              <a:solidFill>
                <a:srgbClr val="000000"/>
              </a:solidFill>
            </a:endParaRPr>
          </a:p>
        </p:txBody>
      </p:sp>
      <p:sp>
        <p:nvSpPr>
          <p:cNvPr id="63" name="Google Shape;63;p13"/>
          <p:cNvSpPr/>
          <p:nvPr/>
        </p:nvSpPr>
        <p:spPr>
          <a:xfrm rot="-60000">
            <a:off x="8334794" y="2923995"/>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4" name="Google Shape;64;p13"/>
          <p:cNvSpPr/>
          <p:nvPr/>
        </p:nvSpPr>
        <p:spPr>
          <a:xfrm rot="-60000">
            <a:off x="7471187" y="4652358"/>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5" name="Google Shape;65;p13"/>
          <p:cNvSpPr/>
          <p:nvPr/>
        </p:nvSpPr>
        <p:spPr>
          <a:xfrm rot="-60000">
            <a:off x="3398957" y="3997811"/>
            <a:ext cx="1261596" cy="804339"/>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limited variety</a:t>
            </a:r>
            <a:endParaRPr sz="1100" dirty="0">
              <a:solidFill>
                <a:srgbClr val="000000"/>
              </a:solidFill>
            </a:endParaRPr>
          </a:p>
        </p:txBody>
      </p:sp>
      <p:sp>
        <p:nvSpPr>
          <p:cNvPr id="66" name="Google Shape;66;p13"/>
          <p:cNvSpPr/>
          <p:nvPr/>
        </p:nvSpPr>
        <p:spPr>
          <a:xfrm rot="-60000">
            <a:off x="4946837" y="4102490"/>
            <a:ext cx="1070032" cy="706519"/>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difficult to find sustainable health food</a:t>
            </a:r>
            <a:endParaRPr sz="1200" dirty="0">
              <a:solidFill>
                <a:srgbClr val="000000"/>
              </a:solidFill>
            </a:endParaRPr>
          </a:p>
        </p:txBody>
      </p:sp>
      <p:sp>
        <p:nvSpPr>
          <p:cNvPr id="67" name="Google Shape;67;p13"/>
          <p:cNvSpPr/>
          <p:nvPr/>
        </p:nvSpPr>
        <p:spPr>
          <a:xfrm rot="-60000">
            <a:off x="6113023" y="4692541"/>
            <a:ext cx="772361" cy="774861"/>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8" name="Google Shape;68;p13"/>
          <p:cNvSpPr/>
          <p:nvPr/>
        </p:nvSpPr>
        <p:spPr>
          <a:xfrm rot="-60000">
            <a:off x="4857217" y="5623973"/>
            <a:ext cx="961867" cy="75594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69" name="Google Shape;69;p13"/>
          <p:cNvSpPr/>
          <p:nvPr/>
        </p:nvSpPr>
        <p:spPr>
          <a:xfrm rot="-58261">
            <a:off x="5721164" y="822801"/>
            <a:ext cx="1132234" cy="1051888"/>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b="0" i="0" u="none" strike="noStrike" cap="none" dirty="0">
                <a:solidFill>
                  <a:srgbClr val="000000"/>
                </a:solidFill>
                <a:latin typeface="Calibri"/>
                <a:ea typeface="Calibri"/>
                <a:cs typeface="Calibri"/>
                <a:sym typeface="Calibri"/>
              </a:rPr>
              <a:t>I want to experience positive interactions with others</a:t>
            </a:r>
            <a:endParaRPr sz="1200" b="0" i="0" u="none" strike="noStrike" cap="none" dirty="0">
              <a:solidFill>
                <a:srgbClr val="000000"/>
              </a:solidFill>
              <a:latin typeface="Calibri"/>
              <a:ea typeface="Calibri"/>
              <a:cs typeface="Calibri"/>
              <a:sym typeface="Calibri"/>
            </a:endParaRPr>
          </a:p>
        </p:txBody>
      </p:sp>
      <p:sp>
        <p:nvSpPr>
          <p:cNvPr id="70" name="Google Shape;70;p13"/>
          <p:cNvSpPr/>
          <p:nvPr/>
        </p:nvSpPr>
        <p:spPr>
          <a:xfrm rot="-60000">
            <a:off x="6610402" y="2178010"/>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71" name="Google Shape;71;p13"/>
          <p:cNvSpPr/>
          <p:nvPr/>
        </p:nvSpPr>
        <p:spPr>
          <a:xfrm rot="-60000">
            <a:off x="2991287" y="2602599"/>
            <a:ext cx="1706054" cy="662756"/>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I want to help others</a:t>
            </a:r>
            <a:endParaRPr sz="1100" dirty="0">
              <a:solidFill>
                <a:srgbClr val="000000"/>
              </a:solidFill>
            </a:endParaRPr>
          </a:p>
        </p:txBody>
      </p:sp>
      <p:sp>
        <p:nvSpPr>
          <p:cNvPr id="72" name="Google Shape;72;p13"/>
          <p:cNvSpPr/>
          <p:nvPr/>
        </p:nvSpPr>
        <p:spPr>
          <a:xfrm rot="-60000">
            <a:off x="4475998" y="1502834"/>
            <a:ext cx="1120392" cy="679008"/>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feeling good</a:t>
            </a:r>
            <a:endParaRPr sz="1100" dirty="0">
              <a:solidFill>
                <a:srgbClr val="000000"/>
              </a:solidFill>
            </a:endParaRPr>
          </a:p>
        </p:txBody>
      </p:sp>
      <p:sp>
        <p:nvSpPr>
          <p:cNvPr id="73" name="Google Shape;73;p13"/>
          <p:cNvSpPr/>
          <p:nvPr/>
        </p:nvSpPr>
        <p:spPr>
          <a:xfrm rot="-60000">
            <a:off x="4891258" y="2983006"/>
            <a:ext cx="772361" cy="636111"/>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4" name="Google Shape;74;p13"/>
          <p:cNvSpPr/>
          <p:nvPr/>
        </p:nvSpPr>
        <p:spPr>
          <a:xfrm rot="-60000">
            <a:off x="5925396" y="2859510"/>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5" name="Google Shape;75;p13"/>
          <p:cNvSpPr/>
          <p:nvPr/>
        </p:nvSpPr>
        <p:spPr>
          <a:xfrm rot="-60000">
            <a:off x="5640863" y="1965595"/>
            <a:ext cx="772361" cy="805007"/>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6" name="Google Shape;76;p13"/>
          <p:cNvSpPr/>
          <p:nvPr/>
        </p:nvSpPr>
        <p:spPr>
          <a:xfrm rot="-60000">
            <a:off x="3535452" y="3332996"/>
            <a:ext cx="895078"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7" name="Google Shape;77;p13"/>
          <p:cNvSpPr txBox="1"/>
          <p:nvPr/>
        </p:nvSpPr>
        <p:spPr>
          <a:xfrm>
            <a:off x="9446942" y="2608464"/>
            <a:ext cx="2497066" cy="1575478"/>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 </a:t>
            </a:r>
            <a:r>
              <a:rPr lang="en-US" sz="2000" i="0" dirty="0">
                <a:solidFill>
                  <a:srgbClr val="FF0000"/>
                </a:solidFill>
                <a:latin typeface="+mn-lt"/>
                <a:ea typeface="Arial"/>
                <a:cs typeface="Arial"/>
                <a:sym typeface="Arial"/>
              </a:rPr>
              <a:t>functional</a:t>
            </a:r>
            <a:r>
              <a:rPr lang="en-US" sz="2000" i="0" dirty="0">
                <a:solidFill>
                  <a:srgbClr val="000000"/>
                </a:solidFill>
                <a:latin typeface="+mn-lt"/>
                <a:ea typeface="Arial"/>
                <a:cs typeface="Arial"/>
                <a:sym typeface="Arial"/>
              </a:rPr>
              <a:t> jobs?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emotional </a:t>
            </a:r>
            <a:r>
              <a:rPr lang="en-US" sz="2000" i="0" dirty="0">
                <a:solidFill>
                  <a:srgbClr val="000000"/>
                </a:solidFill>
                <a:latin typeface="+mn-lt"/>
                <a:ea typeface="Arial"/>
                <a:cs typeface="Arial"/>
                <a:sym typeface="Arial"/>
              </a:rPr>
              <a:t>jobs</a:t>
            </a:r>
            <a:r>
              <a:rPr lang="en-US" sz="2000" i="0" dirty="0">
                <a:solidFill>
                  <a:srgbClr val="FF0000"/>
                </a:solidFill>
                <a:latin typeface="+mn-lt"/>
                <a:ea typeface="Arial"/>
                <a:cs typeface="Arial"/>
                <a:sym typeface="Arial"/>
              </a:rPr>
              <a:t>?</a:t>
            </a:r>
            <a:endParaRPr sz="1600" i="0" dirty="0">
              <a:latin typeface="+mn-lt"/>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W</a:t>
            </a:r>
            <a:r>
              <a:rPr lang="en-US" sz="2000" i="0" dirty="0">
                <a:solidFill>
                  <a:srgbClr val="FF0000"/>
                </a:solidFill>
                <a:latin typeface="+mn-lt"/>
                <a:ea typeface="Arial"/>
                <a:cs typeface="Arial"/>
                <a:sym typeface="Arial"/>
              </a:rPr>
              <a:t>hat </a:t>
            </a:r>
            <a:r>
              <a:rPr lang="en-US" sz="2000" i="0" dirty="0">
                <a:solidFill>
                  <a:srgbClr val="000000"/>
                </a:solidFill>
                <a:latin typeface="+mn-lt"/>
                <a:ea typeface="Arial"/>
                <a:cs typeface="Arial"/>
                <a:sym typeface="Arial"/>
              </a:rPr>
              <a:t>social</a:t>
            </a:r>
            <a:r>
              <a:rPr lang="en-US" sz="2000" i="0" dirty="0">
                <a:solidFill>
                  <a:srgbClr val="FF0000"/>
                </a:solidFill>
                <a:latin typeface="+mn-lt"/>
                <a:ea typeface="Arial"/>
                <a:cs typeface="Arial"/>
                <a:sym typeface="Arial"/>
              </a:rPr>
              <a:t> jobs?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basic needs?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endParaRPr sz="1800" i="0" dirty="0">
              <a:solidFill>
                <a:srgbClr val="FF0000"/>
              </a:solidFill>
              <a:latin typeface="+mn-lt"/>
              <a:ea typeface="Arial"/>
              <a:cs typeface="Arial"/>
              <a:sym typeface="Arial"/>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T</a:t>
            </a:r>
            <a:r>
              <a:rPr lang="en-US" sz="2000" i="0" dirty="0">
                <a:solidFill>
                  <a:srgbClr val="FF0000"/>
                </a:solidFill>
                <a:latin typeface="+mn-lt"/>
                <a:ea typeface="Arial"/>
                <a:cs typeface="Arial"/>
                <a:sym typeface="Arial"/>
              </a:rPr>
              <a:t>hese are the goals you want to accomplish, things you want get done</a:t>
            </a:r>
            <a:endParaRPr sz="2000" i="0" dirty="0">
              <a:solidFill>
                <a:srgbClr val="FF0000"/>
              </a:solidFill>
              <a:latin typeface="+mn-lt"/>
              <a:ea typeface="Arial"/>
              <a:cs typeface="Arial"/>
              <a:sym typeface="Arial"/>
            </a:endParaRPr>
          </a:p>
        </p:txBody>
      </p:sp>
      <p:sp>
        <p:nvSpPr>
          <p:cNvPr id="78" name="Google Shape;78;p13"/>
          <p:cNvSpPr txBox="1"/>
          <p:nvPr/>
        </p:nvSpPr>
        <p:spPr>
          <a:xfrm>
            <a:off x="214057" y="3325225"/>
            <a:ext cx="3209154" cy="2462039"/>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 </a:t>
            </a:r>
            <a:r>
              <a:rPr lang="en-US" sz="2000" i="0" dirty="0">
                <a:solidFill>
                  <a:srgbClr val="FF0000"/>
                </a:solidFill>
                <a:latin typeface="+mn-lt"/>
                <a:ea typeface="Arial"/>
                <a:cs typeface="Arial"/>
                <a:sym typeface="Arial"/>
              </a:rPr>
              <a:t>barriers?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costs?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bad </a:t>
            </a:r>
            <a:r>
              <a:rPr lang="en-US" sz="2000" i="0" dirty="0">
                <a:solidFill>
                  <a:srgbClr val="000000"/>
                </a:solidFill>
                <a:latin typeface="+mn-lt"/>
                <a:ea typeface="Arial"/>
                <a:cs typeface="Arial"/>
                <a:sym typeface="Arial"/>
              </a:rPr>
              <a:t>feelings?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difficulties?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risks?</a:t>
            </a:r>
            <a:endParaRPr sz="1600" i="0" dirty="0">
              <a:latin typeface="+mn-lt"/>
            </a:endParaRPr>
          </a:p>
          <a:p>
            <a:pPr marL="176209" marR="0" lvl="0" indent="-176209" algn="ctr" rtl="0">
              <a:spcBef>
                <a:spcPts val="20"/>
              </a:spcBef>
              <a:spcAft>
                <a:spcPts val="0"/>
              </a:spcAft>
              <a:buClr>
                <a:srgbClr val="000000"/>
              </a:buClr>
              <a:buSzPts val="100"/>
              <a:buFont typeface="Noto Sans Symbols"/>
              <a:buNone/>
            </a:pPr>
            <a:endParaRPr sz="200" i="0" dirty="0">
              <a:solidFill>
                <a:srgbClr val="FF0000"/>
              </a:solidFill>
              <a:latin typeface="+mn-lt"/>
              <a:ea typeface="Arial"/>
              <a:cs typeface="Arial"/>
              <a:sym typeface="Arial"/>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T</a:t>
            </a:r>
            <a:r>
              <a:rPr lang="en-US" sz="2000" i="0" dirty="0">
                <a:solidFill>
                  <a:srgbClr val="FF0000"/>
                </a:solidFill>
                <a:latin typeface="+mn-lt"/>
                <a:ea typeface="Arial"/>
                <a:cs typeface="Arial"/>
                <a:sym typeface="Arial"/>
              </a:rPr>
              <a:t>hese are things that make accomplishing </a:t>
            </a:r>
            <a:r>
              <a:rPr lang="en-US" sz="2000" i="0" dirty="0">
                <a:solidFill>
                  <a:srgbClr val="FF0000"/>
                </a:solidFill>
                <a:latin typeface="+mn-lt"/>
              </a:rPr>
              <a:t>the Job</a:t>
            </a:r>
            <a:r>
              <a:rPr lang="en-US" sz="2000" i="0" dirty="0">
                <a:solidFill>
                  <a:srgbClr val="FF0000"/>
                </a:solidFill>
                <a:latin typeface="+mn-lt"/>
                <a:ea typeface="Arial"/>
                <a:cs typeface="Arial"/>
                <a:sym typeface="Arial"/>
              </a:rPr>
              <a:t> difficult, costly or inconvenient</a:t>
            </a:r>
            <a:endParaRPr sz="2000" i="0" dirty="0">
              <a:solidFill>
                <a:srgbClr val="FF0000"/>
              </a:solidFill>
              <a:latin typeface="+mn-lt"/>
              <a:ea typeface="Arial"/>
              <a:cs typeface="Arial"/>
              <a:sym typeface="Arial"/>
            </a:endParaRPr>
          </a:p>
        </p:txBody>
      </p:sp>
      <p:sp>
        <p:nvSpPr>
          <p:cNvPr id="79" name="Google Shape;79;p13"/>
          <p:cNvSpPr txBox="1"/>
          <p:nvPr/>
        </p:nvSpPr>
        <p:spPr>
          <a:xfrm>
            <a:off x="103771" y="558083"/>
            <a:ext cx="3556984" cy="2462039"/>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 </a:t>
            </a:r>
            <a:r>
              <a:rPr lang="en-US" sz="2000" i="0" dirty="0">
                <a:solidFill>
                  <a:srgbClr val="FF0000"/>
                </a:solidFill>
                <a:latin typeface="+mn-lt"/>
                <a:ea typeface="Arial"/>
                <a:cs typeface="Arial"/>
                <a:sym typeface="Arial"/>
              </a:rPr>
              <a:t>successes?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expectations?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delights?</a:t>
            </a:r>
            <a:endParaRPr sz="2000" i="0" dirty="0">
              <a:solidFill>
                <a:srgbClr val="000000"/>
              </a:solidFill>
              <a:latin typeface="+mn-lt"/>
              <a:ea typeface="Arial"/>
              <a:cs typeface="Arial"/>
              <a:sym typeface="Arial"/>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savings?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a:t>
            </a:r>
            <a:r>
              <a:rPr lang="en-US" sz="2000" i="0" dirty="0">
                <a:solidFill>
                  <a:srgbClr val="000000"/>
                </a:solidFill>
                <a:latin typeface="+mn-lt"/>
                <a:ea typeface="Arial"/>
                <a:cs typeface="Arial"/>
                <a:sym typeface="Arial"/>
              </a:rPr>
              <a:t>makes</a:t>
            </a:r>
            <a:r>
              <a:rPr lang="en-US" sz="2000" i="0" dirty="0">
                <a:solidFill>
                  <a:srgbClr val="FF0000"/>
                </a:solidFill>
                <a:latin typeface="+mn-lt"/>
                <a:ea typeface="Arial"/>
                <a:cs typeface="Arial"/>
                <a:sym typeface="Arial"/>
              </a:rPr>
              <a:t> life easier?</a:t>
            </a:r>
            <a:endParaRPr sz="1600" i="0" dirty="0">
              <a:latin typeface="+mn-lt"/>
            </a:endParaRPr>
          </a:p>
          <a:p>
            <a:pPr marL="176209" marR="0" lvl="0" indent="-176209" algn="ctr" rtl="0">
              <a:spcBef>
                <a:spcPts val="40"/>
              </a:spcBef>
              <a:spcAft>
                <a:spcPts val="0"/>
              </a:spcAft>
              <a:buClr>
                <a:srgbClr val="000000"/>
              </a:buClr>
              <a:buSzPts val="200"/>
              <a:buFont typeface="Noto Sans Symbols"/>
              <a:buNone/>
            </a:pPr>
            <a:endParaRPr sz="300" i="0" dirty="0">
              <a:solidFill>
                <a:srgbClr val="FF0000"/>
              </a:solidFill>
              <a:latin typeface="+mn-lt"/>
              <a:ea typeface="Arial"/>
              <a:cs typeface="Arial"/>
              <a:sym typeface="Arial"/>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T</a:t>
            </a:r>
            <a:r>
              <a:rPr lang="en-US" sz="2000" i="0" dirty="0">
                <a:solidFill>
                  <a:srgbClr val="FF0000"/>
                </a:solidFill>
                <a:latin typeface="+mn-lt"/>
                <a:ea typeface="Arial"/>
                <a:cs typeface="Arial"/>
                <a:sym typeface="Arial"/>
              </a:rPr>
              <a:t>hese are </a:t>
            </a:r>
            <a:r>
              <a:rPr lang="en-US" sz="2000" i="0" dirty="0">
                <a:solidFill>
                  <a:srgbClr val="FF0000"/>
                </a:solidFill>
                <a:latin typeface="+mn-lt"/>
              </a:rPr>
              <a:t>the </a:t>
            </a:r>
            <a:r>
              <a:rPr lang="en-US" sz="2000" i="0" dirty="0">
                <a:solidFill>
                  <a:srgbClr val="FF0000"/>
                </a:solidFill>
                <a:latin typeface="+mn-lt"/>
                <a:ea typeface="Arial"/>
                <a:cs typeface="Arial"/>
                <a:sym typeface="Arial"/>
              </a:rPr>
              <a:t>benefits that </a:t>
            </a:r>
            <a:r>
              <a:rPr lang="en-US" sz="2000" i="0" dirty="0">
                <a:solidFill>
                  <a:srgbClr val="FF0000"/>
                </a:solidFill>
                <a:latin typeface="+mn-lt"/>
              </a:rPr>
              <a:t>you seek with the Job!</a:t>
            </a:r>
            <a:endParaRPr sz="2000" i="0" dirty="0">
              <a:solidFill>
                <a:srgbClr val="FF0000"/>
              </a:solidFill>
              <a:latin typeface="+mn-lt"/>
              <a:ea typeface="Arial"/>
              <a:cs typeface="Arial"/>
              <a:sym typeface="Arial"/>
            </a:endParaRPr>
          </a:p>
        </p:txBody>
      </p:sp>
      <p:sp>
        <p:nvSpPr>
          <p:cNvPr id="80" name="Google Shape;80;p13"/>
          <p:cNvSpPr/>
          <p:nvPr/>
        </p:nvSpPr>
        <p:spPr>
          <a:xfrm rot="-60000">
            <a:off x="6959902" y="1180092"/>
            <a:ext cx="1519510" cy="862769"/>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I want to contribute to my community</a:t>
            </a:r>
            <a:endParaRPr sz="1200" dirty="0">
              <a:solidFill>
                <a:srgbClr val="000000"/>
              </a:solidFill>
            </a:endParaRPr>
          </a:p>
        </p:txBody>
      </p:sp>
      <p:sp>
        <p:nvSpPr>
          <p:cNvPr id="81" name="Google Shape;81;p13"/>
          <p:cNvSpPr/>
          <p:nvPr/>
        </p:nvSpPr>
        <p:spPr>
          <a:xfrm rot="-60000">
            <a:off x="7100668" y="5392483"/>
            <a:ext cx="920667" cy="77615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82" name="Google Shape;82;p13"/>
          <p:cNvSpPr/>
          <p:nvPr/>
        </p:nvSpPr>
        <p:spPr>
          <a:xfrm rot="-60000">
            <a:off x="3920245" y="4962083"/>
            <a:ext cx="934367" cy="107095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healthy food tastes bad (salt tastest good)</a:t>
            </a:r>
            <a:endParaRPr sz="1100" dirty="0">
              <a:solidFill>
                <a:srgbClr val="000000"/>
              </a:solidFill>
            </a:endParaRPr>
          </a:p>
        </p:txBody>
      </p:sp>
      <p:sp>
        <p:nvSpPr>
          <p:cNvPr id="83" name="Google Shape;83;p13"/>
          <p:cNvSpPr/>
          <p:nvPr/>
        </p:nvSpPr>
        <p:spPr>
          <a:xfrm rot="-60000">
            <a:off x="5997442" y="5635317"/>
            <a:ext cx="1016073" cy="93487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cannot trust labels</a:t>
            </a:r>
            <a:endParaRPr sz="1200" dirty="0">
              <a:solidFill>
                <a:srgbClr val="000000"/>
              </a:solidFill>
            </a:endParaRPr>
          </a:p>
        </p:txBody>
      </p:sp>
      <p:sp>
        <p:nvSpPr>
          <p:cNvPr id="84" name="Google Shape;84;p13"/>
          <p:cNvSpPr/>
          <p:nvPr/>
        </p:nvSpPr>
        <p:spPr>
          <a:xfrm rot="-60000">
            <a:off x="8402141" y="3903522"/>
            <a:ext cx="922130" cy="79044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eating healthy</a:t>
            </a:r>
            <a:endParaRPr sz="1200"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0" y="-1"/>
            <a:ext cx="12192000" cy="592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How Does Our Product Meet Those Needs?</a:t>
            </a:r>
            <a:endParaRPr/>
          </a:p>
        </p:txBody>
      </p:sp>
      <p:pic>
        <p:nvPicPr>
          <p:cNvPr id="91" name="Google Shape;91;p14"/>
          <p:cNvPicPr preferRelativeResize="0">
            <a:picLocks noGrp="1"/>
          </p:cNvPicPr>
          <p:nvPr>
            <p:ph type="body" idx="1"/>
          </p:nvPr>
        </p:nvPicPr>
        <p:blipFill rotWithShape="1">
          <a:blip r:embed="rId3">
            <a:alphaModFix/>
          </a:blip>
          <a:srcRect/>
          <a:stretch/>
        </p:blipFill>
        <p:spPr>
          <a:xfrm>
            <a:off x="3805037" y="1755775"/>
            <a:ext cx="4610500" cy="4471988"/>
          </a:xfrm>
          <a:prstGeom prst="rect">
            <a:avLst/>
          </a:prstGeom>
          <a:noFill/>
          <a:ln>
            <a:noFill/>
          </a:ln>
        </p:spPr>
      </p:pic>
      <p:sp>
        <p:nvSpPr>
          <p:cNvPr id="92" name="Google Shape;92;p14"/>
          <p:cNvSpPr txBox="1"/>
          <p:nvPr/>
        </p:nvSpPr>
        <p:spPr>
          <a:xfrm>
            <a:off x="137402" y="1295350"/>
            <a:ext cx="3243300" cy="4472100"/>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1800" i="0" dirty="0">
                <a:solidFill>
                  <a:srgbClr val="000000"/>
                </a:solidFill>
                <a:latin typeface="+mn-lt"/>
              </a:rPr>
              <a:t>Which </a:t>
            </a:r>
            <a:r>
              <a:rPr lang="en-US" sz="1800" i="0" dirty="0">
                <a:solidFill>
                  <a:srgbClr val="FF0000"/>
                </a:solidFill>
                <a:latin typeface="+mn-lt"/>
              </a:rPr>
              <a:t>products and services </a:t>
            </a:r>
            <a:r>
              <a:rPr lang="en-US" sz="1800" i="0" dirty="0">
                <a:solidFill>
                  <a:srgbClr val="000000"/>
                </a:solidFill>
                <a:latin typeface="+mn-lt"/>
              </a:rPr>
              <a:t>help get </a:t>
            </a:r>
            <a:r>
              <a:rPr lang="en-US" sz="1800" i="0" dirty="0">
                <a:solidFill>
                  <a:srgbClr val="FF0000"/>
                </a:solidFill>
                <a:latin typeface="+mn-lt"/>
              </a:rPr>
              <a:t>customer jobs </a:t>
            </a:r>
            <a:r>
              <a:rPr lang="en-US" sz="1800" i="0" dirty="0">
                <a:solidFill>
                  <a:srgbClr val="000000"/>
                </a:solidFill>
                <a:latin typeface="+mn-lt"/>
              </a:rPr>
              <a:t>done? </a:t>
            </a:r>
          </a:p>
          <a:p>
            <a:pPr marL="176209" marR="0" lvl="0" indent="-176209" algn="ctr" rtl="0">
              <a:spcBef>
                <a:spcPts val="0"/>
              </a:spcBef>
              <a:spcAft>
                <a:spcPts val="0"/>
              </a:spcAft>
              <a:buClr>
                <a:srgbClr val="000000"/>
              </a:buClr>
              <a:buSzPts val="1800"/>
              <a:buFont typeface="Noto Sans Symbols"/>
              <a:buNone/>
            </a:pPr>
            <a:endParaRPr lang="en-US" sz="1800" i="0" dirty="0">
              <a:solidFill>
                <a:srgbClr val="000000"/>
              </a:solidFill>
              <a:highlight>
                <a:srgbClr val="FFFFFF"/>
              </a:highlight>
              <a:latin typeface="+mn-lt"/>
            </a:endParaRPr>
          </a:p>
          <a:p>
            <a:pPr marL="176209" marR="0" lvl="0" indent="-176209" algn="ctr" rtl="0">
              <a:spcBef>
                <a:spcPts val="0"/>
              </a:spcBef>
              <a:spcAft>
                <a:spcPts val="0"/>
              </a:spcAft>
              <a:buClr>
                <a:srgbClr val="000000"/>
              </a:buClr>
              <a:buSzPts val="1800"/>
              <a:buFont typeface="Noto Sans Symbols"/>
              <a:buNone/>
            </a:pPr>
            <a:r>
              <a:rPr lang="en-US" sz="1800" i="0" dirty="0">
                <a:solidFill>
                  <a:srgbClr val="000000"/>
                </a:solidFill>
                <a:highlight>
                  <a:srgbClr val="FFFFFF"/>
                </a:highlight>
                <a:latin typeface="+mn-lt"/>
              </a:rPr>
              <a:t>Which products and services do you offer that help your customer get either a functional, social, or emotional job done, or help them satisfy needs and wants? In addition, what ancillary products and services help your customer perform their role as buyer (decision maker), co-creator (</a:t>
            </a:r>
            <a:r>
              <a:rPr lang="en-US" sz="1800" i="0" dirty="0" err="1">
                <a:solidFill>
                  <a:srgbClr val="000000"/>
                </a:solidFill>
                <a:highlight>
                  <a:srgbClr val="FFFFFF"/>
                </a:highlight>
                <a:latin typeface="+mn-lt"/>
              </a:rPr>
              <a:t>customisation</a:t>
            </a:r>
            <a:r>
              <a:rPr lang="en-US" sz="1800" i="0" dirty="0">
                <a:solidFill>
                  <a:srgbClr val="000000"/>
                </a:solidFill>
                <a:highlight>
                  <a:srgbClr val="FFFFFF"/>
                </a:highlight>
                <a:latin typeface="+mn-lt"/>
              </a:rPr>
              <a:t> or contribution), and transferrer (disposal, reseller, or sharer)?</a:t>
            </a:r>
            <a:endParaRPr sz="1800" i="0" dirty="0">
              <a:solidFill>
                <a:srgbClr val="000000"/>
              </a:solidFill>
              <a:latin typeface="+mn-lt"/>
            </a:endParaRPr>
          </a:p>
        </p:txBody>
      </p:sp>
      <p:sp>
        <p:nvSpPr>
          <p:cNvPr id="93" name="Google Shape;93;p14"/>
          <p:cNvSpPr txBox="1"/>
          <p:nvPr/>
        </p:nvSpPr>
        <p:spPr>
          <a:xfrm>
            <a:off x="8655203" y="4003278"/>
            <a:ext cx="3112800" cy="2169000"/>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1800" i="0" dirty="0">
                <a:solidFill>
                  <a:srgbClr val="000000"/>
                </a:solidFill>
                <a:latin typeface="+mn-lt"/>
              </a:rPr>
              <a:t>H</a:t>
            </a:r>
            <a:r>
              <a:rPr lang="en-US" sz="1800" i="0" dirty="0">
                <a:solidFill>
                  <a:srgbClr val="000000"/>
                </a:solidFill>
                <a:latin typeface="+mn-lt"/>
                <a:ea typeface="Arial"/>
                <a:cs typeface="Arial"/>
                <a:sym typeface="Arial"/>
              </a:rPr>
              <a:t>ow do they </a:t>
            </a:r>
            <a:r>
              <a:rPr lang="en-US" sz="1800" i="0" dirty="0">
                <a:solidFill>
                  <a:srgbClr val="FF0000"/>
                </a:solidFill>
                <a:latin typeface="+mn-lt"/>
                <a:ea typeface="Arial"/>
                <a:cs typeface="Arial"/>
                <a:sym typeface="Arial"/>
              </a:rPr>
              <a:t>relieve pains? </a:t>
            </a:r>
            <a:r>
              <a:rPr lang="en-US" sz="1800" i="0" dirty="0">
                <a:solidFill>
                  <a:srgbClr val="000000"/>
                </a:solidFill>
                <a:latin typeface="+mn-lt"/>
                <a:ea typeface="Arial"/>
                <a:cs typeface="Arial"/>
                <a:sym typeface="Arial"/>
              </a:rPr>
              <a:t>Pains are negative emotions, undesired costs or situations, and risks the customer (could) experience before, during, or after getting the job done</a:t>
            </a:r>
            <a:endParaRPr sz="1800" i="0" dirty="0">
              <a:solidFill>
                <a:srgbClr val="000000"/>
              </a:solidFill>
              <a:latin typeface="+mn-lt"/>
              <a:ea typeface="Arial"/>
              <a:cs typeface="Arial"/>
              <a:sym typeface="Arial"/>
            </a:endParaRPr>
          </a:p>
        </p:txBody>
      </p:sp>
      <p:sp>
        <p:nvSpPr>
          <p:cNvPr id="94" name="Google Shape;94;p14"/>
          <p:cNvSpPr txBox="1"/>
          <p:nvPr/>
        </p:nvSpPr>
        <p:spPr>
          <a:xfrm>
            <a:off x="8618250" y="1304200"/>
            <a:ext cx="3149700" cy="2227200"/>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1800" i="0" dirty="0">
                <a:solidFill>
                  <a:srgbClr val="FF0000"/>
                </a:solidFill>
                <a:latin typeface="+mn-lt"/>
              </a:rPr>
              <a:t>How do our offerings</a:t>
            </a:r>
            <a:r>
              <a:rPr lang="en-US" sz="1800" i="0" dirty="0">
                <a:latin typeface="+mn-lt"/>
              </a:rPr>
              <a:t> </a:t>
            </a:r>
            <a:r>
              <a:rPr lang="en-US" sz="1800" i="0" dirty="0">
                <a:solidFill>
                  <a:srgbClr val="FF0000"/>
                </a:solidFill>
                <a:latin typeface="+mn-lt"/>
              </a:rPr>
              <a:t>create gains? </a:t>
            </a:r>
            <a:r>
              <a:rPr lang="en-US" sz="1800" i="0" dirty="0">
                <a:solidFill>
                  <a:srgbClr val="000000"/>
                </a:solidFill>
                <a:latin typeface="+mn-lt"/>
              </a:rPr>
              <a:t>Gains are </a:t>
            </a:r>
            <a:r>
              <a:rPr lang="en-US" sz="1800" i="0" dirty="0">
                <a:solidFill>
                  <a:srgbClr val="000000"/>
                </a:solidFill>
                <a:highlight>
                  <a:srgbClr val="FFFFFF"/>
                </a:highlight>
                <a:latin typeface="+mn-lt"/>
              </a:rPr>
              <a:t>benefits the customer expects, desires or would be surprised by. This includes functional utility, social gains, positive emotions, cost savings</a:t>
            </a:r>
            <a:r>
              <a:rPr lang="en-US" sz="1800" dirty="0">
                <a:solidFill>
                  <a:srgbClr val="000000"/>
                </a:solidFill>
                <a:highlight>
                  <a:srgbClr val="FFFFFF"/>
                </a:highlight>
              </a:rPr>
              <a:t>...</a:t>
            </a:r>
            <a:endParaRPr sz="1800" i="0" dirty="0">
              <a:solidFill>
                <a:srgbClr val="000000"/>
              </a:solidFill>
            </a:endParaRPr>
          </a:p>
        </p:txBody>
      </p:sp>
      <p:sp>
        <p:nvSpPr>
          <p:cNvPr id="95" name="Google Shape;95;p14"/>
          <p:cNvSpPr/>
          <p:nvPr/>
        </p:nvSpPr>
        <p:spPr>
          <a:xfrm rot="-58097">
            <a:off x="3638816" y="2344864"/>
            <a:ext cx="1171313" cy="82207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healthy food</a:t>
            </a:r>
            <a:endParaRPr sz="1100" dirty="0">
              <a:solidFill>
                <a:srgbClr val="000000"/>
              </a:solidFill>
            </a:endParaRPr>
          </a:p>
        </p:txBody>
      </p:sp>
      <p:sp>
        <p:nvSpPr>
          <p:cNvPr id="96" name="Google Shape;96;p14"/>
          <p:cNvSpPr/>
          <p:nvPr/>
        </p:nvSpPr>
        <p:spPr>
          <a:xfrm rot="-58759">
            <a:off x="5329405" y="4822913"/>
            <a:ext cx="772079"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good taste</a:t>
            </a:r>
            <a:endParaRPr sz="1200" dirty="0">
              <a:solidFill>
                <a:srgbClr val="000000"/>
              </a:solidFill>
            </a:endParaRPr>
          </a:p>
        </p:txBody>
      </p:sp>
      <p:sp>
        <p:nvSpPr>
          <p:cNvPr id="97" name="Google Shape;97;p14"/>
          <p:cNvSpPr/>
          <p:nvPr/>
        </p:nvSpPr>
        <p:spPr>
          <a:xfrm rot="-60000">
            <a:off x="7367688" y="4371948"/>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easy to access and find</a:t>
            </a:r>
            <a:endParaRPr sz="1200" dirty="0">
              <a:solidFill>
                <a:srgbClr val="000000"/>
              </a:solidFill>
            </a:endParaRPr>
          </a:p>
        </p:txBody>
      </p:sp>
      <p:sp>
        <p:nvSpPr>
          <p:cNvPr id="98" name="Google Shape;98;p14"/>
          <p:cNvSpPr/>
          <p:nvPr/>
        </p:nvSpPr>
        <p:spPr>
          <a:xfrm rot="-60000">
            <a:off x="7110420" y="5228576"/>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99" name="Google Shape;99;p14"/>
          <p:cNvSpPr/>
          <p:nvPr/>
        </p:nvSpPr>
        <p:spPr>
          <a:xfrm rot="-60000">
            <a:off x="4787332" y="1922099"/>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0" name="Google Shape;100;p14"/>
          <p:cNvSpPr/>
          <p:nvPr/>
        </p:nvSpPr>
        <p:spPr>
          <a:xfrm rot="-60000">
            <a:off x="6110886" y="1953760"/>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1" name="Google Shape;101;p14"/>
          <p:cNvSpPr/>
          <p:nvPr/>
        </p:nvSpPr>
        <p:spPr>
          <a:xfrm rot="-60000">
            <a:off x="5255177" y="2641076"/>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2" name="Google Shape;102;p14"/>
          <p:cNvSpPr/>
          <p:nvPr/>
        </p:nvSpPr>
        <p:spPr>
          <a:xfrm rot="-65101">
            <a:off x="7267533" y="2873590"/>
            <a:ext cx="871093"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3" name="Google Shape;103;p14"/>
          <p:cNvSpPr/>
          <p:nvPr/>
        </p:nvSpPr>
        <p:spPr>
          <a:xfrm rot="-60000">
            <a:off x="6435806" y="3359677"/>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4" name="Google Shape;104;p14"/>
          <p:cNvSpPr/>
          <p:nvPr/>
        </p:nvSpPr>
        <p:spPr>
          <a:xfrm rot="-60000">
            <a:off x="7207208" y="2068329"/>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5" name="Google Shape;105;p14"/>
          <p:cNvSpPr/>
          <p:nvPr/>
        </p:nvSpPr>
        <p:spPr>
          <a:xfrm rot="-60000">
            <a:off x="6008489" y="5558303"/>
            <a:ext cx="1181388"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trustworthy certification</a:t>
            </a:r>
            <a:endParaRPr sz="1100" dirty="0">
              <a:solidFill>
                <a:srgbClr val="000000"/>
              </a:solidFill>
            </a:endParaRPr>
          </a:p>
        </p:txBody>
      </p:sp>
      <p:sp>
        <p:nvSpPr>
          <p:cNvPr id="106" name="Google Shape;106;p14"/>
          <p:cNvSpPr/>
          <p:nvPr/>
        </p:nvSpPr>
        <p:spPr>
          <a:xfrm rot="-58759">
            <a:off x="4856695" y="5562020"/>
            <a:ext cx="772079"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07" name="Google Shape;107;p14"/>
          <p:cNvSpPr/>
          <p:nvPr/>
        </p:nvSpPr>
        <p:spPr>
          <a:xfrm rot="-58097">
            <a:off x="3335879" y="3833089"/>
            <a:ext cx="1171313" cy="82207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12"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100" dirty="0">
                <a:solidFill>
                  <a:srgbClr val="000000"/>
                </a:solidFill>
              </a:rPr>
              <a:t>sustainable food</a:t>
            </a:r>
            <a:endParaRPr sz="1100" dirty="0">
              <a:solidFill>
                <a:srgbClr val="000000"/>
              </a:solidFill>
            </a:endParaRPr>
          </a:p>
        </p:txBody>
      </p:sp>
      <p:sp>
        <p:nvSpPr>
          <p:cNvPr id="108" name="Google Shape;108;p14"/>
          <p:cNvSpPr/>
          <p:nvPr/>
        </p:nvSpPr>
        <p:spPr>
          <a:xfrm rot="-58097">
            <a:off x="3525179" y="4863189"/>
            <a:ext cx="1171313" cy="82207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12"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9" name="Google Shape;109;p14"/>
          <p:cNvSpPr/>
          <p:nvPr/>
        </p:nvSpPr>
        <p:spPr>
          <a:xfrm rot="-58759">
            <a:off x="6435942" y="4129988"/>
            <a:ext cx="772079"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12"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fi-FI" sz="1200" dirty="0">
                <a:solidFill>
                  <a:srgbClr val="000000"/>
                </a:solidFill>
              </a:rPr>
              <a:t>good variety</a:t>
            </a:r>
            <a:endParaRPr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926813" cy="6519444"/>
          </a:xfrm>
        </p:spPr>
        <p:txBody>
          <a:bodyPr/>
          <a:lstStyle/>
          <a:p>
            <a:r>
              <a:rPr lang="fi-FI" sz="1800" dirty="0"/>
              <a:t>Ok, these guys sell lemonade in</a:t>
            </a:r>
            <a:br>
              <a:rPr lang="fi-FI" sz="1800" dirty="0"/>
            </a:br>
            <a:r>
              <a:rPr lang="fi-FI" sz="1800" dirty="0"/>
              <a:t>a hot day in the park. But what is their value proposition?</a:t>
            </a:r>
            <a:br>
              <a:rPr lang="fi-FI" sz="1800" dirty="0"/>
            </a:br>
            <a:br>
              <a:rPr lang="fi-FI" sz="1800" dirty="0"/>
            </a:br>
            <a:r>
              <a:rPr lang="fi-FI" sz="1800" dirty="0"/>
              <a:t>Let us analyse their value proposition and express it in one sentence! Check out the slides that follow!</a:t>
            </a:r>
            <a:endParaRPr lang="en-GB" sz="1800" dirty="0"/>
          </a:p>
        </p:txBody>
      </p:sp>
      <p:pic>
        <p:nvPicPr>
          <p:cNvPr id="4" name="Picture 2" descr="Related imag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927225" y="0"/>
            <a:ext cx="1026477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W</a:t>
            </a:r>
            <a:r>
              <a:rPr lang="fi-FI" sz="4000" dirty="0"/>
              <a:t>hat Benefits Does a Lemonade Stall Offer?</a:t>
            </a:r>
            <a:endParaRPr lang="en-GB" sz="4000" dirty="0"/>
          </a:p>
        </p:txBody>
      </p:sp>
      <p:sp>
        <p:nvSpPr>
          <p:cNvPr id="3" name="Content Placeholder 2"/>
          <p:cNvSpPr>
            <a:spLocks noGrp="1"/>
          </p:cNvSpPr>
          <p:nvPr>
            <p:ph idx="4294967295"/>
          </p:nvPr>
        </p:nvSpPr>
        <p:spPr>
          <a:xfrm>
            <a:off x="0" y="663277"/>
            <a:ext cx="12192000" cy="5753100"/>
          </a:xfrm>
        </p:spPr>
        <p:txBody>
          <a:bodyPr/>
          <a:lstStyle/>
          <a:p>
            <a:r>
              <a:rPr lang="fi-FI" sz="2400" dirty="0"/>
              <a:t>fresh drink</a:t>
            </a:r>
          </a:p>
          <a:p>
            <a:r>
              <a:rPr lang="fi-FI" sz="2400" dirty="0"/>
              <a:t>good taste</a:t>
            </a:r>
          </a:p>
          <a:p>
            <a:r>
              <a:rPr lang="fi-FI" sz="2400" dirty="0"/>
              <a:t>quenching thirst</a:t>
            </a:r>
          </a:p>
          <a:p>
            <a:r>
              <a:rPr lang="fi-FI" sz="2400" dirty="0"/>
              <a:t>when and where you need it</a:t>
            </a:r>
          </a:p>
          <a:p>
            <a:r>
              <a:rPr lang="fi-FI" sz="2400" dirty="0"/>
              <a:t>fun</a:t>
            </a:r>
          </a:p>
          <a:p>
            <a:r>
              <a:rPr lang="fi-FI" sz="2400" dirty="0"/>
              <a:t>healthy</a:t>
            </a:r>
          </a:p>
          <a:p>
            <a:r>
              <a:rPr lang="fi-FI" sz="2400" dirty="0"/>
              <a:t>feel good</a:t>
            </a:r>
          </a:p>
          <a:p>
            <a:r>
              <a:rPr lang="fi-FI" sz="2400" dirty="0"/>
              <a:t>natural</a:t>
            </a:r>
          </a:p>
          <a:p>
            <a:r>
              <a:rPr lang="fi-FI" sz="2400" dirty="0"/>
              <a:t>sustainable</a:t>
            </a:r>
          </a:p>
          <a:p>
            <a:r>
              <a:rPr lang="fi-FI" sz="2400" dirty="0"/>
              <a:t>helping</a:t>
            </a:r>
          </a:p>
          <a:p>
            <a:r>
              <a:rPr lang="fi-FI" sz="2400" dirty="0"/>
              <a:t>belonging</a:t>
            </a:r>
          </a:p>
          <a:p>
            <a:endParaRPr lang="fi-FI" sz="1600" dirty="0"/>
          </a:p>
          <a:p>
            <a:r>
              <a:rPr lang="fi-FI" sz="2400" dirty="0"/>
              <a:t>All these are elements of </a:t>
            </a:r>
            <a:r>
              <a:rPr lang="fi-FI" sz="2400" dirty="0">
                <a:solidFill>
                  <a:srgbClr val="FF0000"/>
                </a:solidFill>
              </a:rPr>
              <a:t>value-in-use</a:t>
            </a:r>
            <a:r>
              <a:rPr lang="fi-FI" sz="2400" dirty="0"/>
              <a:t>: They define the </a:t>
            </a:r>
            <a:r>
              <a:rPr lang="fi-FI" sz="2400" dirty="0">
                <a:solidFill>
                  <a:srgbClr val="FF0000"/>
                </a:solidFill>
              </a:rPr>
              <a:t>amount of discomfort alleviated</a:t>
            </a:r>
            <a:r>
              <a:rPr lang="fi-FI" sz="2400" dirty="0"/>
              <a:t> </a:t>
            </a:r>
            <a:br>
              <a:rPr lang="fi-FI" sz="2400" dirty="0"/>
            </a:br>
            <a:r>
              <a:rPr lang="fi-FI" sz="2400" dirty="0"/>
              <a:t>plus the amount of </a:t>
            </a:r>
            <a:r>
              <a:rPr lang="fi-FI" sz="2400" dirty="0">
                <a:solidFill>
                  <a:srgbClr val="FF0000"/>
                </a:solidFill>
              </a:rPr>
              <a:t>good feelings</a:t>
            </a:r>
            <a:r>
              <a:rPr lang="fi-FI" sz="2400" dirty="0"/>
              <a:t> generated</a:t>
            </a:r>
            <a:endParaRPr lang="en-GB" sz="2400" dirty="0"/>
          </a:p>
        </p:txBody>
      </p:sp>
    </p:spTree>
    <p:extLst>
      <p:ext uri="{BB962C8B-B14F-4D97-AF65-F5344CB8AC3E}">
        <p14:creationId xmlns:p14="http://schemas.microsoft.com/office/powerpoint/2010/main" val="354091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 y="-2166"/>
            <a:ext cx="12193076" cy="642280"/>
          </a:xfrm>
        </p:spPr>
        <p:txBody>
          <a:bodyPr/>
          <a:lstStyle/>
          <a:p>
            <a:r>
              <a:rPr lang="fi-FI" dirty="0"/>
              <a:t>W</a:t>
            </a:r>
            <a:r>
              <a:rPr lang="fi-FI" sz="4000" dirty="0"/>
              <a:t>hat Do Lemonade Stall Customers Need?</a:t>
            </a:r>
            <a:endParaRPr lang="en-GB"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757" y="1166898"/>
            <a:ext cx="5784773" cy="5462502"/>
          </a:xfrm>
        </p:spPr>
      </p:pic>
      <p:sp>
        <p:nvSpPr>
          <p:cNvPr id="7" name="Rectangle 19"/>
          <p:cNvSpPr/>
          <p:nvPr/>
        </p:nvSpPr>
        <p:spPr>
          <a:xfrm rot="-60000">
            <a:off x="7337931" y="2776636"/>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nice day in</a:t>
            </a:r>
            <a:b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b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the park</a:t>
            </a:r>
          </a:p>
        </p:txBody>
      </p:sp>
      <p:sp>
        <p:nvSpPr>
          <p:cNvPr id="8" name="Rectangle 19"/>
          <p:cNvSpPr/>
          <p:nvPr/>
        </p:nvSpPr>
        <p:spPr>
          <a:xfrm rot="-60000">
            <a:off x="6635416" y="3706981"/>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quench thirst</a:t>
            </a:r>
          </a:p>
        </p:txBody>
      </p:sp>
      <p:sp>
        <p:nvSpPr>
          <p:cNvPr id="9" name="Rectangle 19"/>
          <p:cNvSpPr/>
          <p:nvPr/>
        </p:nvSpPr>
        <p:spPr>
          <a:xfrm rot="-60000">
            <a:off x="8334794" y="2923995"/>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feel comfort-able</a:t>
            </a:r>
          </a:p>
        </p:txBody>
      </p:sp>
      <p:sp>
        <p:nvSpPr>
          <p:cNvPr id="10" name="Rectangle 19"/>
          <p:cNvSpPr/>
          <p:nvPr/>
        </p:nvSpPr>
        <p:spPr>
          <a:xfrm rot="-60000">
            <a:off x="7471187" y="4652358"/>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eat healthy</a:t>
            </a:r>
          </a:p>
        </p:txBody>
      </p:sp>
      <p:sp>
        <p:nvSpPr>
          <p:cNvPr id="12" name="Rectangle 19"/>
          <p:cNvSpPr/>
          <p:nvPr/>
        </p:nvSpPr>
        <p:spPr>
          <a:xfrm rot="-60000">
            <a:off x="3398957" y="3997811"/>
            <a:ext cx="1261596" cy="804339"/>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get thirsty when walking in the park</a:t>
            </a:r>
          </a:p>
        </p:txBody>
      </p:sp>
      <p:sp>
        <p:nvSpPr>
          <p:cNvPr id="13" name="Rectangle 19"/>
          <p:cNvSpPr/>
          <p:nvPr/>
        </p:nvSpPr>
        <p:spPr>
          <a:xfrm rot="-60000">
            <a:off x="4946837" y="4102490"/>
            <a:ext cx="1070032" cy="706519"/>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get  hot when walking in the park</a:t>
            </a:r>
          </a:p>
        </p:txBody>
      </p:sp>
      <p:sp>
        <p:nvSpPr>
          <p:cNvPr id="14" name="Rectangle 19"/>
          <p:cNvSpPr/>
          <p:nvPr/>
        </p:nvSpPr>
        <p:spPr>
          <a:xfrm rot="-60000">
            <a:off x="6113023" y="4692541"/>
            <a:ext cx="772361" cy="7748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bottled drinks are heavy to carry</a:t>
            </a:r>
          </a:p>
        </p:txBody>
      </p:sp>
      <p:sp>
        <p:nvSpPr>
          <p:cNvPr id="15" name="Rectangle 19"/>
          <p:cNvSpPr/>
          <p:nvPr/>
        </p:nvSpPr>
        <p:spPr>
          <a:xfrm rot="-60000">
            <a:off x="4857217" y="5623973"/>
            <a:ext cx="961867" cy="75594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cafeterias are full, noisy</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and expensive</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16" name="Rectangle 19"/>
          <p:cNvSpPr/>
          <p:nvPr/>
        </p:nvSpPr>
        <p:spPr>
          <a:xfrm rot="-60000">
            <a:off x="5876163" y="1290376"/>
            <a:ext cx="821127" cy="58406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fun </a:t>
            </a:r>
            <a:r>
              <a:rPr kumimoji="0" lang="en-US" sz="1200" b="0" i="0" u="none" strike="noStrike" kern="0" cap="none" spc="0" normalizeH="0" baseline="0" noProof="0" dirty="0" err="1">
                <a:ln>
                  <a:noFill/>
                </a:ln>
                <a:solidFill>
                  <a:prstClr val="black"/>
                </a:solidFill>
                <a:effectLst/>
                <a:uLnTx/>
                <a:uFillTx/>
                <a:latin typeface="Calibri"/>
                <a:ea typeface="+mn-ea"/>
                <a:cs typeface="Arial" pitchFamily="34" charset="0"/>
              </a:rPr>
              <a:t>exper-iences</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17" name="Rectangle 19"/>
          <p:cNvSpPr/>
          <p:nvPr/>
        </p:nvSpPr>
        <p:spPr>
          <a:xfrm rot="-60000">
            <a:off x="6610402" y="2178010"/>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help</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others</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18" name="Rectangle 19"/>
          <p:cNvSpPr/>
          <p:nvPr/>
        </p:nvSpPr>
        <p:spPr>
          <a:xfrm rot="-60000">
            <a:off x="3724822" y="2596197"/>
            <a:ext cx="971952" cy="6041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be part of community</a:t>
            </a:r>
          </a:p>
        </p:txBody>
      </p:sp>
      <p:sp>
        <p:nvSpPr>
          <p:cNvPr id="19" name="Rectangle 19"/>
          <p:cNvSpPr/>
          <p:nvPr/>
        </p:nvSpPr>
        <p:spPr>
          <a:xfrm rot="-60000">
            <a:off x="4475998" y="1502834"/>
            <a:ext cx="1120392" cy="679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to live sustainably</a:t>
            </a:r>
          </a:p>
        </p:txBody>
      </p:sp>
      <p:sp>
        <p:nvSpPr>
          <p:cNvPr id="20" name="Rectangle 19"/>
          <p:cNvSpPr/>
          <p:nvPr/>
        </p:nvSpPr>
        <p:spPr>
          <a:xfrm rot="-60000">
            <a:off x="4891258" y="2983006"/>
            <a:ext cx="772361" cy="63611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natural products</a:t>
            </a:r>
          </a:p>
        </p:txBody>
      </p:sp>
      <p:sp>
        <p:nvSpPr>
          <p:cNvPr id="21" name="Rectangle 19"/>
          <p:cNvSpPr/>
          <p:nvPr/>
        </p:nvSpPr>
        <p:spPr>
          <a:xfrm rot="-60000">
            <a:off x="5925396" y="2859510"/>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to feel good</a:t>
            </a:r>
          </a:p>
        </p:txBody>
      </p:sp>
      <p:sp>
        <p:nvSpPr>
          <p:cNvPr id="22" name="Rectangle 19"/>
          <p:cNvSpPr/>
          <p:nvPr/>
        </p:nvSpPr>
        <p:spPr>
          <a:xfrm rot="-60000">
            <a:off x="5640863" y="1965595"/>
            <a:ext cx="772361" cy="80500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lead a healthy lifestyle</a:t>
            </a:r>
          </a:p>
        </p:txBody>
      </p:sp>
      <p:sp>
        <p:nvSpPr>
          <p:cNvPr id="23" name="Rectangle 19"/>
          <p:cNvSpPr/>
          <p:nvPr/>
        </p:nvSpPr>
        <p:spPr>
          <a:xfrm rot="-60000">
            <a:off x="3535452" y="3332996"/>
            <a:ext cx="895078"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convenient solutions</a:t>
            </a:r>
          </a:p>
        </p:txBody>
      </p:sp>
      <p:sp>
        <p:nvSpPr>
          <p:cNvPr id="25" name="Content Placeholder 2"/>
          <p:cNvSpPr txBox="1">
            <a:spLocks/>
          </p:cNvSpPr>
          <p:nvPr/>
        </p:nvSpPr>
        <p:spPr bwMode="auto">
          <a:xfrm>
            <a:off x="9446942" y="2608464"/>
            <a:ext cx="2497066" cy="277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sz="1800" i="0" kern="0" dirty="0"/>
              <a:t>What functional jobs?</a:t>
            </a:r>
          </a:p>
          <a:p>
            <a:r>
              <a:rPr lang="fi-FI" sz="1800" i="0" kern="0" dirty="0"/>
              <a:t>What emotional jobs?</a:t>
            </a:r>
          </a:p>
          <a:p>
            <a:r>
              <a:rPr lang="fi-FI" sz="1800" i="0" kern="0" dirty="0"/>
              <a:t>What social jobs?</a:t>
            </a:r>
          </a:p>
          <a:p>
            <a:r>
              <a:rPr lang="fi-FI" sz="1800" i="0" kern="0" dirty="0"/>
              <a:t>What basic needs?</a:t>
            </a:r>
          </a:p>
          <a:p>
            <a:endParaRPr lang="fi-FI" sz="1800" i="0" kern="0" dirty="0"/>
          </a:p>
          <a:p>
            <a:r>
              <a:rPr lang="fi-FI" sz="1800" i="0" kern="0" dirty="0"/>
              <a:t>These are the goals you want to accomplish, things you want get done</a:t>
            </a:r>
            <a:endParaRPr lang="en-GB" sz="1800" i="0" kern="0" dirty="0"/>
          </a:p>
        </p:txBody>
      </p:sp>
      <p:sp>
        <p:nvSpPr>
          <p:cNvPr id="26" name="Content Placeholder 2"/>
          <p:cNvSpPr txBox="1">
            <a:spLocks/>
          </p:cNvSpPr>
          <p:nvPr/>
        </p:nvSpPr>
        <p:spPr bwMode="auto">
          <a:xfrm>
            <a:off x="26083" y="3625809"/>
            <a:ext cx="3209154" cy="246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sz="1800" i="0" kern="0" dirty="0"/>
              <a:t>What barriers?</a:t>
            </a:r>
          </a:p>
          <a:p>
            <a:r>
              <a:rPr lang="fi-FI" sz="1800" i="0" kern="0" dirty="0"/>
              <a:t>What costs?</a:t>
            </a:r>
          </a:p>
          <a:p>
            <a:r>
              <a:rPr lang="fi-FI" sz="1800" i="0" kern="0" dirty="0"/>
              <a:t>What bad feelings?</a:t>
            </a:r>
          </a:p>
          <a:p>
            <a:r>
              <a:rPr lang="fi-FI" sz="1800" i="0" kern="0" dirty="0"/>
              <a:t>What difficulties?</a:t>
            </a:r>
          </a:p>
          <a:p>
            <a:r>
              <a:rPr lang="fi-FI" sz="1800" i="0" kern="0" dirty="0"/>
              <a:t>What risks?</a:t>
            </a:r>
          </a:p>
          <a:p>
            <a:endParaRPr lang="fi-FI" sz="100" i="0" kern="0" dirty="0"/>
          </a:p>
          <a:p>
            <a:r>
              <a:rPr lang="fi-FI" sz="1800" i="0" kern="0" dirty="0"/>
              <a:t>These are things that make accomplishing those goals difficult, costly or inconvenient</a:t>
            </a:r>
            <a:endParaRPr lang="en-GB" sz="1800" i="0" kern="0" dirty="0"/>
          </a:p>
        </p:txBody>
      </p:sp>
      <p:sp>
        <p:nvSpPr>
          <p:cNvPr id="27" name="Content Placeholder 2"/>
          <p:cNvSpPr txBox="1">
            <a:spLocks/>
          </p:cNvSpPr>
          <p:nvPr/>
        </p:nvSpPr>
        <p:spPr bwMode="auto">
          <a:xfrm>
            <a:off x="54955" y="792552"/>
            <a:ext cx="3556984" cy="246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sz="1800" i="0" kern="0" dirty="0"/>
              <a:t>What successes?</a:t>
            </a:r>
          </a:p>
          <a:p>
            <a:r>
              <a:rPr lang="fi-FI" sz="1800" i="0" kern="0" dirty="0"/>
              <a:t>What expectations?</a:t>
            </a:r>
          </a:p>
          <a:p>
            <a:r>
              <a:rPr lang="fi-FI" sz="1800" i="0" kern="0" dirty="0"/>
              <a:t>What delights?</a:t>
            </a:r>
          </a:p>
          <a:p>
            <a:r>
              <a:rPr lang="fi-FI" sz="1800" i="0" kern="0" dirty="0"/>
              <a:t>What savings?</a:t>
            </a:r>
          </a:p>
          <a:p>
            <a:r>
              <a:rPr lang="fi-FI" sz="1800" i="0" kern="0" dirty="0"/>
              <a:t>What makes life easier?</a:t>
            </a:r>
          </a:p>
          <a:p>
            <a:endParaRPr lang="fi-FI" sz="200" i="0" kern="0" dirty="0"/>
          </a:p>
          <a:p>
            <a:r>
              <a:rPr lang="fi-FI" sz="1800" i="0" kern="0" dirty="0"/>
              <a:t>These are ’extra benefits’ that come above and beyond the core tasks</a:t>
            </a:r>
            <a:endParaRPr lang="en-GB" sz="1800" i="0" kern="0" dirty="0"/>
          </a:p>
        </p:txBody>
      </p:sp>
      <p:sp>
        <p:nvSpPr>
          <p:cNvPr id="28" name="Rectangle 19"/>
          <p:cNvSpPr/>
          <p:nvPr/>
        </p:nvSpPr>
        <p:spPr>
          <a:xfrm rot="-60000">
            <a:off x="6962862" y="1519362"/>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enjoy good taste</a:t>
            </a:r>
          </a:p>
        </p:txBody>
      </p:sp>
      <p:sp>
        <p:nvSpPr>
          <p:cNvPr id="24" name="Rectangle 19"/>
          <p:cNvSpPr/>
          <p:nvPr/>
        </p:nvSpPr>
        <p:spPr>
          <a:xfrm rot="-60000">
            <a:off x="7100668" y="5392483"/>
            <a:ext cx="920667" cy="77615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cannot find a drink when I need it</a:t>
            </a:r>
          </a:p>
        </p:txBody>
      </p:sp>
      <p:sp>
        <p:nvSpPr>
          <p:cNvPr id="29" name="Rectangle 19"/>
          <p:cNvSpPr/>
          <p:nvPr/>
        </p:nvSpPr>
        <p:spPr>
          <a:xfrm rot="-60000">
            <a:off x="3920245" y="4962083"/>
            <a:ext cx="934367" cy="107095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canned drinks are resource consuming, unhealthy</a:t>
            </a:r>
          </a:p>
        </p:txBody>
      </p:sp>
      <p:sp>
        <p:nvSpPr>
          <p:cNvPr id="30" name="Rectangle 19"/>
          <p:cNvSpPr/>
          <p:nvPr/>
        </p:nvSpPr>
        <p:spPr>
          <a:xfrm rot="-60000">
            <a:off x="5997442" y="5635317"/>
            <a:ext cx="1016073" cy="93487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plastic bottles are a major environmental problem</a:t>
            </a:r>
          </a:p>
        </p:txBody>
      </p:sp>
      <p:sp>
        <p:nvSpPr>
          <p:cNvPr id="31" name="Rectangle 19"/>
          <p:cNvSpPr/>
          <p:nvPr/>
        </p:nvSpPr>
        <p:spPr>
          <a:xfrm rot="-60000">
            <a:off x="8402141" y="3903522"/>
            <a:ext cx="922130" cy="7904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participate in community</a:t>
            </a:r>
          </a:p>
        </p:txBody>
      </p:sp>
    </p:spTree>
    <p:extLst>
      <p:ext uri="{BB962C8B-B14F-4D97-AF65-F5344CB8AC3E}">
        <p14:creationId xmlns:p14="http://schemas.microsoft.com/office/powerpoint/2010/main" val="29589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8" grpId="0" animBg="1"/>
      <p:bldP spid="24"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33825"/>
          </a:xfrm>
        </p:spPr>
        <p:txBody>
          <a:bodyPr/>
          <a:lstStyle/>
          <a:p>
            <a:r>
              <a:rPr lang="fi-FI" sz="4000" dirty="0"/>
              <a:t>How Does Our Product Meet Those Needs?</a:t>
            </a:r>
            <a:endParaRPr lang="en-GB"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9962" y="1082675"/>
            <a:ext cx="5252075" cy="5094288"/>
          </a:xfrm>
        </p:spPr>
      </p:pic>
      <p:sp>
        <p:nvSpPr>
          <p:cNvPr id="5" name="Content Placeholder 2"/>
          <p:cNvSpPr txBox="1">
            <a:spLocks/>
          </p:cNvSpPr>
          <p:nvPr/>
        </p:nvSpPr>
        <p:spPr bwMode="auto">
          <a:xfrm>
            <a:off x="319314" y="2869118"/>
            <a:ext cx="3060540" cy="127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i="0" kern="0" dirty="0"/>
              <a:t>Which products help get customer jobs done?</a:t>
            </a:r>
            <a:endParaRPr lang="en-GB" i="0" kern="0" dirty="0"/>
          </a:p>
        </p:txBody>
      </p:sp>
      <p:sp>
        <p:nvSpPr>
          <p:cNvPr id="6" name="Content Placeholder 2"/>
          <p:cNvSpPr txBox="1">
            <a:spLocks/>
          </p:cNvSpPr>
          <p:nvPr/>
        </p:nvSpPr>
        <p:spPr bwMode="auto">
          <a:xfrm>
            <a:off x="8905505" y="4141583"/>
            <a:ext cx="3130373" cy="93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i="0" kern="0" dirty="0"/>
              <a:t>How do they relieve pains?</a:t>
            </a:r>
            <a:endParaRPr lang="en-GB" i="0" kern="0" dirty="0"/>
          </a:p>
        </p:txBody>
      </p:sp>
      <p:sp>
        <p:nvSpPr>
          <p:cNvPr id="7" name="Content Placeholder 2"/>
          <p:cNvSpPr txBox="1">
            <a:spLocks/>
          </p:cNvSpPr>
          <p:nvPr/>
        </p:nvSpPr>
        <p:spPr bwMode="auto">
          <a:xfrm>
            <a:off x="8694994" y="1973864"/>
            <a:ext cx="3340885" cy="113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i="0" kern="0" dirty="0"/>
              <a:t>How do they create gains?</a:t>
            </a:r>
            <a:endParaRPr lang="en-GB" i="0" kern="0" dirty="0"/>
          </a:p>
        </p:txBody>
      </p:sp>
      <p:sp>
        <p:nvSpPr>
          <p:cNvPr id="9" name="Rectangle 19"/>
          <p:cNvSpPr/>
          <p:nvPr/>
        </p:nvSpPr>
        <p:spPr>
          <a:xfrm rot="-60000">
            <a:off x="5310767" y="4467528"/>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fresh juice</a:t>
            </a:r>
          </a:p>
        </p:txBody>
      </p:sp>
      <p:sp>
        <p:nvSpPr>
          <p:cNvPr id="10" name="Rectangle 19"/>
          <p:cNvSpPr/>
          <p:nvPr/>
        </p:nvSpPr>
        <p:spPr>
          <a:xfrm rot="-60000">
            <a:off x="7367688" y="3893579"/>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in the park where you need it</a:t>
            </a:r>
          </a:p>
        </p:txBody>
      </p:sp>
      <p:sp>
        <p:nvSpPr>
          <p:cNvPr id="11" name="Rectangle 19"/>
          <p:cNvSpPr/>
          <p:nvPr/>
        </p:nvSpPr>
        <p:spPr>
          <a:xfrm rot="-60000">
            <a:off x="7110420" y="4750207"/>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cool drink</a:t>
            </a:r>
          </a:p>
        </p:txBody>
      </p:sp>
      <p:sp>
        <p:nvSpPr>
          <p:cNvPr id="18" name="Rectangle 19"/>
          <p:cNvSpPr/>
          <p:nvPr/>
        </p:nvSpPr>
        <p:spPr>
          <a:xfrm rot="-60000">
            <a:off x="6008520" y="5083503"/>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served from glass</a:t>
            </a:r>
          </a:p>
        </p:txBody>
      </p:sp>
      <p:sp>
        <p:nvSpPr>
          <p:cNvPr id="19" name="Rectangle 19"/>
          <p:cNvSpPr/>
          <p:nvPr/>
        </p:nvSpPr>
        <p:spPr>
          <a:xfrm rot="-60000">
            <a:off x="4473683" y="5090597"/>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no plastic</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waste</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24" name="Rectangle 19"/>
          <p:cNvSpPr/>
          <p:nvPr/>
        </p:nvSpPr>
        <p:spPr>
          <a:xfrm rot="21540000">
            <a:off x="7100302" y="1516865"/>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local produce</a:t>
            </a:r>
          </a:p>
        </p:txBody>
      </p:sp>
      <p:sp>
        <p:nvSpPr>
          <p:cNvPr id="25" name="Rectangle 19"/>
          <p:cNvSpPr/>
          <p:nvPr/>
        </p:nvSpPr>
        <p:spPr>
          <a:xfrm rot="21540000">
            <a:off x="7322332" y="2251673"/>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fund-raising mission</a:t>
            </a:r>
          </a:p>
        </p:txBody>
      </p:sp>
      <p:sp>
        <p:nvSpPr>
          <p:cNvPr id="26" name="Rectangle 19"/>
          <p:cNvSpPr/>
          <p:nvPr/>
        </p:nvSpPr>
        <p:spPr>
          <a:xfrm rot="21540000">
            <a:off x="5730586" y="1557497"/>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kids from neighbor-hood</a:t>
            </a:r>
          </a:p>
        </p:txBody>
      </p:sp>
      <p:sp>
        <p:nvSpPr>
          <p:cNvPr id="27" name="Rectangle 19"/>
          <p:cNvSpPr/>
          <p:nvPr/>
        </p:nvSpPr>
        <p:spPr>
          <a:xfrm rot="21540000">
            <a:off x="6551576" y="2836701"/>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fun concept</a:t>
            </a:r>
          </a:p>
        </p:txBody>
      </p:sp>
      <p:sp>
        <p:nvSpPr>
          <p:cNvPr id="28" name="Rectangle 19"/>
          <p:cNvSpPr/>
          <p:nvPr/>
        </p:nvSpPr>
        <p:spPr>
          <a:xfrm rot="21540000">
            <a:off x="5334780" y="2332322"/>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freshly squeezed</a:t>
            </a:r>
          </a:p>
        </p:txBody>
      </p:sp>
      <p:sp>
        <p:nvSpPr>
          <p:cNvPr id="29" name="Rectangle 19"/>
          <p:cNvSpPr/>
          <p:nvPr/>
        </p:nvSpPr>
        <p:spPr>
          <a:xfrm rot="21540000">
            <a:off x="4524720" y="1474648"/>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smiling service</a:t>
            </a:r>
          </a:p>
        </p:txBody>
      </p:sp>
      <p:sp>
        <p:nvSpPr>
          <p:cNvPr id="30" name="Rectangle 19"/>
          <p:cNvSpPr/>
          <p:nvPr/>
        </p:nvSpPr>
        <p:spPr>
          <a:xfrm rot="-60000">
            <a:off x="3716123" y="2549564"/>
            <a:ext cx="1112042" cy="56428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fresh lemonade in the park</a:t>
            </a:r>
          </a:p>
        </p:txBody>
      </p:sp>
    </p:spTree>
    <p:extLst>
      <p:ext uri="{BB962C8B-B14F-4D97-AF65-F5344CB8AC3E}">
        <p14:creationId xmlns:p14="http://schemas.microsoft.com/office/powerpoint/2010/main" val="22394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19" grpId="0" animBg="1"/>
      <p:bldP spid="24" grpId="0" animBg="1"/>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09761"/>
          </a:xfrm>
        </p:spPr>
        <p:txBody>
          <a:bodyPr/>
          <a:lstStyle/>
          <a:p>
            <a:r>
              <a:rPr lang="fi-FI" sz="2800" dirty="0"/>
              <a:t>Gain creators should connect with gains and pain relievers with pains!</a:t>
            </a:r>
            <a:endParaRPr lang="en-GB"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7992" y="1288636"/>
            <a:ext cx="9405686" cy="4471988"/>
          </a:xfrm>
        </p:spPr>
      </p:pic>
      <p:sp>
        <p:nvSpPr>
          <p:cNvPr id="52" name="Rectangle 19"/>
          <p:cNvSpPr/>
          <p:nvPr/>
        </p:nvSpPr>
        <p:spPr>
          <a:xfrm rot="-60000">
            <a:off x="9265341" y="2502473"/>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nice day in</a:t>
            </a:r>
            <a:b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b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the park</a:t>
            </a:r>
          </a:p>
        </p:txBody>
      </p:sp>
      <p:sp>
        <p:nvSpPr>
          <p:cNvPr id="53" name="Rectangle 19"/>
          <p:cNvSpPr/>
          <p:nvPr/>
        </p:nvSpPr>
        <p:spPr>
          <a:xfrm rot="-60000">
            <a:off x="8701173" y="3323368"/>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quench thirst</a:t>
            </a:r>
          </a:p>
        </p:txBody>
      </p:sp>
      <p:sp>
        <p:nvSpPr>
          <p:cNvPr id="54" name="Rectangle 19"/>
          <p:cNvSpPr/>
          <p:nvPr/>
        </p:nvSpPr>
        <p:spPr>
          <a:xfrm rot="-60000">
            <a:off x="10205537" y="2730416"/>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feel comfort-able</a:t>
            </a:r>
          </a:p>
        </p:txBody>
      </p:sp>
      <p:sp>
        <p:nvSpPr>
          <p:cNvPr id="55" name="Rectangle 19"/>
          <p:cNvSpPr/>
          <p:nvPr/>
        </p:nvSpPr>
        <p:spPr>
          <a:xfrm rot="-60000">
            <a:off x="9362367" y="4156634"/>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eat healthy</a:t>
            </a:r>
          </a:p>
        </p:txBody>
      </p:sp>
      <p:sp>
        <p:nvSpPr>
          <p:cNvPr id="56" name="Rectangle 19"/>
          <p:cNvSpPr/>
          <p:nvPr/>
        </p:nvSpPr>
        <p:spPr>
          <a:xfrm rot="-60000">
            <a:off x="5816587" y="3606344"/>
            <a:ext cx="1261596" cy="804339"/>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i="0" kern="0" dirty="0">
                <a:solidFill>
                  <a:prstClr val="black"/>
                </a:solidFill>
                <a:latin typeface="Calibri"/>
                <a:ea typeface="+mn-ea"/>
                <a:cs typeface="Arial" pitchFamily="34" charset="0"/>
              </a:rPr>
              <a:t>I </a:t>
            </a: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get thirsty when walking in the park</a:t>
            </a:r>
          </a:p>
        </p:txBody>
      </p:sp>
      <p:sp>
        <p:nvSpPr>
          <p:cNvPr id="57" name="Rectangle 19"/>
          <p:cNvSpPr/>
          <p:nvPr/>
        </p:nvSpPr>
        <p:spPr>
          <a:xfrm rot="-60000">
            <a:off x="7111803" y="3606767"/>
            <a:ext cx="1070032" cy="706519"/>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get  hot when walking in the park</a:t>
            </a:r>
          </a:p>
        </p:txBody>
      </p:sp>
      <p:sp>
        <p:nvSpPr>
          <p:cNvPr id="58" name="Rectangle 19"/>
          <p:cNvSpPr/>
          <p:nvPr/>
        </p:nvSpPr>
        <p:spPr>
          <a:xfrm rot="-60000">
            <a:off x="8277989" y="4196818"/>
            <a:ext cx="772361" cy="7748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bottled drinks are heavy to carry</a:t>
            </a:r>
          </a:p>
        </p:txBody>
      </p:sp>
      <p:sp>
        <p:nvSpPr>
          <p:cNvPr id="59" name="Rectangle 19"/>
          <p:cNvSpPr/>
          <p:nvPr/>
        </p:nvSpPr>
        <p:spPr>
          <a:xfrm rot="-60000">
            <a:off x="7130910" y="4958539"/>
            <a:ext cx="961867" cy="75594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cafeterias are full, noisy</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and expensive</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60" name="Rectangle 19"/>
          <p:cNvSpPr/>
          <p:nvPr/>
        </p:nvSpPr>
        <p:spPr>
          <a:xfrm rot="-60000">
            <a:off x="7940310" y="789463"/>
            <a:ext cx="821127" cy="58406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fun </a:t>
            </a:r>
            <a:r>
              <a:rPr kumimoji="0" lang="en-US" sz="1200" b="0" i="0" u="none" strike="noStrike" kern="0" cap="none" spc="0" normalizeH="0" baseline="0" noProof="0" dirty="0" err="1">
                <a:ln>
                  <a:noFill/>
                </a:ln>
                <a:solidFill>
                  <a:prstClr val="black"/>
                </a:solidFill>
                <a:effectLst/>
                <a:uLnTx/>
                <a:uFillTx/>
                <a:latin typeface="Calibri"/>
                <a:ea typeface="+mn-ea"/>
                <a:cs typeface="Arial" pitchFamily="34" charset="0"/>
              </a:rPr>
              <a:t>exper-iences</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61" name="Rectangle 19"/>
          <p:cNvSpPr/>
          <p:nvPr/>
        </p:nvSpPr>
        <p:spPr>
          <a:xfrm rot="-60000">
            <a:off x="8995305" y="1682287"/>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help</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others</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62" name="Rectangle 19"/>
          <p:cNvSpPr/>
          <p:nvPr/>
        </p:nvSpPr>
        <p:spPr>
          <a:xfrm rot="-60000">
            <a:off x="6388344" y="2076353"/>
            <a:ext cx="971952" cy="6041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be part of community</a:t>
            </a:r>
          </a:p>
        </p:txBody>
      </p:sp>
      <p:sp>
        <p:nvSpPr>
          <p:cNvPr id="63" name="Rectangle 19"/>
          <p:cNvSpPr/>
          <p:nvPr/>
        </p:nvSpPr>
        <p:spPr>
          <a:xfrm rot="-60000">
            <a:off x="6592544" y="1312236"/>
            <a:ext cx="1120392" cy="679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to live sustainably</a:t>
            </a:r>
          </a:p>
        </p:txBody>
      </p:sp>
      <p:sp>
        <p:nvSpPr>
          <p:cNvPr id="64" name="Rectangle 19"/>
          <p:cNvSpPr/>
          <p:nvPr/>
        </p:nvSpPr>
        <p:spPr>
          <a:xfrm rot="-60000">
            <a:off x="7064608" y="2739417"/>
            <a:ext cx="772361" cy="63611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natural products</a:t>
            </a:r>
          </a:p>
        </p:txBody>
      </p:sp>
      <p:sp>
        <p:nvSpPr>
          <p:cNvPr id="77" name="Rectangle 19"/>
          <p:cNvSpPr/>
          <p:nvPr/>
        </p:nvSpPr>
        <p:spPr>
          <a:xfrm rot="-60000">
            <a:off x="8090362" y="2363787"/>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to feel good</a:t>
            </a:r>
          </a:p>
        </p:txBody>
      </p:sp>
      <p:sp>
        <p:nvSpPr>
          <p:cNvPr id="78" name="Rectangle 19"/>
          <p:cNvSpPr/>
          <p:nvPr/>
        </p:nvSpPr>
        <p:spPr>
          <a:xfrm rot="-60000">
            <a:off x="8087963" y="1456980"/>
            <a:ext cx="772361" cy="80500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lead a healthy lifestyle</a:t>
            </a:r>
          </a:p>
        </p:txBody>
      </p:sp>
      <p:sp>
        <p:nvSpPr>
          <p:cNvPr id="79" name="Rectangle 19"/>
          <p:cNvSpPr/>
          <p:nvPr/>
        </p:nvSpPr>
        <p:spPr>
          <a:xfrm rot="-60000">
            <a:off x="5920113" y="2844455"/>
            <a:ext cx="895078"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convenient solutions</a:t>
            </a:r>
          </a:p>
        </p:txBody>
      </p:sp>
      <p:sp>
        <p:nvSpPr>
          <p:cNvPr id="80" name="Rectangle 19"/>
          <p:cNvSpPr/>
          <p:nvPr/>
        </p:nvSpPr>
        <p:spPr>
          <a:xfrm rot="-60000">
            <a:off x="9127828" y="1023639"/>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enjoy good taste</a:t>
            </a:r>
          </a:p>
        </p:txBody>
      </p:sp>
      <p:sp>
        <p:nvSpPr>
          <p:cNvPr id="81" name="Rectangle 19"/>
          <p:cNvSpPr/>
          <p:nvPr/>
        </p:nvSpPr>
        <p:spPr>
          <a:xfrm rot="-60000">
            <a:off x="9265634" y="4896760"/>
            <a:ext cx="920667" cy="77615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cannot find a drink when I need it</a:t>
            </a:r>
          </a:p>
        </p:txBody>
      </p:sp>
      <p:sp>
        <p:nvSpPr>
          <p:cNvPr id="82" name="Rectangle 19"/>
          <p:cNvSpPr/>
          <p:nvPr/>
        </p:nvSpPr>
        <p:spPr>
          <a:xfrm rot="-60000">
            <a:off x="6085211" y="4466360"/>
            <a:ext cx="934367" cy="107095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canned drinks are resource consuming, unhealthy</a:t>
            </a:r>
          </a:p>
        </p:txBody>
      </p:sp>
      <p:sp>
        <p:nvSpPr>
          <p:cNvPr id="83" name="Rectangle 19"/>
          <p:cNvSpPr/>
          <p:nvPr/>
        </p:nvSpPr>
        <p:spPr>
          <a:xfrm rot="-60000">
            <a:off x="8162408" y="5139594"/>
            <a:ext cx="1016073" cy="93487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plastic bottles are a major environmental problem</a:t>
            </a:r>
          </a:p>
        </p:txBody>
      </p:sp>
      <p:sp>
        <p:nvSpPr>
          <p:cNvPr id="84" name="Rectangle 19"/>
          <p:cNvSpPr/>
          <p:nvPr/>
        </p:nvSpPr>
        <p:spPr>
          <a:xfrm rot="-60000">
            <a:off x="10176424" y="3380689"/>
            <a:ext cx="922130" cy="79044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participate in community</a:t>
            </a:r>
          </a:p>
        </p:txBody>
      </p:sp>
      <p:sp>
        <p:nvSpPr>
          <p:cNvPr id="37" name="Rectangle 19"/>
          <p:cNvSpPr/>
          <p:nvPr/>
        </p:nvSpPr>
        <p:spPr>
          <a:xfrm rot="-60000">
            <a:off x="2834021" y="4457055"/>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fresh juice</a:t>
            </a:r>
          </a:p>
        </p:txBody>
      </p:sp>
      <p:sp>
        <p:nvSpPr>
          <p:cNvPr id="38" name="Rectangle 19"/>
          <p:cNvSpPr/>
          <p:nvPr/>
        </p:nvSpPr>
        <p:spPr>
          <a:xfrm rot="-60000">
            <a:off x="4890942" y="3883106"/>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in the park where you need it</a:t>
            </a:r>
          </a:p>
        </p:txBody>
      </p:sp>
      <p:sp>
        <p:nvSpPr>
          <p:cNvPr id="39" name="Rectangle 19"/>
          <p:cNvSpPr/>
          <p:nvPr/>
        </p:nvSpPr>
        <p:spPr>
          <a:xfrm rot="-60000">
            <a:off x="4633674" y="4739734"/>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cool drink</a:t>
            </a:r>
          </a:p>
        </p:txBody>
      </p:sp>
      <p:sp>
        <p:nvSpPr>
          <p:cNvPr id="40" name="Rectangle 19"/>
          <p:cNvSpPr/>
          <p:nvPr/>
        </p:nvSpPr>
        <p:spPr>
          <a:xfrm rot="-60000">
            <a:off x="3531774" y="5073030"/>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served from glass</a:t>
            </a:r>
          </a:p>
        </p:txBody>
      </p:sp>
      <p:sp>
        <p:nvSpPr>
          <p:cNvPr id="41" name="Rectangle 19"/>
          <p:cNvSpPr/>
          <p:nvPr/>
        </p:nvSpPr>
        <p:spPr>
          <a:xfrm rot="-60000">
            <a:off x="1996937" y="5080124"/>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no plastic</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waste</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42" name="Rectangle 19"/>
          <p:cNvSpPr/>
          <p:nvPr/>
        </p:nvSpPr>
        <p:spPr>
          <a:xfrm rot="21540000">
            <a:off x="4623556" y="1506392"/>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local produce</a:t>
            </a:r>
          </a:p>
        </p:txBody>
      </p:sp>
      <p:sp>
        <p:nvSpPr>
          <p:cNvPr id="43" name="Rectangle 19"/>
          <p:cNvSpPr/>
          <p:nvPr/>
        </p:nvSpPr>
        <p:spPr>
          <a:xfrm rot="21540000">
            <a:off x="4845586" y="2241200"/>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fund-raising mission</a:t>
            </a:r>
          </a:p>
        </p:txBody>
      </p:sp>
      <p:sp>
        <p:nvSpPr>
          <p:cNvPr id="44" name="Rectangle 19"/>
          <p:cNvSpPr/>
          <p:nvPr/>
        </p:nvSpPr>
        <p:spPr>
          <a:xfrm rot="21540000">
            <a:off x="3253840" y="1547024"/>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kids from neighbor-hood</a:t>
            </a:r>
          </a:p>
        </p:txBody>
      </p:sp>
      <p:sp>
        <p:nvSpPr>
          <p:cNvPr id="45" name="Rectangle 19"/>
          <p:cNvSpPr/>
          <p:nvPr/>
        </p:nvSpPr>
        <p:spPr>
          <a:xfrm rot="21540000">
            <a:off x="4074830" y="2826228"/>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fun concept</a:t>
            </a:r>
          </a:p>
        </p:txBody>
      </p:sp>
      <p:sp>
        <p:nvSpPr>
          <p:cNvPr id="46" name="Rectangle 19"/>
          <p:cNvSpPr/>
          <p:nvPr/>
        </p:nvSpPr>
        <p:spPr>
          <a:xfrm rot="21540000">
            <a:off x="2858034" y="2321849"/>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freshly squeezed</a:t>
            </a:r>
          </a:p>
        </p:txBody>
      </p:sp>
      <p:sp>
        <p:nvSpPr>
          <p:cNvPr id="47" name="Rectangle 19"/>
          <p:cNvSpPr/>
          <p:nvPr/>
        </p:nvSpPr>
        <p:spPr>
          <a:xfrm rot="21540000">
            <a:off x="2047974" y="1464175"/>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smiling service</a:t>
            </a:r>
          </a:p>
        </p:txBody>
      </p:sp>
      <p:sp>
        <p:nvSpPr>
          <p:cNvPr id="48" name="Rectangle 19"/>
          <p:cNvSpPr/>
          <p:nvPr/>
        </p:nvSpPr>
        <p:spPr>
          <a:xfrm rot="-60000">
            <a:off x="1403783" y="2437218"/>
            <a:ext cx="1112042" cy="56428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fresh lemonade in the park</a:t>
            </a:r>
          </a:p>
        </p:txBody>
      </p:sp>
    </p:spTree>
    <p:extLst>
      <p:ext uri="{BB962C8B-B14F-4D97-AF65-F5344CB8AC3E}">
        <p14:creationId xmlns:p14="http://schemas.microsoft.com/office/powerpoint/2010/main" val="545835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130969"/>
          </a:xfrm>
        </p:spPr>
        <p:txBody>
          <a:bodyPr/>
          <a:lstStyle/>
          <a:p>
            <a:r>
              <a:rPr lang="fi-FI" sz="3200" dirty="0"/>
              <a:t>Let Us Now Use Simple Value Proposition Template to Express Their Value Proposition in One Sentence!</a:t>
            </a:r>
            <a:endParaRPr lang="en-GB" sz="3200" dirty="0"/>
          </a:p>
        </p:txBody>
      </p:sp>
      <p:sp>
        <p:nvSpPr>
          <p:cNvPr id="3" name="Content Placeholder 2"/>
          <p:cNvSpPr>
            <a:spLocks noGrp="1"/>
          </p:cNvSpPr>
          <p:nvPr>
            <p:ph idx="1"/>
          </p:nvPr>
        </p:nvSpPr>
        <p:spPr>
          <a:xfrm>
            <a:off x="715109" y="1483895"/>
            <a:ext cx="10889288" cy="4693620"/>
          </a:xfrm>
        </p:spPr>
        <p:txBody>
          <a:bodyPr/>
          <a:lstStyle/>
          <a:p>
            <a:pPr algn="l"/>
            <a:r>
              <a:rPr lang="fi-FI" b="1" dirty="0"/>
              <a:t>We help </a:t>
            </a:r>
            <a:r>
              <a:rPr lang="fi-FI" dirty="0"/>
              <a:t>[customer or target audience here]</a:t>
            </a:r>
          </a:p>
          <a:p>
            <a:pPr algn="l"/>
            <a:r>
              <a:rPr lang="fi-FI" b="1" dirty="0"/>
              <a:t>to </a:t>
            </a:r>
            <a:r>
              <a:rPr lang="fi-FI" dirty="0"/>
              <a:t>[job here]</a:t>
            </a:r>
          </a:p>
          <a:p>
            <a:pPr algn="l"/>
            <a:r>
              <a:rPr lang="fi-FI" b="1" dirty="0"/>
              <a:t>when and where </a:t>
            </a:r>
            <a:r>
              <a:rPr lang="fi-FI" dirty="0"/>
              <a:t>[context here]</a:t>
            </a:r>
          </a:p>
          <a:p>
            <a:pPr algn="l"/>
            <a:endParaRPr lang="fi-FI" dirty="0"/>
          </a:p>
          <a:p>
            <a:pPr algn="l"/>
            <a:r>
              <a:rPr lang="fi-FI" b="1" dirty="0"/>
              <a:t>We do this by </a:t>
            </a:r>
            <a:r>
              <a:rPr lang="fi-FI" dirty="0"/>
              <a:t>[distinctive gain creators here]</a:t>
            </a:r>
          </a:p>
          <a:p>
            <a:pPr algn="l"/>
            <a:r>
              <a:rPr lang="fi-FI" b="1" dirty="0"/>
              <a:t>and by </a:t>
            </a:r>
            <a:r>
              <a:rPr lang="fi-FI" dirty="0"/>
              <a:t>[pain relievers here]</a:t>
            </a:r>
          </a:p>
          <a:p>
            <a:pPr algn="l"/>
            <a:endParaRPr lang="en-GB" dirty="0"/>
          </a:p>
        </p:txBody>
      </p:sp>
    </p:spTree>
    <p:extLst>
      <p:ext uri="{BB962C8B-B14F-4D97-AF65-F5344CB8AC3E}">
        <p14:creationId xmlns:p14="http://schemas.microsoft.com/office/powerpoint/2010/main" val="950949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93372"/>
          </a:xfrm>
        </p:spPr>
        <p:txBody>
          <a:bodyPr/>
          <a:lstStyle/>
          <a:p>
            <a:r>
              <a:rPr lang="fi-FI" dirty="0"/>
              <a:t>N</a:t>
            </a:r>
            <a:r>
              <a:rPr lang="fi-FI" sz="4000" dirty="0"/>
              <a:t>ow We Can Succinctly Express </a:t>
            </a:r>
            <a:br>
              <a:rPr lang="fi-FI" sz="4000" dirty="0"/>
            </a:br>
            <a:r>
              <a:rPr lang="fi-FI" sz="4000" dirty="0"/>
              <a:t>Lemon Stall’s Value Proposition!</a:t>
            </a:r>
            <a:endParaRPr lang="en-GB" sz="4000" dirty="0"/>
          </a:p>
        </p:txBody>
      </p:sp>
      <p:sp>
        <p:nvSpPr>
          <p:cNvPr id="3" name="Content Placeholder 2"/>
          <p:cNvSpPr>
            <a:spLocks noGrp="1"/>
          </p:cNvSpPr>
          <p:nvPr>
            <p:ph idx="1"/>
          </p:nvPr>
        </p:nvSpPr>
        <p:spPr>
          <a:xfrm>
            <a:off x="616893" y="2533650"/>
            <a:ext cx="10958213" cy="2154464"/>
          </a:xfrm>
        </p:spPr>
        <p:txBody>
          <a:bodyPr/>
          <a:lstStyle/>
          <a:p>
            <a:r>
              <a:rPr lang="fi-FI" sz="3200" dirty="0"/>
              <a:t>We help park goers to enjoy their day in the park by helping them quench their thirst with healthy, great tasting, and refreshing lemon juice freshly squeezed from local produce, conveniently offered on site, with smile and friendly service</a:t>
            </a:r>
            <a:endParaRPr lang="en-GB" sz="3200" dirty="0"/>
          </a:p>
        </p:txBody>
      </p:sp>
      <p:grpSp>
        <p:nvGrpSpPr>
          <p:cNvPr id="4" name="Group 3"/>
          <p:cNvGrpSpPr/>
          <p:nvPr/>
        </p:nvGrpSpPr>
        <p:grpSpPr>
          <a:xfrm>
            <a:off x="1785533" y="1751569"/>
            <a:ext cx="3056733" cy="1066799"/>
            <a:chOff x="7991954" y="1706872"/>
            <a:chExt cx="3056733" cy="1066799"/>
          </a:xfrm>
        </p:grpSpPr>
        <p:sp>
          <p:nvSpPr>
            <p:cNvPr id="5" name="Trapezoid 4"/>
            <p:cNvSpPr/>
            <p:nvPr/>
          </p:nvSpPr>
          <p:spPr>
            <a:xfrm rot="16200000">
              <a:off x="9135089" y="860073"/>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 Same Side Corner Rectangle 5"/>
            <p:cNvSpPr/>
            <p:nvPr/>
          </p:nvSpPr>
          <p:spPr>
            <a:xfrm rot="5400000">
              <a:off x="9020654" y="678172"/>
              <a:ext cx="762000" cy="2819400"/>
            </a:xfrm>
            <a:prstGeom prst="round2SameRect">
              <a:avLst/>
            </a:prstGeom>
            <a:gradFill>
              <a:gsLst>
                <a:gs pos="0">
                  <a:schemeClr val="accent1">
                    <a:lumMod val="5000"/>
                    <a:lumOff val="95000"/>
                  </a:schemeClr>
                </a:gs>
                <a:gs pos="64500">
                  <a:srgbClr val="F2899E"/>
                </a:gs>
                <a:gs pos="29000">
                  <a:srgbClr val="F5A5B4"/>
                </a:gs>
                <a:gs pos="100000">
                  <a:schemeClr val="accent1">
                    <a:lumMod val="45000"/>
                    <a:lumOff val="55000"/>
                  </a:schemeClr>
                </a:gs>
              </a:gsLst>
              <a:lin ang="5400000" scaled="1"/>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customer</a:t>
              </a:r>
            </a:p>
          </p:txBody>
        </p:sp>
      </p:grpSp>
      <p:grpSp>
        <p:nvGrpSpPr>
          <p:cNvPr id="7" name="Group 6"/>
          <p:cNvGrpSpPr/>
          <p:nvPr/>
        </p:nvGrpSpPr>
        <p:grpSpPr>
          <a:xfrm>
            <a:off x="5504916" y="1751568"/>
            <a:ext cx="3056733" cy="1066799"/>
            <a:chOff x="6609721" y="2956680"/>
            <a:chExt cx="3056733" cy="1066799"/>
          </a:xfrm>
        </p:grpSpPr>
        <p:sp>
          <p:nvSpPr>
            <p:cNvPr id="8" name="Trapezoid 7"/>
            <p:cNvSpPr/>
            <p:nvPr/>
          </p:nvSpPr>
          <p:spPr>
            <a:xfrm rot="16200000">
              <a:off x="7752856" y="2109881"/>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 Same Side Corner Rectangle 8"/>
            <p:cNvSpPr/>
            <p:nvPr/>
          </p:nvSpPr>
          <p:spPr>
            <a:xfrm rot="5400000">
              <a:off x="7638421" y="1927980"/>
              <a:ext cx="762000" cy="2819400"/>
            </a:xfrm>
            <a:prstGeom prst="round2SameRect">
              <a:avLst/>
            </a:prstGeom>
            <a:gradFill>
              <a:gsLst>
                <a:gs pos="29000">
                  <a:srgbClr val="93FFE0"/>
                </a:gs>
                <a:gs pos="80000">
                  <a:schemeClr val="bg2">
                    <a:lumMod val="40000"/>
                    <a:lumOff val="60000"/>
                  </a:schemeClr>
                </a:gs>
                <a:gs pos="0">
                  <a:srgbClr val="E7FFF8"/>
                </a:gs>
                <a:gs pos="100000">
                  <a:schemeClr val="bg2">
                    <a:lumMod val="40000"/>
                    <a:lumOff val="60000"/>
                  </a:schemeClr>
                </a:gs>
              </a:gsLst>
              <a:lin ang="5400000" scaled="1"/>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context</a:t>
              </a:r>
            </a:p>
          </p:txBody>
        </p:sp>
      </p:grpSp>
      <p:grpSp>
        <p:nvGrpSpPr>
          <p:cNvPr id="10" name="Group 9"/>
          <p:cNvGrpSpPr/>
          <p:nvPr/>
        </p:nvGrpSpPr>
        <p:grpSpPr>
          <a:xfrm>
            <a:off x="2180948" y="2918723"/>
            <a:ext cx="3056733" cy="1066799"/>
            <a:chOff x="990600" y="838200"/>
            <a:chExt cx="3056733" cy="1066799"/>
          </a:xfrm>
        </p:grpSpPr>
        <p:sp>
          <p:nvSpPr>
            <p:cNvPr id="11" name="Trapezoid 10"/>
            <p:cNvSpPr/>
            <p:nvPr/>
          </p:nvSpPr>
          <p:spPr>
            <a:xfrm rot="16200000">
              <a:off x="2133735" y="-8599"/>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ound Same Side Corner Rectangle 11"/>
            <p:cNvSpPr/>
            <p:nvPr/>
          </p:nvSpPr>
          <p:spPr>
            <a:xfrm rot="5400000">
              <a:off x="2019300" y="-190500"/>
              <a:ext cx="762000" cy="2819400"/>
            </a:xfrm>
            <a:prstGeom prst="round2SameRect">
              <a:avLst/>
            </a:prstGeom>
            <a:gradFill flip="none" rotWithShape="1">
              <a:gsLst>
                <a:gs pos="17120">
                  <a:srgbClr val="BAB289">
                    <a:lumMod val="100000"/>
                  </a:srgbClr>
                </a:gs>
                <a:gs pos="80000">
                  <a:srgbClr val="EEECE1">
                    <a:lumMod val="50000"/>
                  </a:srgbClr>
                </a:gs>
                <a:gs pos="0">
                  <a:srgbClr val="EEECE1">
                    <a:lumMod val="96000"/>
                    <a:lumOff val="4000"/>
                  </a:srgbClr>
                </a:gs>
                <a:gs pos="100000">
                  <a:srgbClr val="EEECE1">
                    <a:lumMod val="50000"/>
                  </a:srgbClr>
                </a:gs>
              </a:gsLst>
              <a:lin ang="5400000" scaled="1"/>
              <a:tileRect/>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job</a:t>
              </a:r>
            </a:p>
          </p:txBody>
        </p:sp>
      </p:grpSp>
      <p:grpSp>
        <p:nvGrpSpPr>
          <p:cNvPr id="13" name="Group 12"/>
          <p:cNvGrpSpPr/>
          <p:nvPr/>
        </p:nvGrpSpPr>
        <p:grpSpPr>
          <a:xfrm>
            <a:off x="8112192" y="3077482"/>
            <a:ext cx="3056733" cy="1066799"/>
            <a:chOff x="990600" y="3963589"/>
            <a:chExt cx="3056733" cy="1066799"/>
          </a:xfrm>
        </p:grpSpPr>
        <p:sp>
          <p:nvSpPr>
            <p:cNvPr id="14" name="Trapezoid 13"/>
            <p:cNvSpPr/>
            <p:nvPr/>
          </p:nvSpPr>
          <p:spPr>
            <a:xfrm rot="16200000">
              <a:off x="2133735" y="3116790"/>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 Same Side Corner Rectangle 14"/>
            <p:cNvSpPr/>
            <p:nvPr/>
          </p:nvSpPr>
          <p:spPr>
            <a:xfrm rot="5400000">
              <a:off x="2019300" y="2934889"/>
              <a:ext cx="762000" cy="2819400"/>
            </a:xfrm>
            <a:prstGeom prst="round2SameRect">
              <a:avLst/>
            </a:prstGeom>
            <a:gradFill>
              <a:gsLst>
                <a:gs pos="17120">
                  <a:srgbClr val="FFFF99"/>
                </a:gs>
                <a:gs pos="80000">
                  <a:srgbClr val="FFFF99"/>
                </a:gs>
                <a:gs pos="0">
                  <a:srgbClr val="FFFF99">
                    <a:lumMod val="50000"/>
                    <a:lumOff val="50000"/>
                  </a:srgbClr>
                </a:gs>
                <a:gs pos="100000">
                  <a:srgbClr val="FFFF66"/>
                </a:gs>
              </a:gsLst>
              <a:lin ang="5400000" scaled="1"/>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gain creators</a:t>
              </a:r>
            </a:p>
          </p:txBody>
        </p:sp>
      </p:grpSp>
      <p:grpSp>
        <p:nvGrpSpPr>
          <p:cNvPr id="16" name="Group 15"/>
          <p:cNvGrpSpPr/>
          <p:nvPr/>
        </p:nvGrpSpPr>
        <p:grpSpPr>
          <a:xfrm>
            <a:off x="1140427" y="4403310"/>
            <a:ext cx="3056733" cy="1066799"/>
            <a:chOff x="990600" y="3963589"/>
            <a:chExt cx="3056733" cy="1066799"/>
          </a:xfrm>
        </p:grpSpPr>
        <p:sp>
          <p:nvSpPr>
            <p:cNvPr id="17" name="Trapezoid 16"/>
            <p:cNvSpPr/>
            <p:nvPr/>
          </p:nvSpPr>
          <p:spPr>
            <a:xfrm rot="16200000">
              <a:off x="2133735" y="3116790"/>
              <a:ext cx="1066799" cy="2760397"/>
            </a:xfrm>
            <a:prstGeom prst="trapezoid">
              <a:avLst/>
            </a:prstGeom>
            <a:solidFill>
              <a:sysClr val="window" lastClr="FFFFFF">
                <a:lumMod val="50000"/>
              </a:sys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ound Same Side Corner Rectangle 17"/>
            <p:cNvSpPr/>
            <p:nvPr/>
          </p:nvSpPr>
          <p:spPr>
            <a:xfrm rot="5400000">
              <a:off x="2019300" y="2934889"/>
              <a:ext cx="762000" cy="2819400"/>
            </a:xfrm>
            <a:prstGeom prst="round2SameRect">
              <a:avLst/>
            </a:prstGeom>
            <a:gradFill>
              <a:gsLst>
                <a:gs pos="17120">
                  <a:srgbClr val="FFFF99"/>
                </a:gs>
                <a:gs pos="80000">
                  <a:srgbClr val="FFFF99"/>
                </a:gs>
                <a:gs pos="0">
                  <a:srgbClr val="FFFF99">
                    <a:lumMod val="50000"/>
                    <a:lumOff val="50000"/>
                  </a:srgbClr>
                </a:gs>
                <a:gs pos="100000">
                  <a:srgbClr val="FFFF66"/>
                </a:gs>
              </a:gsLst>
              <a:lin ang="5400000" scaled="1"/>
            </a:gradFill>
            <a:ln w="25400" cap="flat" cmpd="sng" algn="ctr">
              <a:no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 CENA" panose="02000000000000000000" pitchFamily="2" charset="0"/>
                  <a:ea typeface="+mn-ea"/>
                  <a:cs typeface="+mn-cs"/>
                </a:rPr>
                <a:t>pain relievers</a:t>
              </a:r>
            </a:p>
          </p:txBody>
        </p:sp>
      </p:grpSp>
    </p:spTree>
    <p:extLst>
      <p:ext uri="{BB962C8B-B14F-4D97-AF65-F5344CB8AC3E}">
        <p14:creationId xmlns:p14="http://schemas.microsoft.com/office/powerpoint/2010/main" val="32864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Scale>
                                      <p:cBhvr>
                                        <p:cTn id="2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
                                        </p:tgtEl>
                                        <p:attrNameLst>
                                          <p:attrName>ppt_x</p:attrName>
                                          <p:attrName>ppt_y</p:attrName>
                                        </p:attrNameLst>
                                      </p:cBhvr>
                                    </p:animMotion>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Scale>
                                      <p:cBhvr>
                                        <p:cTn id="2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
                                        </p:tgtEl>
                                        <p:attrNameLst>
                                          <p:attrName>ppt_x</p:attrName>
                                          <p:attrName>ppt_y</p:attrName>
                                        </p:attrNameLst>
                                      </p:cBhvr>
                                    </p:animMotion>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Scale>
                                      <p:cBhvr>
                                        <p:cTn id="3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6"/>
                                        </p:tgtEl>
                                        <p:attrNameLst>
                                          <p:attrName>ppt_x</p:attrName>
                                          <p:attrName>ppt_y</p:attrName>
                                        </p:attrNameLst>
                                      </p:cBhvr>
                                    </p:animMotion>
                                    <p:animEffect transition="in" filter="fade">
                                      <p:cBhvr>
                                        <p:cTn id="3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670" t="6907" r="8180" b="8797"/>
          <a:stretch/>
        </p:blipFill>
        <p:spPr>
          <a:xfrm>
            <a:off x="2167127" y="228599"/>
            <a:ext cx="8421625" cy="5761036"/>
          </a:xfrm>
          <a:prstGeom prst="rect">
            <a:avLst/>
          </a:prstGeom>
        </p:spPr>
      </p:pic>
    </p:spTree>
    <p:extLst>
      <p:ext uri="{BB962C8B-B14F-4D97-AF65-F5344CB8AC3E}">
        <p14:creationId xmlns:p14="http://schemas.microsoft.com/office/powerpoint/2010/main" val="2629780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C15CC-A085-4B64-BDCB-9F2AADD0EA69}"/>
              </a:ext>
            </a:extLst>
          </p:cNvPr>
          <p:cNvSpPr>
            <a:spLocks noGrp="1"/>
          </p:cNvSpPr>
          <p:nvPr>
            <p:ph type="title"/>
          </p:nvPr>
        </p:nvSpPr>
        <p:spPr/>
        <p:txBody>
          <a:bodyPr/>
          <a:lstStyle/>
          <a:p>
            <a:r>
              <a:rPr lang="en-GB" dirty="0"/>
              <a:t>Ok, now it is your turn! Use the following slides to assess your value proposition (both sides!) and express your value proposition in one sentence. Use and edit the post-it notes to assess customer jobs, pains, gains, your product or service, pain relievers and gain creators. Then use the value proposition template to express your value proposition in one sentence!</a:t>
            </a:r>
          </a:p>
        </p:txBody>
      </p:sp>
    </p:spTree>
    <p:extLst>
      <p:ext uri="{BB962C8B-B14F-4D97-AF65-F5344CB8AC3E}">
        <p14:creationId xmlns:p14="http://schemas.microsoft.com/office/powerpoint/2010/main" val="905573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623392" y="66898"/>
            <a:ext cx="10965857" cy="45085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Customer Needs and Jobs</a:t>
            </a:r>
            <a:endParaRPr/>
          </a:p>
        </p:txBody>
      </p:sp>
      <p:pic>
        <p:nvPicPr>
          <p:cNvPr id="60" name="Google Shape;60;p13"/>
          <p:cNvPicPr preferRelativeResize="0">
            <a:picLocks noGrp="1"/>
          </p:cNvPicPr>
          <p:nvPr>
            <p:ph type="body" idx="1"/>
          </p:nvPr>
        </p:nvPicPr>
        <p:blipFill rotWithShape="1">
          <a:blip r:embed="rId3">
            <a:alphaModFix/>
          </a:blip>
          <a:srcRect/>
          <a:stretch/>
        </p:blipFill>
        <p:spPr>
          <a:xfrm>
            <a:off x="3118757" y="1166898"/>
            <a:ext cx="5784773" cy="5462502"/>
          </a:xfrm>
          <a:prstGeom prst="rect">
            <a:avLst/>
          </a:prstGeom>
          <a:noFill/>
          <a:ln>
            <a:noFill/>
          </a:ln>
        </p:spPr>
      </p:pic>
      <p:sp>
        <p:nvSpPr>
          <p:cNvPr id="61" name="Google Shape;61;p13"/>
          <p:cNvSpPr/>
          <p:nvPr/>
        </p:nvSpPr>
        <p:spPr>
          <a:xfrm rot="-60000">
            <a:off x="7337931" y="2776636"/>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2" name="Google Shape;62;p13"/>
          <p:cNvSpPr/>
          <p:nvPr/>
        </p:nvSpPr>
        <p:spPr>
          <a:xfrm rot="-60000">
            <a:off x="6635416" y="3706981"/>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3" name="Google Shape;63;p13"/>
          <p:cNvSpPr/>
          <p:nvPr/>
        </p:nvSpPr>
        <p:spPr>
          <a:xfrm rot="-60000">
            <a:off x="8334794" y="2923995"/>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4" name="Google Shape;64;p13"/>
          <p:cNvSpPr/>
          <p:nvPr/>
        </p:nvSpPr>
        <p:spPr>
          <a:xfrm rot="-60000">
            <a:off x="7471187" y="4652358"/>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5" name="Google Shape;65;p13"/>
          <p:cNvSpPr/>
          <p:nvPr/>
        </p:nvSpPr>
        <p:spPr>
          <a:xfrm rot="-60000">
            <a:off x="3398957" y="3997811"/>
            <a:ext cx="1261596" cy="804339"/>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6" name="Google Shape;66;p13"/>
          <p:cNvSpPr/>
          <p:nvPr/>
        </p:nvSpPr>
        <p:spPr>
          <a:xfrm rot="-60000">
            <a:off x="4946837" y="4102490"/>
            <a:ext cx="1070032" cy="706519"/>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7" name="Google Shape;67;p13"/>
          <p:cNvSpPr/>
          <p:nvPr/>
        </p:nvSpPr>
        <p:spPr>
          <a:xfrm rot="-60000">
            <a:off x="6113023" y="4692541"/>
            <a:ext cx="772361" cy="774861"/>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68" name="Google Shape;68;p13"/>
          <p:cNvSpPr/>
          <p:nvPr/>
        </p:nvSpPr>
        <p:spPr>
          <a:xfrm rot="-60000">
            <a:off x="4857217" y="5623973"/>
            <a:ext cx="961867" cy="75594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69" name="Google Shape;69;p13"/>
          <p:cNvSpPr/>
          <p:nvPr/>
        </p:nvSpPr>
        <p:spPr>
          <a:xfrm rot="-58261">
            <a:off x="5725140" y="1291925"/>
            <a:ext cx="973346" cy="584076"/>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70" name="Google Shape;70;p13"/>
          <p:cNvSpPr/>
          <p:nvPr/>
        </p:nvSpPr>
        <p:spPr>
          <a:xfrm rot="-60000">
            <a:off x="6610402" y="2178010"/>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71" name="Google Shape;71;p13"/>
          <p:cNvSpPr/>
          <p:nvPr/>
        </p:nvSpPr>
        <p:spPr>
          <a:xfrm rot="-60000">
            <a:off x="3724822" y="2596197"/>
            <a:ext cx="971952" cy="604161"/>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2" name="Google Shape;72;p13"/>
          <p:cNvSpPr/>
          <p:nvPr/>
        </p:nvSpPr>
        <p:spPr>
          <a:xfrm rot="-60000">
            <a:off x="4475998" y="1502834"/>
            <a:ext cx="1120392" cy="679008"/>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3" name="Google Shape;73;p13"/>
          <p:cNvSpPr/>
          <p:nvPr/>
        </p:nvSpPr>
        <p:spPr>
          <a:xfrm rot="-60000">
            <a:off x="4891258" y="2983006"/>
            <a:ext cx="772361" cy="636111"/>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4" name="Google Shape;74;p13"/>
          <p:cNvSpPr/>
          <p:nvPr/>
        </p:nvSpPr>
        <p:spPr>
          <a:xfrm rot="-60000">
            <a:off x="5925396" y="2859510"/>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5" name="Google Shape;75;p13"/>
          <p:cNvSpPr/>
          <p:nvPr/>
        </p:nvSpPr>
        <p:spPr>
          <a:xfrm rot="-60000">
            <a:off x="5640863" y="1965595"/>
            <a:ext cx="772361" cy="805007"/>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6" name="Google Shape;76;p13"/>
          <p:cNvSpPr/>
          <p:nvPr/>
        </p:nvSpPr>
        <p:spPr>
          <a:xfrm rot="-60000">
            <a:off x="3535452" y="3332996"/>
            <a:ext cx="895078"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77" name="Google Shape;77;p13"/>
          <p:cNvSpPr txBox="1"/>
          <p:nvPr/>
        </p:nvSpPr>
        <p:spPr>
          <a:xfrm>
            <a:off x="9446942" y="2608464"/>
            <a:ext cx="2497066" cy="1575478"/>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 </a:t>
            </a:r>
            <a:r>
              <a:rPr lang="en-US" sz="2000" i="0" dirty="0">
                <a:solidFill>
                  <a:srgbClr val="FF0000"/>
                </a:solidFill>
                <a:latin typeface="+mn-lt"/>
                <a:ea typeface="Arial"/>
                <a:cs typeface="Arial"/>
                <a:sym typeface="Arial"/>
              </a:rPr>
              <a:t>functional</a:t>
            </a:r>
            <a:r>
              <a:rPr lang="en-US" sz="2000" i="0" dirty="0">
                <a:solidFill>
                  <a:srgbClr val="000000"/>
                </a:solidFill>
                <a:latin typeface="+mn-lt"/>
                <a:ea typeface="Arial"/>
                <a:cs typeface="Arial"/>
                <a:sym typeface="Arial"/>
              </a:rPr>
              <a:t> jobs?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emotional </a:t>
            </a:r>
            <a:r>
              <a:rPr lang="en-US" sz="2000" i="0" dirty="0">
                <a:solidFill>
                  <a:srgbClr val="000000"/>
                </a:solidFill>
                <a:latin typeface="+mn-lt"/>
                <a:ea typeface="Arial"/>
                <a:cs typeface="Arial"/>
                <a:sym typeface="Arial"/>
              </a:rPr>
              <a:t>jobs</a:t>
            </a:r>
            <a:r>
              <a:rPr lang="en-US" sz="2000" i="0" dirty="0">
                <a:solidFill>
                  <a:srgbClr val="FF0000"/>
                </a:solidFill>
                <a:latin typeface="+mn-lt"/>
                <a:ea typeface="Arial"/>
                <a:cs typeface="Arial"/>
                <a:sym typeface="Arial"/>
              </a:rPr>
              <a:t>?</a:t>
            </a:r>
            <a:endParaRPr sz="1600" i="0" dirty="0">
              <a:latin typeface="+mn-lt"/>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W</a:t>
            </a:r>
            <a:r>
              <a:rPr lang="en-US" sz="2000" i="0" dirty="0">
                <a:solidFill>
                  <a:srgbClr val="FF0000"/>
                </a:solidFill>
                <a:latin typeface="+mn-lt"/>
                <a:ea typeface="Arial"/>
                <a:cs typeface="Arial"/>
                <a:sym typeface="Arial"/>
              </a:rPr>
              <a:t>hat </a:t>
            </a:r>
            <a:r>
              <a:rPr lang="en-US" sz="2000" i="0" dirty="0">
                <a:solidFill>
                  <a:srgbClr val="000000"/>
                </a:solidFill>
                <a:latin typeface="+mn-lt"/>
                <a:ea typeface="Arial"/>
                <a:cs typeface="Arial"/>
                <a:sym typeface="Arial"/>
              </a:rPr>
              <a:t>social</a:t>
            </a:r>
            <a:r>
              <a:rPr lang="en-US" sz="2000" i="0" dirty="0">
                <a:solidFill>
                  <a:srgbClr val="FF0000"/>
                </a:solidFill>
                <a:latin typeface="+mn-lt"/>
                <a:ea typeface="Arial"/>
                <a:cs typeface="Arial"/>
                <a:sym typeface="Arial"/>
              </a:rPr>
              <a:t> jobs?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basic needs?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endParaRPr sz="1800" i="0" dirty="0">
              <a:solidFill>
                <a:srgbClr val="FF0000"/>
              </a:solidFill>
              <a:latin typeface="+mn-lt"/>
              <a:ea typeface="Arial"/>
              <a:cs typeface="Arial"/>
              <a:sym typeface="Arial"/>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T</a:t>
            </a:r>
            <a:r>
              <a:rPr lang="en-US" sz="2000" i="0" dirty="0">
                <a:solidFill>
                  <a:srgbClr val="FF0000"/>
                </a:solidFill>
                <a:latin typeface="+mn-lt"/>
                <a:ea typeface="Arial"/>
                <a:cs typeface="Arial"/>
                <a:sym typeface="Arial"/>
              </a:rPr>
              <a:t>hese are the goals you want to accomplish, things you want get done</a:t>
            </a:r>
            <a:endParaRPr sz="2000" i="0" dirty="0">
              <a:solidFill>
                <a:srgbClr val="FF0000"/>
              </a:solidFill>
              <a:latin typeface="+mn-lt"/>
              <a:ea typeface="Arial"/>
              <a:cs typeface="Arial"/>
              <a:sym typeface="Arial"/>
            </a:endParaRPr>
          </a:p>
        </p:txBody>
      </p:sp>
      <p:sp>
        <p:nvSpPr>
          <p:cNvPr id="78" name="Google Shape;78;p13"/>
          <p:cNvSpPr txBox="1"/>
          <p:nvPr/>
        </p:nvSpPr>
        <p:spPr>
          <a:xfrm>
            <a:off x="214057" y="3325225"/>
            <a:ext cx="3209154" cy="2462039"/>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 </a:t>
            </a:r>
            <a:r>
              <a:rPr lang="en-US" sz="2000" i="0" dirty="0">
                <a:solidFill>
                  <a:srgbClr val="FF0000"/>
                </a:solidFill>
                <a:latin typeface="+mn-lt"/>
                <a:ea typeface="Arial"/>
                <a:cs typeface="Arial"/>
                <a:sym typeface="Arial"/>
              </a:rPr>
              <a:t>barriers?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costs?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bad </a:t>
            </a:r>
            <a:r>
              <a:rPr lang="en-US" sz="2000" i="0" dirty="0">
                <a:solidFill>
                  <a:srgbClr val="000000"/>
                </a:solidFill>
                <a:latin typeface="+mn-lt"/>
                <a:ea typeface="Arial"/>
                <a:cs typeface="Arial"/>
                <a:sym typeface="Arial"/>
              </a:rPr>
              <a:t>feelings?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difficulties?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risks?</a:t>
            </a:r>
            <a:endParaRPr sz="1600" i="0" dirty="0">
              <a:latin typeface="+mn-lt"/>
            </a:endParaRPr>
          </a:p>
          <a:p>
            <a:pPr marL="176209" marR="0" lvl="0" indent="-176209" algn="ctr" rtl="0">
              <a:spcBef>
                <a:spcPts val="20"/>
              </a:spcBef>
              <a:spcAft>
                <a:spcPts val="0"/>
              </a:spcAft>
              <a:buClr>
                <a:srgbClr val="000000"/>
              </a:buClr>
              <a:buSzPts val="100"/>
              <a:buFont typeface="Noto Sans Symbols"/>
              <a:buNone/>
            </a:pPr>
            <a:endParaRPr sz="200" i="0" dirty="0">
              <a:solidFill>
                <a:srgbClr val="FF0000"/>
              </a:solidFill>
              <a:latin typeface="+mn-lt"/>
              <a:ea typeface="Arial"/>
              <a:cs typeface="Arial"/>
              <a:sym typeface="Arial"/>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T</a:t>
            </a:r>
            <a:r>
              <a:rPr lang="en-US" sz="2000" i="0" dirty="0">
                <a:solidFill>
                  <a:srgbClr val="FF0000"/>
                </a:solidFill>
                <a:latin typeface="+mn-lt"/>
                <a:ea typeface="Arial"/>
                <a:cs typeface="Arial"/>
                <a:sym typeface="Arial"/>
              </a:rPr>
              <a:t>hese are things that make accomplishing </a:t>
            </a:r>
            <a:r>
              <a:rPr lang="en-US" sz="2000" i="0" dirty="0">
                <a:solidFill>
                  <a:srgbClr val="FF0000"/>
                </a:solidFill>
                <a:latin typeface="+mn-lt"/>
              </a:rPr>
              <a:t>the Job</a:t>
            </a:r>
            <a:r>
              <a:rPr lang="en-US" sz="2000" i="0" dirty="0">
                <a:solidFill>
                  <a:srgbClr val="FF0000"/>
                </a:solidFill>
                <a:latin typeface="+mn-lt"/>
                <a:ea typeface="Arial"/>
                <a:cs typeface="Arial"/>
                <a:sym typeface="Arial"/>
              </a:rPr>
              <a:t> difficult, costly or inconvenient</a:t>
            </a:r>
            <a:endParaRPr sz="2000" i="0" dirty="0">
              <a:solidFill>
                <a:srgbClr val="FF0000"/>
              </a:solidFill>
              <a:latin typeface="+mn-lt"/>
              <a:ea typeface="Arial"/>
              <a:cs typeface="Arial"/>
              <a:sym typeface="Arial"/>
            </a:endParaRPr>
          </a:p>
        </p:txBody>
      </p:sp>
      <p:sp>
        <p:nvSpPr>
          <p:cNvPr id="79" name="Google Shape;79;p13"/>
          <p:cNvSpPr txBox="1"/>
          <p:nvPr/>
        </p:nvSpPr>
        <p:spPr>
          <a:xfrm>
            <a:off x="103771" y="558083"/>
            <a:ext cx="3556984" cy="2462039"/>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 </a:t>
            </a:r>
            <a:r>
              <a:rPr lang="en-US" sz="2000" i="0" dirty="0">
                <a:solidFill>
                  <a:srgbClr val="FF0000"/>
                </a:solidFill>
                <a:latin typeface="+mn-lt"/>
                <a:ea typeface="Arial"/>
                <a:cs typeface="Arial"/>
                <a:sym typeface="Arial"/>
              </a:rPr>
              <a:t>successes?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expectations?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delights?</a:t>
            </a:r>
            <a:endParaRPr sz="2000" i="0" dirty="0">
              <a:solidFill>
                <a:srgbClr val="000000"/>
              </a:solidFill>
              <a:latin typeface="+mn-lt"/>
              <a:ea typeface="Arial"/>
              <a:cs typeface="Arial"/>
              <a:sym typeface="Arial"/>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savings?</a:t>
            </a:r>
            <a:endParaRPr sz="1600" i="0" dirty="0">
              <a:latin typeface="+mn-lt"/>
            </a:endParaRPr>
          </a:p>
          <a:p>
            <a:pPr marL="176209" marR="0" lvl="0" indent="-176209" algn="ctr" rtl="0">
              <a:spcBef>
                <a:spcPts val="360"/>
              </a:spcBef>
              <a:spcAft>
                <a:spcPts val="0"/>
              </a:spcAft>
              <a:buClr>
                <a:srgbClr val="000000"/>
              </a:buClr>
              <a:buSzPts val="1800"/>
              <a:buFont typeface="Noto Sans Symbols"/>
              <a:buNone/>
            </a:pPr>
            <a:r>
              <a:rPr lang="en-US" sz="2000" i="0" dirty="0">
                <a:solidFill>
                  <a:srgbClr val="000000"/>
                </a:solidFill>
                <a:latin typeface="+mn-lt"/>
              </a:rPr>
              <a:t>W</a:t>
            </a:r>
            <a:r>
              <a:rPr lang="en-US" sz="2000" i="0" dirty="0">
                <a:solidFill>
                  <a:srgbClr val="000000"/>
                </a:solidFill>
                <a:latin typeface="+mn-lt"/>
                <a:ea typeface="Arial"/>
                <a:cs typeface="Arial"/>
                <a:sym typeface="Arial"/>
              </a:rPr>
              <a:t>hat</a:t>
            </a:r>
            <a:r>
              <a:rPr lang="en-US" sz="2000" i="0" dirty="0">
                <a:solidFill>
                  <a:srgbClr val="FF0000"/>
                </a:solidFill>
                <a:latin typeface="+mn-lt"/>
                <a:ea typeface="Arial"/>
                <a:cs typeface="Arial"/>
                <a:sym typeface="Arial"/>
              </a:rPr>
              <a:t> </a:t>
            </a:r>
            <a:r>
              <a:rPr lang="en-US" sz="2000" i="0" dirty="0">
                <a:solidFill>
                  <a:srgbClr val="000000"/>
                </a:solidFill>
                <a:latin typeface="+mn-lt"/>
                <a:ea typeface="Arial"/>
                <a:cs typeface="Arial"/>
                <a:sym typeface="Arial"/>
              </a:rPr>
              <a:t>makes</a:t>
            </a:r>
            <a:r>
              <a:rPr lang="en-US" sz="2000" i="0" dirty="0">
                <a:solidFill>
                  <a:srgbClr val="FF0000"/>
                </a:solidFill>
                <a:latin typeface="+mn-lt"/>
                <a:ea typeface="Arial"/>
                <a:cs typeface="Arial"/>
                <a:sym typeface="Arial"/>
              </a:rPr>
              <a:t> life easier?</a:t>
            </a:r>
            <a:endParaRPr sz="1600" i="0" dirty="0">
              <a:latin typeface="+mn-lt"/>
            </a:endParaRPr>
          </a:p>
          <a:p>
            <a:pPr marL="176209" marR="0" lvl="0" indent="-176209" algn="ctr" rtl="0">
              <a:spcBef>
                <a:spcPts val="40"/>
              </a:spcBef>
              <a:spcAft>
                <a:spcPts val="0"/>
              </a:spcAft>
              <a:buClr>
                <a:srgbClr val="000000"/>
              </a:buClr>
              <a:buSzPts val="200"/>
              <a:buFont typeface="Noto Sans Symbols"/>
              <a:buNone/>
            </a:pPr>
            <a:endParaRPr sz="300" i="0" dirty="0">
              <a:solidFill>
                <a:srgbClr val="FF0000"/>
              </a:solidFill>
              <a:latin typeface="+mn-lt"/>
              <a:ea typeface="Arial"/>
              <a:cs typeface="Arial"/>
              <a:sym typeface="Arial"/>
            </a:endParaRPr>
          </a:p>
          <a:p>
            <a:pPr marL="176209" marR="0" lvl="0" indent="-176209" algn="ctr" rtl="0">
              <a:spcBef>
                <a:spcPts val="360"/>
              </a:spcBef>
              <a:spcAft>
                <a:spcPts val="0"/>
              </a:spcAft>
              <a:buClr>
                <a:srgbClr val="FF0000"/>
              </a:buClr>
              <a:buSzPts val="1800"/>
              <a:buFont typeface="Noto Sans Symbols"/>
              <a:buNone/>
            </a:pPr>
            <a:r>
              <a:rPr lang="en-US" sz="2000" i="0" dirty="0">
                <a:solidFill>
                  <a:srgbClr val="FF0000"/>
                </a:solidFill>
                <a:latin typeface="+mn-lt"/>
              </a:rPr>
              <a:t>T</a:t>
            </a:r>
            <a:r>
              <a:rPr lang="en-US" sz="2000" i="0" dirty="0">
                <a:solidFill>
                  <a:srgbClr val="FF0000"/>
                </a:solidFill>
                <a:latin typeface="+mn-lt"/>
                <a:ea typeface="Arial"/>
                <a:cs typeface="Arial"/>
                <a:sym typeface="Arial"/>
              </a:rPr>
              <a:t>hese are </a:t>
            </a:r>
            <a:r>
              <a:rPr lang="en-US" sz="2000" i="0" dirty="0">
                <a:solidFill>
                  <a:srgbClr val="FF0000"/>
                </a:solidFill>
                <a:latin typeface="+mn-lt"/>
              </a:rPr>
              <a:t>the </a:t>
            </a:r>
            <a:r>
              <a:rPr lang="en-US" sz="2000" i="0" dirty="0">
                <a:solidFill>
                  <a:srgbClr val="FF0000"/>
                </a:solidFill>
                <a:latin typeface="+mn-lt"/>
                <a:ea typeface="Arial"/>
                <a:cs typeface="Arial"/>
                <a:sym typeface="Arial"/>
              </a:rPr>
              <a:t>benefits that </a:t>
            </a:r>
            <a:r>
              <a:rPr lang="en-US" sz="2000" i="0" dirty="0">
                <a:solidFill>
                  <a:srgbClr val="FF0000"/>
                </a:solidFill>
                <a:latin typeface="+mn-lt"/>
              </a:rPr>
              <a:t>you seek with the Job!</a:t>
            </a:r>
            <a:endParaRPr sz="2000" i="0" dirty="0">
              <a:solidFill>
                <a:srgbClr val="FF0000"/>
              </a:solidFill>
              <a:latin typeface="+mn-lt"/>
              <a:ea typeface="Arial"/>
              <a:cs typeface="Arial"/>
              <a:sym typeface="Arial"/>
            </a:endParaRPr>
          </a:p>
        </p:txBody>
      </p:sp>
      <p:sp>
        <p:nvSpPr>
          <p:cNvPr id="80" name="Google Shape;80;p13"/>
          <p:cNvSpPr/>
          <p:nvPr/>
        </p:nvSpPr>
        <p:spPr>
          <a:xfrm rot="-60000">
            <a:off x="6962862" y="1519362"/>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81" name="Google Shape;81;p13"/>
          <p:cNvSpPr/>
          <p:nvPr/>
        </p:nvSpPr>
        <p:spPr>
          <a:xfrm rot="-60000">
            <a:off x="7100668" y="5392483"/>
            <a:ext cx="920667" cy="77615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82" name="Google Shape;82;p13"/>
          <p:cNvSpPr/>
          <p:nvPr/>
        </p:nvSpPr>
        <p:spPr>
          <a:xfrm rot="-60000">
            <a:off x="3920245" y="4962083"/>
            <a:ext cx="934367" cy="107095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83" name="Google Shape;83;p13"/>
          <p:cNvSpPr/>
          <p:nvPr/>
        </p:nvSpPr>
        <p:spPr>
          <a:xfrm rot="-60000">
            <a:off x="5997442" y="5635317"/>
            <a:ext cx="1016073" cy="93487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84" name="Google Shape;84;p13"/>
          <p:cNvSpPr/>
          <p:nvPr/>
        </p:nvSpPr>
        <p:spPr>
          <a:xfrm rot="-60000">
            <a:off x="8402141" y="3903522"/>
            <a:ext cx="922130" cy="79044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Tree>
    <p:extLst>
      <p:ext uri="{BB962C8B-B14F-4D97-AF65-F5344CB8AC3E}">
        <p14:creationId xmlns:p14="http://schemas.microsoft.com/office/powerpoint/2010/main" val="2375964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0" y="-1"/>
            <a:ext cx="12192000" cy="592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How Does Our Product Meet Those Needs?</a:t>
            </a:r>
            <a:endParaRPr/>
          </a:p>
        </p:txBody>
      </p:sp>
      <p:pic>
        <p:nvPicPr>
          <p:cNvPr id="91" name="Google Shape;91;p14"/>
          <p:cNvPicPr preferRelativeResize="0">
            <a:picLocks noGrp="1"/>
          </p:cNvPicPr>
          <p:nvPr>
            <p:ph type="body" idx="1"/>
          </p:nvPr>
        </p:nvPicPr>
        <p:blipFill rotWithShape="1">
          <a:blip r:embed="rId3">
            <a:alphaModFix/>
          </a:blip>
          <a:srcRect/>
          <a:stretch/>
        </p:blipFill>
        <p:spPr>
          <a:xfrm>
            <a:off x="3805037" y="1755775"/>
            <a:ext cx="4610500" cy="4471988"/>
          </a:xfrm>
          <a:prstGeom prst="rect">
            <a:avLst/>
          </a:prstGeom>
          <a:noFill/>
          <a:ln>
            <a:noFill/>
          </a:ln>
        </p:spPr>
      </p:pic>
      <p:sp>
        <p:nvSpPr>
          <p:cNvPr id="92" name="Google Shape;92;p14"/>
          <p:cNvSpPr txBox="1"/>
          <p:nvPr/>
        </p:nvSpPr>
        <p:spPr>
          <a:xfrm>
            <a:off x="137402" y="1295350"/>
            <a:ext cx="3243300" cy="4472100"/>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1800" i="0" dirty="0">
                <a:solidFill>
                  <a:srgbClr val="000000"/>
                </a:solidFill>
                <a:latin typeface="+mn-lt"/>
              </a:rPr>
              <a:t>Which </a:t>
            </a:r>
            <a:r>
              <a:rPr lang="en-US" sz="1800" i="0" dirty="0">
                <a:solidFill>
                  <a:srgbClr val="FF0000"/>
                </a:solidFill>
                <a:latin typeface="+mn-lt"/>
              </a:rPr>
              <a:t>products and services </a:t>
            </a:r>
            <a:r>
              <a:rPr lang="en-US" sz="1800" i="0" dirty="0">
                <a:solidFill>
                  <a:srgbClr val="000000"/>
                </a:solidFill>
                <a:latin typeface="+mn-lt"/>
              </a:rPr>
              <a:t>help get </a:t>
            </a:r>
            <a:r>
              <a:rPr lang="en-US" sz="1800" i="0" dirty="0">
                <a:solidFill>
                  <a:srgbClr val="FF0000"/>
                </a:solidFill>
                <a:latin typeface="+mn-lt"/>
              </a:rPr>
              <a:t>customer jobs </a:t>
            </a:r>
            <a:r>
              <a:rPr lang="en-US" sz="1800" i="0" dirty="0">
                <a:solidFill>
                  <a:srgbClr val="000000"/>
                </a:solidFill>
                <a:latin typeface="+mn-lt"/>
              </a:rPr>
              <a:t>done? </a:t>
            </a:r>
          </a:p>
          <a:p>
            <a:pPr marL="176209" marR="0" lvl="0" indent="-176209" algn="ctr" rtl="0">
              <a:spcBef>
                <a:spcPts val="0"/>
              </a:spcBef>
              <a:spcAft>
                <a:spcPts val="0"/>
              </a:spcAft>
              <a:buClr>
                <a:srgbClr val="000000"/>
              </a:buClr>
              <a:buSzPts val="1800"/>
              <a:buFont typeface="Noto Sans Symbols"/>
              <a:buNone/>
            </a:pPr>
            <a:endParaRPr lang="en-US" sz="1800" i="0" dirty="0">
              <a:solidFill>
                <a:srgbClr val="000000"/>
              </a:solidFill>
              <a:highlight>
                <a:srgbClr val="FFFFFF"/>
              </a:highlight>
              <a:latin typeface="+mn-lt"/>
            </a:endParaRPr>
          </a:p>
          <a:p>
            <a:pPr marL="176209" marR="0" lvl="0" indent="-176209" algn="ctr" rtl="0">
              <a:spcBef>
                <a:spcPts val="0"/>
              </a:spcBef>
              <a:spcAft>
                <a:spcPts val="0"/>
              </a:spcAft>
              <a:buClr>
                <a:srgbClr val="000000"/>
              </a:buClr>
              <a:buSzPts val="1800"/>
              <a:buFont typeface="Noto Sans Symbols"/>
              <a:buNone/>
            </a:pPr>
            <a:r>
              <a:rPr lang="en-US" sz="1800" i="0" dirty="0">
                <a:solidFill>
                  <a:srgbClr val="000000"/>
                </a:solidFill>
                <a:highlight>
                  <a:srgbClr val="FFFFFF"/>
                </a:highlight>
                <a:latin typeface="+mn-lt"/>
              </a:rPr>
              <a:t>Which products and services do you offer that help your customer get either a functional, social, or emotional job done, or help them satisfy needs and wants? In addition, what ancillary products and services help your customer perform their role as buyer (decision maker), co-creator (</a:t>
            </a:r>
            <a:r>
              <a:rPr lang="en-US" sz="1800" i="0" dirty="0" err="1">
                <a:solidFill>
                  <a:srgbClr val="000000"/>
                </a:solidFill>
                <a:highlight>
                  <a:srgbClr val="FFFFFF"/>
                </a:highlight>
                <a:latin typeface="+mn-lt"/>
              </a:rPr>
              <a:t>customisation</a:t>
            </a:r>
            <a:r>
              <a:rPr lang="en-US" sz="1800" i="0" dirty="0">
                <a:solidFill>
                  <a:srgbClr val="000000"/>
                </a:solidFill>
                <a:highlight>
                  <a:srgbClr val="FFFFFF"/>
                </a:highlight>
                <a:latin typeface="+mn-lt"/>
              </a:rPr>
              <a:t> or contribution), and transferrer (disposal, reseller, or sharer)?</a:t>
            </a:r>
            <a:endParaRPr sz="1800" i="0" dirty="0">
              <a:solidFill>
                <a:srgbClr val="000000"/>
              </a:solidFill>
              <a:latin typeface="+mn-lt"/>
            </a:endParaRPr>
          </a:p>
        </p:txBody>
      </p:sp>
      <p:sp>
        <p:nvSpPr>
          <p:cNvPr id="93" name="Google Shape;93;p14"/>
          <p:cNvSpPr txBox="1"/>
          <p:nvPr/>
        </p:nvSpPr>
        <p:spPr>
          <a:xfrm>
            <a:off x="8655203" y="4003278"/>
            <a:ext cx="3112800" cy="2169000"/>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1800" i="0" dirty="0">
                <a:solidFill>
                  <a:srgbClr val="000000"/>
                </a:solidFill>
                <a:latin typeface="+mn-lt"/>
              </a:rPr>
              <a:t>H</a:t>
            </a:r>
            <a:r>
              <a:rPr lang="en-US" sz="1800" i="0" dirty="0">
                <a:solidFill>
                  <a:srgbClr val="000000"/>
                </a:solidFill>
                <a:latin typeface="+mn-lt"/>
                <a:ea typeface="Arial"/>
                <a:cs typeface="Arial"/>
                <a:sym typeface="Arial"/>
              </a:rPr>
              <a:t>ow do they </a:t>
            </a:r>
            <a:r>
              <a:rPr lang="en-US" sz="1800" i="0" dirty="0">
                <a:solidFill>
                  <a:srgbClr val="FF0000"/>
                </a:solidFill>
                <a:latin typeface="+mn-lt"/>
                <a:ea typeface="Arial"/>
                <a:cs typeface="Arial"/>
                <a:sym typeface="Arial"/>
              </a:rPr>
              <a:t>relieve pains? </a:t>
            </a:r>
            <a:r>
              <a:rPr lang="en-US" sz="1800" i="0" dirty="0">
                <a:solidFill>
                  <a:srgbClr val="000000"/>
                </a:solidFill>
                <a:latin typeface="+mn-lt"/>
                <a:ea typeface="Arial"/>
                <a:cs typeface="Arial"/>
                <a:sym typeface="Arial"/>
              </a:rPr>
              <a:t>Pains are negative emotions, undesired costs or situations, and risks the customer (could) experience before, during, or after getting the job done</a:t>
            </a:r>
            <a:endParaRPr sz="1800" i="0" dirty="0">
              <a:solidFill>
                <a:srgbClr val="000000"/>
              </a:solidFill>
              <a:latin typeface="+mn-lt"/>
              <a:ea typeface="Arial"/>
              <a:cs typeface="Arial"/>
              <a:sym typeface="Arial"/>
            </a:endParaRPr>
          </a:p>
        </p:txBody>
      </p:sp>
      <p:sp>
        <p:nvSpPr>
          <p:cNvPr id="94" name="Google Shape;94;p14"/>
          <p:cNvSpPr txBox="1"/>
          <p:nvPr/>
        </p:nvSpPr>
        <p:spPr>
          <a:xfrm>
            <a:off x="8618250" y="1304200"/>
            <a:ext cx="3149700" cy="2227200"/>
          </a:xfrm>
          <a:prstGeom prst="rect">
            <a:avLst/>
          </a:prstGeom>
          <a:noFill/>
          <a:ln>
            <a:noFill/>
          </a:ln>
        </p:spPr>
        <p:txBody>
          <a:bodyPr spcFirstLastPara="1" wrap="square" lIns="0" tIns="0" rIns="0" bIns="0" anchor="t" anchorCtr="0">
            <a:noAutofit/>
          </a:bodyPr>
          <a:lstStyle/>
          <a:p>
            <a:pPr marL="176209" marR="0" lvl="0" indent="-176209" algn="ctr" rtl="0">
              <a:spcBef>
                <a:spcPts val="0"/>
              </a:spcBef>
              <a:spcAft>
                <a:spcPts val="0"/>
              </a:spcAft>
              <a:buClr>
                <a:srgbClr val="000000"/>
              </a:buClr>
              <a:buSzPts val="1800"/>
              <a:buFont typeface="Noto Sans Symbols"/>
              <a:buNone/>
            </a:pPr>
            <a:r>
              <a:rPr lang="en-US" sz="1800" i="0" dirty="0">
                <a:solidFill>
                  <a:srgbClr val="FF0000"/>
                </a:solidFill>
                <a:latin typeface="+mn-lt"/>
              </a:rPr>
              <a:t>How do our offerings</a:t>
            </a:r>
            <a:r>
              <a:rPr lang="en-US" sz="1800" i="0" dirty="0">
                <a:latin typeface="+mn-lt"/>
              </a:rPr>
              <a:t> </a:t>
            </a:r>
            <a:r>
              <a:rPr lang="en-US" sz="1800" i="0" dirty="0">
                <a:solidFill>
                  <a:srgbClr val="FF0000"/>
                </a:solidFill>
                <a:latin typeface="+mn-lt"/>
              </a:rPr>
              <a:t>create gains? </a:t>
            </a:r>
            <a:r>
              <a:rPr lang="en-US" sz="1800" i="0" dirty="0">
                <a:solidFill>
                  <a:srgbClr val="000000"/>
                </a:solidFill>
                <a:latin typeface="+mn-lt"/>
              </a:rPr>
              <a:t>Gains are </a:t>
            </a:r>
            <a:r>
              <a:rPr lang="en-US" sz="1800" i="0" dirty="0">
                <a:solidFill>
                  <a:srgbClr val="000000"/>
                </a:solidFill>
                <a:highlight>
                  <a:srgbClr val="FFFFFF"/>
                </a:highlight>
                <a:latin typeface="+mn-lt"/>
              </a:rPr>
              <a:t>benefits the customer expects, desires or would be surprised by. This includes functional utility, social gains, positive emotions, cost savings</a:t>
            </a:r>
            <a:r>
              <a:rPr lang="en-US" sz="1800" dirty="0">
                <a:solidFill>
                  <a:srgbClr val="000000"/>
                </a:solidFill>
                <a:highlight>
                  <a:srgbClr val="FFFFFF"/>
                </a:highlight>
              </a:rPr>
              <a:t>...</a:t>
            </a:r>
            <a:endParaRPr sz="1800" i="0" dirty="0">
              <a:solidFill>
                <a:srgbClr val="000000"/>
              </a:solidFill>
            </a:endParaRPr>
          </a:p>
        </p:txBody>
      </p:sp>
      <p:sp>
        <p:nvSpPr>
          <p:cNvPr id="95" name="Google Shape;95;p14"/>
          <p:cNvSpPr/>
          <p:nvPr/>
        </p:nvSpPr>
        <p:spPr>
          <a:xfrm rot="-58097">
            <a:off x="3638816" y="2344864"/>
            <a:ext cx="1171313" cy="82207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96" name="Google Shape;96;p14"/>
          <p:cNvSpPr/>
          <p:nvPr/>
        </p:nvSpPr>
        <p:spPr>
          <a:xfrm rot="-58759">
            <a:off x="5329405" y="4822913"/>
            <a:ext cx="772079"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97" name="Google Shape;97;p14"/>
          <p:cNvSpPr/>
          <p:nvPr/>
        </p:nvSpPr>
        <p:spPr>
          <a:xfrm rot="-60000">
            <a:off x="7367688" y="4371948"/>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98" name="Google Shape;98;p14"/>
          <p:cNvSpPr/>
          <p:nvPr/>
        </p:nvSpPr>
        <p:spPr>
          <a:xfrm rot="-60000">
            <a:off x="7110420" y="5228576"/>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99" name="Google Shape;99;p14"/>
          <p:cNvSpPr/>
          <p:nvPr/>
        </p:nvSpPr>
        <p:spPr>
          <a:xfrm rot="-60000">
            <a:off x="4787332" y="1922099"/>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0" name="Google Shape;100;p14"/>
          <p:cNvSpPr/>
          <p:nvPr/>
        </p:nvSpPr>
        <p:spPr>
          <a:xfrm rot="-60000">
            <a:off x="6110886" y="1953760"/>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1" name="Google Shape;101;p14"/>
          <p:cNvSpPr/>
          <p:nvPr/>
        </p:nvSpPr>
        <p:spPr>
          <a:xfrm rot="-60000">
            <a:off x="5255177" y="2641076"/>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2" name="Google Shape;102;p14"/>
          <p:cNvSpPr/>
          <p:nvPr/>
        </p:nvSpPr>
        <p:spPr>
          <a:xfrm rot="-65101">
            <a:off x="7267533" y="2873590"/>
            <a:ext cx="871093"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3" name="Google Shape;103;p14"/>
          <p:cNvSpPr/>
          <p:nvPr/>
        </p:nvSpPr>
        <p:spPr>
          <a:xfrm rot="-60000">
            <a:off x="6435806" y="3359677"/>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4" name="Google Shape;104;p14"/>
          <p:cNvSpPr/>
          <p:nvPr/>
        </p:nvSpPr>
        <p:spPr>
          <a:xfrm rot="-60000">
            <a:off x="7207208" y="2068329"/>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4D0AC"/>
              </a:gs>
              <a:gs pos="21000">
                <a:srgbClr val="D6E3BC"/>
              </a:gs>
              <a:gs pos="100000">
                <a:srgbClr val="94E53B"/>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5" name="Google Shape;105;p14"/>
          <p:cNvSpPr/>
          <p:nvPr/>
        </p:nvSpPr>
        <p:spPr>
          <a:xfrm rot="-60000">
            <a:off x="6008520" y="5561872"/>
            <a:ext cx="772361" cy="529993"/>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6" name="Google Shape;106;p14"/>
          <p:cNvSpPr/>
          <p:nvPr/>
        </p:nvSpPr>
        <p:spPr>
          <a:xfrm rot="-58759">
            <a:off x="4856695" y="5562020"/>
            <a:ext cx="772079"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00"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07" name="Google Shape;107;p14"/>
          <p:cNvSpPr/>
          <p:nvPr/>
        </p:nvSpPr>
        <p:spPr>
          <a:xfrm rot="-58097">
            <a:off x="3335879" y="3833089"/>
            <a:ext cx="1171313" cy="82207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12"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8" name="Google Shape;108;p14"/>
          <p:cNvSpPr/>
          <p:nvPr/>
        </p:nvSpPr>
        <p:spPr>
          <a:xfrm rot="-58097">
            <a:off x="3525179" y="4863189"/>
            <a:ext cx="1171313" cy="822075"/>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F6E7A6"/>
              </a:gs>
              <a:gs pos="21000">
                <a:srgbClr val="FEF99C"/>
              </a:gs>
              <a:gs pos="100000">
                <a:srgbClr val="FFC925"/>
              </a:gs>
            </a:gsLst>
            <a:lin ang="5400012"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
        <p:nvSpPr>
          <p:cNvPr id="109" name="Google Shape;109;p14"/>
          <p:cNvSpPr/>
          <p:nvPr/>
        </p:nvSpPr>
        <p:spPr>
          <a:xfrm rot="-58759">
            <a:off x="6435942" y="4129988"/>
            <a:ext cx="772079" cy="528464"/>
          </a:xfrm>
          <a:custGeom>
            <a:avLst/>
            <a:gdLst/>
            <a:ahLst/>
            <a:cxnLst/>
            <a:rect l="l" t="t" r="r" b="b"/>
            <a:pathLst>
              <a:path w="1319601" h="1235984" extrusionOk="0">
                <a:moveTo>
                  <a:pt x="30785" y="0"/>
                </a:moveTo>
                <a:lnTo>
                  <a:pt x="1312848" y="20567"/>
                </a:lnTo>
                <a:cubicBezTo>
                  <a:pt x="1314777" y="429048"/>
                  <a:pt x="1317672" y="824648"/>
                  <a:pt x="1319601" y="1233129"/>
                </a:cubicBezTo>
                <a:lnTo>
                  <a:pt x="0" y="1235984"/>
                </a:lnTo>
                <a:lnTo>
                  <a:pt x="30785" y="0"/>
                </a:lnTo>
                <a:close/>
              </a:path>
            </a:pathLst>
          </a:custGeom>
          <a:gradFill>
            <a:gsLst>
              <a:gs pos="0">
                <a:srgbClr val="CDC1DB"/>
              </a:gs>
              <a:gs pos="27000">
                <a:srgbClr val="CC9EFE"/>
              </a:gs>
              <a:gs pos="76000">
                <a:srgbClr val="CC9EFE"/>
              </a:gs>
              <a:gs pos="100000">
                <a:srgbClr val="CC9EFE"/>
              </a:gs>
            </a:gsLst>
            <a:lin ang="5400012" scaled="0"/>
          </a:gradFill>
          <a:ln>
            <a:noFill/>
          </a:ln>
          <a:effectLst>
            <a:outerShdw blurRad="38100" dist="254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endParaRPr/>
          </a:p>
        </p:txBody>
      </p:sp>
    </p:spTree>
    <p:extLst>
      <p:ext uri="{BB962C8B-B14F-4D97-AF65-F5344CB8AC3E}">
        <p14:creationId xmlns:p14="http://schemas.microsoft.com/office/powerpoint/2010/main" val="2489034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urved Connector 16"/>
          <p:cNvCxnSpPr/>
          <p:nvPr/>
        </p:nvCxnSpPr>
        <p:spPr>
          <a:xfrm flipV="1">
            <a:off x="3974787" y="5648553"/>
            <a:ext cx="1752600" cy="457200"/>
          </a:xfrm>
          <a:prstGeom prst="straightConnector1">
            <a:avLst/>
          </a:prstGeom>
          <a:ln w="38100" cap="rnd">
            <a:solidFill>
              <a:srgbClr val="000000"/>
            </a:solidFill>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8434" name="Group 44"/>
          <p:cNvGrpSpPr>
            <a:grpSpLocks/>
          </p:cNvGrpSpPr>
          <p:nvPr/>
        </p:nvGrpSpPr>
        <p:grpSpPr bwMode="auto">
          <a:xfrm>
            <a:off x="3863147" y="2260693"/>
            <a:ext cx="857250" cy="1130190"/>
            <a:chOff x="2992" y="2200"/>
            <a:chExt cx="768" cy="1012"/>
          </a:xfrm>
        </p:grpSpPr>
        <p:pic>
          <p:nvPicPr>
            <p:cNvPr id="1848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5" name="TextBox 21"/>
            <p:cNvSpPr txBox="1">
              <a:spLocks noChangeArrowheads="1"/>
            </p:cNvSpPr>
            <p:nvPr/>
          </p:nvSpPr>
          <p:spPr bwMode="auto">
            <a:xfrm>
              <a:off x="2992" y="2658"/>
              <a:ext cx="768"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company (define role)</a:t>
              </a:r>
            </a:p>
          </p:txBody>
        </p:sp>
      </p:grpSp>
      <p:grpSp>
        <p:nvGrpSpPr>
          <p:cNvPr id="18435" name="Group 45"/>
          <p:cNvGrpSpPr>
            <a:grpSpLocks/>
          </p:cNvGrpSpPr>
          <p:nvPr/>
        </p:nvGrpSpPr>
        <p:grpSpPr bwMode="auto">
          <a:xfrm>
            <a:off x="2456415" y="2270218"/>
            <a:ext cx="857250" cy="936164"/>
            <a:chOff x="2176" y="2208"/>
            <a:chExt cx="768" cy="840"/>
          </a:xfrm>
        </p:grpSpPr>
        <p:pic>
          <p:nvPicPr>
            <p:cNvPr id="1848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3" name="TextBox 22"/>
            <p:cNvSpPr txBox="1">
              <a:spLocks noChangeArrowheads="1"/>
            </p:cNvSpPr>
            <p:nvPr/>
          </p:nvSpPr>
          <p:spPr bwMode="auto">
            <a:xfrm>
              <a:off x="2176"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my company</a:t>
              </a:r>
            </a:p>
          </p:txBody>
        </p:sp>
      </p:grpSp>
      <p:grpSp>
        <p:nvGrpSpPr>
          <p:cNvPr id="18436" name="Group 43"/>
          <p:cNvGrpSpPr>
            <a:grpSpLocks/>
          </p:cNvGrpSpPr>
          <p:nvPr/>
        </p:nvGrpSpPr>
        <p:grpSpPr bwMode="auto">
          <a:xfrm>
            <a:off x="5269879" y="2270218"/>
            <a:ext cx="857250" cy="766763"/>
            <a:chOff x="3808" y="2208"/>
            <a:chExt cx="768" cy="688"/>
          </a:xfrm>
        </p:grpSpPr>
        <p:pic>
          <p:nvPicPr>
            <p:cNvPr id="1848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1"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consumer</a:t>
              </a:r>
            </a:p>
          </p:txBody>
        </p:sp>
      </p:grpSp>
      <p:grpSp>
        <p:nvGrpSpPr>
          <p:cNvPr id="18437" name="Group 42"/>
          <p:cNvGrpSpPr>
            <a:grpSpLocks/>
          </p:cNvGrpSpPr>
          <p:nvPr/>
        </p:nvGrpSpPr>
        <p:grpSpPr bwMode="auto">
          <a:xfrm>
            <a:off x="6676611" y="2270218"/>
            <a:ext cx="857250" cy="766763"/>
            <a:chOff x="4624" y="2208"/>
            <a:chExt cx="768" cy="688"/>
          </a:xfrm>
        </p:grpSpPr>
        <p:pic>
          <p:nvPicPr>
            <p:cNvPr id="18478"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9" name="TextBox 24"/>
            <p:cNvSpPr txBox="1">
              <a:spLocks noChangeArrowheads="1"/>
            </p:cNvSpPr>
            <p:nvPr/>
          </p:nvSpPr>
          <p:spPr bwMode="auto">
            <a:xfrm>
              <a:off x="4624"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supplier</a:t>
              </a:r>
            </a:p>
          </p:txBody>
        </p:sp>
      </p:grpSp>
      <p:grpSp>
        <p:nvGrpSpPr>
          <p:cNvPr id="18438" name="Group 41"/>
          <p:cNvGrpSpPr>
            <a:grpSpLocks/>
          </p:cNvGrpSpPr>
          <p:nvPr/>
        </p:nvGrpSpPr>
        <p:grpSpPr bwMode="auto">
          <a:xfrm>
            <a:off x="8083343" y="2270218"/>
            <a:ext cx="857250" cy="766763"/>
            <a:chOff x="5488" y="2208"/>
            <a:chExt cx="768" cy="688"/>
          </a:xfrm>
        </p:grpSpPr>
        <p:pic>
          <p:nvPicPr>
            <p:cNvPr id="18476"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20"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7" name="TextBox 25"/>
            <p:cNvSpPr txBox="1">
              <a:spLocks noChangeArrowheads="1"/>
            </p:cNvSpPr>
            <p:nvPr/>
          </p:nvSpPr>
          <p:spPr bwMode="auto">
            <a:xfrm>
              <a:off x="548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non-profit</a:t>
              </a:r>
            </a:p>
          </p:txBody>
        </p:sp>
      </p:grpSp>
      <p:grpSp>
        <p:nvGrpSpPr>
          <p:cNvPr id="18439" name="Group 40"/>
          <p:cNvGrpSpPr>
            <a:grpSpLocks/>
          </p:cNvGrpSpPr>
          <p:nvPr/>
        </p:nvGrpSpPr>
        <p:grpSpPr bwMode="auto">
          <a:xfrm>
            <a:off x="9472216" y="2260693"/>
            <a:ext cx="970345" cy="936164"/>
            <a:chOff x="6304" y="2208"/>
            <a:chExt cx="768" cy="840"/>
          </a:xfrm>
        </p:grpSpPr>
        <p:pic>
          <p:nvPicPr>
            <p:cNvPr id="18474"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5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5" name="TextBox 26"/>
            <p:cNvSpPr txBox="1">
              <a:spLocks noChangeArrowheads="1"/>
            </p:cNvSpPr>
            <p:nvPr/>
          </p:nvSpPr>
          <p:spPr bwMode="auto">
            <a:xfrm>
              <a:off x="630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government</a:t>
              </a:r>
            </a:p>
          </p:txBody>
        </p:sp>
      </p:grpSp>
      <p:sp>
        <p:nvSpPr>
          <p:cNvPr id="18440" name="TextBox 27"/>
          <p:cNvSpPr txBox="1">
            <a:spLocks noChangeArrowheads="1"/>
          </p:cNvSpPr>
          <p:nvPr/>
        </p:nvSpPr>
        <p:spPr bwMode="auto">
          <a:xfrm>
            <a:off x="665483" y="2309270"/>
            <a:ext cx="1256208" cy="80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400" b="1" i="0" dirty="0">
                <a:solidFill>
                  <a:srgbClr val="000000"/>
                </a:solidFill>
                <a:latin typeface="+mn-lt"/>
              </a:rPr>
              <a:t>6 players</a:t>
            </a:r>
          </a:p>
        </p:txBody>
      </p:sp>
      <p:sp>
        <p:nvSpPr>
          <p:cNvPr id="18441" name="TextBox 29"/>
          <p:cNvSpPr txBox="1">
            <a:spLocks noChangeArrowheads="1"/>
          </p:cNvSpPr>
          <p:nvPr/>
        </p:nvSpPr>
        <p:spPr bwMode="auto">
          <a:xfrm>
            <a:off x="284215" y="3488331"/>
            <a:ext cx="2042501" cy="80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400" b="1" i="0" dirty="0">
                <a:solidFill>
                  <a:srgbClr val="000000"/>
                </a:solidFill>
                <a:latin typeface="+mn-lt"/>
              </a:rPr>
              <a:t>11 objects</a:t>
            </a:r>
          </a:p>
          <a:p>
            <a:pPr>
              <a:defRPr/>
            </a:pPr>
            <a:r>
              <a:rPr lang="en-US" altLang="en-US" sz="2400" b="1" i="0" dirty="0">
                <a:solidFill>
                  <a:srgbClr val="000000"/>
                </a:solidFill>
                <a:latin typeface="+mn-lt"/>
              </a:rPr>
              <a:t>to exchange</a:t>
            </a:r>
          </a:p>
        </p:txBody>
      </p:sp>
      <p:grpSp>
        <p:nvGrpSpPr>
          <p:cNvPr id="18442" name="Group 51"/>
          <p:cNvGrpSpPr>
            <a:grpSpLocks/>
          </p:cNvGrpSpPr>
          <p:nvPr/>
        </p:nvGrpSpPr>
        <p:grpSpPr bwMode="auto">
          <a:xfrm>
            <a:off x="2590300" y="3539236"/>
            <a:ext cx="588962" cy="538323"/>
            <a:chOff x="2464" y="3408"/>
            <a:chExt cx="528" cy="482"/>
          </a:xfrm>
        </p:grpSpPr>
        <p:pic>
          <p:nvPicPr>
            <p:cNvPr id="18472" name="Picture 17"/>
            <p:cNvPicPr preferRelativeResize="0">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60" y="3408"/>
              <a:ext cx="33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3" name="TextBox 30"/>
            <p:cNvSpPr txBox="1">
              <a:spLocks noChangeArrowheads="1"/>
            </p:cNvSpPr>
            <p:nvPr/>
          </p:nvSpPr>
          <p:spPr bwMode="auto">
            <a:xfrm>
              <a:off x="2464" y="3667"/>
              <a:ext cx="52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product</a:t>
              </a:r>
            </a:p>
          </p:txBody>
        </p:sp>
      </p:grpSp>
      <p:grpSp>
        <p:nvGrpSpPr>
          <p:cNvPr id="18443" name="Group 52"/>
          <p:cNvGrpSpPr>
            <a:grpSpLocks/>
          </p:cNvGrpSpPr>
          <p:nvPr/>
        </p:nvGrpSpPr>
        <p:grpSpPr bwMode="auto">
          <a:xfrm>
            <a:off x="3991249" y="3546391"/>
            <a:ext cx="588962" cy="484292"/>
            <a:chOff x="3184" y="3456"/>
            <a:chExt cx="528" cy="434"/>
          </a:xfrm>
        </p:grpSpPr>
        <p:pic>
          <p:nvPicPr>
            <p:cNvPr id="18470" name="Picture 18"/>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1" name="TextBox 32"/>
            <p:cNvSpPr txBox="1">
              <a:spLocks noChangeArrowheads="1"/>
            </p:cNvSpPr>
            <p:nvPr/>
          </p:nvSpPr>
          <p:spPr bwMode="auto">
            <a:xfrm>
              <a:off x="3184" y="3666"/>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service</a:t>
              </a:r>
            </a:p>
          </p:txBody>
        </p:sp>
      </p:grpSp>
      <p:grpSp>
        <p:nvGrpSpPr>
          <p:cNvPr id="18444" name="Group 53"/>
          <p:cNvGrpSpPr>
            <a:grpSpLocks/>
          </p:cNvGrpSpPr>
          <p:nvPr/>
        </p:nvGrpSpPr>
        <p:grpSpPr bwMode="auto">
          <a:xfrm>
            <a:off x="5318240" y="3535081"/>
            <a:ext cx="777760" cy="775533"/>
            <a:chOff x="3808" y="3360"/>
            <a:chExt cx="624" cy="696"/>
          </a:xfrm>
        </p:grpSpPr>
        <p:pic>
          <p:nvPicPr>
            <p:cNvPr id="18468" name="Picture 19"/>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00" y="3360"/>
              <a:ext cx="24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9" name="TextBox 33"/>
            <p:cNvSpPr txBox="1">
              <a:spLocks noChangeArrowheads="1"/>
            </p:cNvSpPr>
            <p:nvPr/>
          </p:nvSpPr>
          <p:spPr bwMode="auto">
            <a:xfrm>
              <a:off x="3808" y="3666"/>
              <a:ext cx="62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experience</a:t>
              </a:r>
            </a:p>
          </p:txBody>
        </p:sp>
      </p:grpSp>
      <p:grpSp>
        <p:nvGrpSpPr>
          <p:cNvPr id="18445" name="Group 54"/>
          <p:cNvGrpSpPr>
            <a:grpSpLocks/>
          </p:cNvGrpSpPr>
          <p:nvPr/>
        </p:nvGrpSpPr>
        <p:grpSpPr bwMode="auto">
          <a:xfrm>
            <a:off x="6745231" y="3546391"/>
            <a:ext cx="720009" cy="775533"/>
            <a:chOff x="4576" y="3360"/>
            <a:chExt cx="528" cy="696"/>
          </a:xfrm>
        </p:grpSpPr>
        <p:pic>
          <p:nvPicPr>
            <p:cNvPr id="18466" name="Picture 20"/>
            <p:cNvPicPr preferRelativeResize="0">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0" y="3360"/>
              <a:ext cx="27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7" name="TextBox 34"/>
            <p:cNvSpPr txBox="1">
              <a:spLocks noChangeArrowheads="1"/>
            </p:cNvSpPr>
            <p:nvPr/>
          </p:nvSpPr>
          <p:spPr bwMode="auto">
            <a:xfrm>
              <a:off x="4576" y="3666"/>
              <a:ext cx="52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exposure</a:t>
              </a:r>
            </a:p>
          </p:txBody>
        </p:sp>
      </p:grpSp>
      <p:grpSp>
        <p:nvGrpSpPr>
          <p:cNvPr id="18446" name="Group 55"/>
          <p:cNvGrpSpPr>
            <a:grpSpLocks/>
          </p:cNvGrpSpPr>
          <p:nvPr/>
        </p:nvGrpSpPr>
        <p:grpSpPr bwMode="auto">
          <a:xfrm>
            <a:off x="8135912" y="3652310"/>
            <a:ext cx="734252" cy="667662"/>
            <a:chOff x="5275" y="3456"/>
            <a:chExt cx="528" cy="599"/>
          </a:xfrm>
        </p:grpSpPr>
        <p:pic>
          <p:nvPicPr>
            <p:cNvPr id="18464" name="Picture 26"/>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76" y="3456"/>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5" name="TextBox 35"/>
            <p:cNvSpPr txBox="1">
              <a:spLocks noChangeArrowheads="1"/>
            </p:cNvSpPr>
            <p:nvPr/>
          </p:nvSpPr>
          <p:spPr bwMode="auto">
            <a:xfrm>
              <a:off x="5275" y="3665"/>
              <a:ext cx="52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reputation</a:t>
              </a:r>
            </a:p>
          </p:txBody>
        </p:sp>
      </p:grpSp>
      <p:grpSp>
        <p:nvGrpSpPr>
          <p:cNvPr id="18447" name="Group 50"/>
          <p:cNvGrpSpPr>
            <a:grpSpLocks/>
          </p:cNvGrpSpPr>
          <p:nvPr/>
        </p:nvGrpSpPr>
        <p:grpSpPr bwMode="auto">
          <a:xfrm>
            <a:off x="2590300" y="4520855"/>
            <a:ext cx="588962" cy="569853"/>
            <a:chOff x="2464" y="4320"/>
            <a:chExt cx="528" cy="512"/>
          </a:xfrm>
        </p:grpSpPr>
        <p:pic>
          <p:nvPicPr>
            <p:cNvPr id="18462" name="Picture 21"/>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3" name="TextBox 36"/>
            <p:cNvSpPr txBox="1">
              <a:spLocks noChangeArrowheads="1"/>
            </p:cNvSpPr>
            <p:nvPr/>
          </p:nvSpPr>
          <p:spPr bwMode="auto">
            <a:xfrm>
              <a:off x="2464" y="4608"/>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money</a:t>
              </a:r>
            </a:p>
          </p:txBody>
        </p:sp>
      </p:grpSp>
      <p:grpSp>
        <p:nvGrpSpPr>
          <p:cNvPr id="18448" name="Group 49"/>
          <p:cNvGrpSpPr>
            <a:grpSpLocks/>
          </p:cNvGrpSpPr>
          <p:nvPr/>
        </p:nvGrpSpPr>
        <p:grpSpPr bwMode="auto">
          <a:xfrm>
            <a:off x="3884951" y="4530221"/>
            <a:ext cx="803275" cy="606471"/>
            <a:chOff x="3040" y="4288"/>
            <a:chExt cx="720" cy="544"/>
          </a:xfrm>
        </p:grpSpPr>
        <p:pic>
          <p:nvPicPr>
            <p:cNvPr id="18460" name="Picture 22"/>
            <p:cNvPicPr preferRelativeResize="0">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32" y="4288"/>
              <a:ext cx="33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1" name="TextBox 37"/>
            <p:cNvSpPr txBox="1">
              <a:spLocks noChangeArrowheads="1"/>
            </p:cNvSpPr>
            <p:nvPr/>
          </p:nvSpPr>
          <p:spPr bwMode="auto">
            <a:xfrm>
              <a:off x="3040" y="4608"/>
              <a:ext cx="72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less money</a:t>
              </a:r>
            </a:p>
          </p:txBody>
        </p:sp>
      </p:grpSp>
      <p:grpSp>
        <p:nvGrpSpPr>
          <p:cNvPr id="18449" name="Group 48"/>
          <p:cNvGrpSpPr>
            <a:grpSpLocks/>
          </p:cNvGrpSpPr>
          <p:nvPr/>
        </p:nvGrpSpPr>
        <p:grpSpPr bwMode="auto">
          <a:xfrm>
            <a:off x="5393915" y="4558658"/>
            <a:ext cx="695325" cy="569853"/>
            <a:chOff x="3808" y="4320"/>
            <a:chExt cx="624" cy="512"/>
          </a:xfrm>
        </p:grpSpPr>
        <p:sp>
          <p:nvSpPr>
            <p:cNvPr id="18458" name="TextBox 38"/>
            <p:cNvSpPr txBox="1">
              <a:spLocks noChangeArrowheads="1"/>
            </p:cNvSpPr>
            <p:nvPr/>
          </p:nvSpPr>
          <p:spPr bwMode="auto">
            <a:xfrm>
              <a:off x="3808" y="4608"/>
              <a:ext cx="62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data</a:t>
              </a:r>
            </a:p>
          </p:txBody>
        </p:sp>
        <p:pic>
          <p:nvPicPr>
            <p:cNvPr id="18459" name="Picture 39"/>
            <p:cNvPicPr preferRelativeResize="0">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50" name="Group 47"/>
          <p:cNvGrpSpPr>
            <a:grpSpLocks/>
          </p:cNvGrpSpPr>
          <p:nvPr/>
        </p:nvGrpSpPr>
        <p:grpSpPr bwMode="auto">
          <a:xfrm>
            <a:off x="6909698" y="4520853"/>
            <a:ext cx="482600" cy="590564"/>
            <a:chOff x="4624" y="4320"/>
            <a:chExt cx="432" cy="530"/>
          </a:xfrm>
        </p:grpSpPr>
        <p:pic>
          <p:nvPicPr>
            <p:cNvPr id="18456" name="Picture 25"/>
            <p:cNvPicPr preferRelativeResize="0">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20" y="4320"/>
              <a:ext cx="21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TextBox 40"/>
            <p:cNvSpPr txBox="1">
              <a:spLocks noChangeArrowheads="1"/>
            </p:cNvSpPr>
            <p:nvPr/>
          </p:nvSpPr>
          <p:spPr bwMode="auto">
            <a:xfrm>
              <a:off x="4624" y="4626"/>
              <a:ext cx="4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right</a:t>
              </a:r>
            </a:p>
          </p:txBody>
        </p:sp>
      </p:grpSp>
      <p:grpSp>
        <p:nvGrpSpPr>
          <p:cNvPr id="18451" name="Group 46"/>
          <p:cNvGrpSpPr>
            <a:grpSpLocks/>
          </p:cNvGrpSpPr>
          <p:nvPr/>
        </p:nvGrpSpPr>
        <p:grpSpPr bwMode="auto">
          <a:xfrm>
            <a:off x="8247251" y="4444033"/>
            <a:ext cx="482600" cy="644592"/>
            <a:chOff x="5296" y="4272"/>
            <a:chExt cx="432" cy="578"/>
          </a:xfrm>
        </p:grpSpPr>
        <p:pic>
          <p:nvPicPr>
            <p:cNvPr id="18454" name="Picture 42"/>
            <p:cNvPicPr preferRelativeResize="0">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344" y="4272"/>
              <a:ext cx="38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TextBox 43"/>
            <p:cNvSpPr txBox="1">
              <a:spLocks noChangeArrowheads="1"/>
            </p:cNvSpPr>
            <p:nvPr/>
          </p:nvSpPr>
          <p:spPr bwMode="auto">
            <a:xfrm>
              <a:off x="5296" y="4626"/>
              <a:ext cx="4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credits</a:t>
              </a:r>
            </a:p>
          </p:txBody>
        </p:sp>
      </p:grpSp>
      <p:cxnSp>
        <p:nvCxnSpPr>
          <p:cNvPr id="45" name="Curved Connector 16"/>
          <p:cNvCxnSpPr/>
          <p:nvPr/>
        </p:nvCxnSpPr>
        <p:spPr>
          <a:xfrm flipV="1">
            <a:off x="7313579" y="5602964"/>
            <a:ext cx="1752600" cy="457200"/>
          </a:xfrm>
          <a:prstGeom prst="straightConnector1">
            <a:avLst/>
          </a:prstGeom>
          <a:ln w="38100" cap="rnd">
            <a:solidFill>
              <a:srgbClr val="000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453" name="Title 1"/>
          <p:cNvSpPr>
            <a:spLocks/>
          </p:cNvSpPr>
          <p:nvPr/>
        </p:nvSpPr>
        <p:spPr bwMode="auto">
          <a:xfrm>
            <a:off x="2989263" y="322263"/>
            <a:ext cx="7358062"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7" tIns="35717" rIns="35717" bIns="35717"/>
          <a:lstStyle>
            <a:lvl1pPr algn="ctr" defTabSz="642938">
              <a:defRPr sz="2500">
                <a:solidFill>
                  <a:schemeClr val="tx1"/>
                </a:solidFill>
                <a:latin typeface="Gill Sans" charset="0"/>
                <a:ea typeface="ヒラギノ角ゴ ProN W3" charset="-128"/>
                <a:sym typeface="Gill Sans" charset="0"/>
              </a:defRPr>
            </a:lvl1pPr>
            <a:lvl2pPr marL="522288" indent="-201613" algn="ctr" defTabSz="642938">
              <a:defRPr sz="2500">
                <a:solidFill>
                  <a:schemeClr val="tx1"/>
                </a:solidFill>
                <a:latin typeface="Gill Sans" charset="0"/>
                <a:ea typeface="ヒラギノ角ゴ ProN W3" charset="-128"/>
                <a:sym typeface="Gill Sans" charset="0"/>
              </a:defRPr>
            </a:lvl2pPr>
            <a:lvl3pPr marL="803275" indent="-160338"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lgn="l">
              <a:defRPr/>
            </a:pPr>
            <a:endParaRPr lang="en-US" altLang="en-US" sz="1600" i="0" dirty="0">
              <a:solidFill>
                <a:srgbClr val="000000"/>
              </a:solidFill>
              <a:latin typeface="+mn-lt"/>
              <a:sym typeface="Verdana" panose="020B0604030504040204" pitchFamily="34" charset="0"/>
            </a:endParaRPr>
          </a:p>
        </p:txBody>
      </p:sp>
      <p:grpSp>
        <p:nvGrpSpPr>
          <p:cNvPr id="55" name="Group 54"/>
          <p:cNvGrpSpPr/>
          <p:nvPr/>
        </p:nvGrpSpPr>
        <p:grpSpPr>
          <a:xfrm>
            <a:off x="9559073" y="3488331"/>
            <a:ext cx="803275" cy="651575"/>
            <a:chOff x="4868333" y="3966456"/>
            <a:chExt cx="803275" cy="651575"/>
          </a:xfrm>
        </p:grpSpPr>
        <p:pic>
          <p:nvPicPr>
            <p:cNvPr id="56" name="Picture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00312" y="3966456"/>
              <a:ext cx="545918" cy="44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 name="TextBox 37"/>
            <p:cNvSpPr txBox="1">
              <a:spLocks noChangeArrowheads="1"/>
            </p:cNvSpPr>
            <p:nvPr/>
          </p:nvSpPr>
          <p:spPr bwMode="auto">
            <a:xfrm>
              <a:off x="4868333" y="4368445"/>
              <a:ext cx="803275" cy="2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attention</a:t>
              </a:r>
            </a:p>
          </p:txBody>
        </p:sp>
      </p:grpSp>
      <p:sp>
        <p:nvSpPr>
          <p:cNvPr id="2" name="Title 1"/>
          <p:cNvSpPr>
            <a:spLocks noGrp="1"/>
          </p:cNvSpPr>
          <p:nvPr>
            <p:ph type="title"/>
          </p:nvPr>
        </p:nvSpPr>
        <p:spPr>
          <a:xfrm>
            <a:off x="0" y="3905"/>
            <a:ext cx="12192000" cy="1119347"/>
          </a:xfrm>
        </p:spPr>
        <p:txBody>
          <a:bodyPr/>
          <a:lstStyle/>
          <a:p>
            <a:pPr>
              <a:defRPr/>
            </a:pPr>
            <a:r>
              <a:rPr lang="en-US" altLang="en-US" sz="2000" b="1" dirty="0">
                <a:latin typeface="+mn-lt"/>
                <a:sym typeface="Verdana" panose="020B0604030504040204" pitchFamily="34" charset="0"/>
              </a:rPr>
              <a:t>Let Us Next Map Your Business Model Interactions with the Value Network Mapping Toolkit! </a:t>
            </a:r>
            <a:br>
              <a:rPr lang="en-US" altLang="en-US" sz="2000" b="1" dirty="0">
                <a:latin typeface="+mn-lt"/>
                <a:sym typeface="Verdana" panose="020B0604030504040204" pitchFamily="34" charset="0"/>
              </a:rPr>
            </a:br>
            <a:r>
              <a:rPr lang="en-US" altLang="en-US" sz="2000" dirty="0">
                <a:latin typeface="+mn-lt"/>
                <a:sym typeface="Verdana" panose="020B0604030504040204" pitchFamily="34" charset="0"/>
              </a:rPr>
              <a:t>Watch this video for an explanation: </a:t>
            </a:r>
            <a:r>
              <a:rPr lang="en-US" altLang="en-US" sz="2000" dirty="0">
                <a:latin typeface="+mn-lt"/>
                <a:sym typeface="Verdana" panose="020B0604030504040204" pitchFamily="34" charset="0"/>
                <a:hlinkClick r:id="rId20"/>
              </a:rPr>
              <a:t>https://www.youtube.com/watch?v=pq2k0PPz_4k</a:t>
            </a:r>
            <a:r>
              <a:rPr lang="en-US" altLang="en-US" sz="2000" dirty="0">
                <a:latin typeface="+mn-lt"/>
                <a:sym typeface="Verdana" panose="020B0604030504040204" pitchFamily="34" charset="0"/>
              </a:rPr>
              <a:t> (8 mins)</a:t>
            </a:r>
            <a:endParaRPr lang="en-GB" sz="2000" dirty="0">
              <a:latin typeface="+mn-lt"/>
            </a:endParaRPr>
          </a:p>
        </p:txBody>
      </p:sp>
      <p:sp>
        <p:nvSpPr>
          <p:cNvPr id="59" name="TextBox 29"/>
          <p:cNvSpPr txBox="1">
            <a:spLocks noChangeArrowheads="1"/>
          </p:cNvSpPr>
          <p:nvPr/>
        </p:nvSpPr>
        <p:spPr bwMode="auto">
          <a:xfrm>
            <a:off x="3179262" y="6097670"/>
            <a:ext cx="2358041" cy="6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000" b="1" i="0" dirty="0">
                <a:solidFill>
                  <a:srgbClr val="000000"/>
                </a:solidFill>
                <a:latin typeface="+mn-lt"/>
              </a:rPr>
              <a:t>recurring, direct relationship</a:t>
            </a:r>
          </a:p>
        </p:txBody>
      </p:sp>
      <p:sp>
        <p:nvSpPr>
          <p:cNvPr id="60" name="TextBox 29"/>
          <p:cNvSpPr txBox="1">
            <a:spLocks noChangeArrowheads="1"/>
          </p:cNvSpPr>
          <p:nvPr/>
        </p:nvSpPr>
        <p:spPr bwMode="auto">
          <a:xfrm>
            <a:off x="5626950" y="6097670"/>
            <a:ext cx="4610019" cy="6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000" b="1" i="0" dirty="0">
                <a:solidFill>
                  <a:srgbClr val="000000"/>
                </a:solidFill>
                <a:latin typeface="+mn-lt"/>
              </a:rPr>
              <a:t>conditional relationship (something else needs to happen first)</a:t>
            </a:r>
          </a:p>
        </p:txBody>
      </p:sp>
      <p:sp>
        <p:nvSpPr>
          <p:cNvPr id="62" name="TextBox 27"/>
          <p:cNvSpPr txBox="1">
            <a:spLocks noChangeArrowheads="1"/>
          </p:cNvSpPr>
          <p:nvPr/>
        </p:nvSpPr>
        <p:spPr bwMode="auto">
          <a:xfrm>
            <a:off x="2264592" y="1280721"/>
            <a:ext cx="8288474" cy="80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400" b="1" i="0" dirty="0">
                <a:solidFill>
                  <a:srgbClr val="000000"/>
                </a:solidFill>
                <a:latin typeface="+mn-lt"/>
              </a:rPr>
              <a:t>You can define additional labels (roles) to these icons – </a:t>
            </a:r>
            <a:br>
              <a:rPr lang="en-US" altLang="en-US" sz="2400" b="1" i="0" dirty="0">
                <a:solidFill>
                  <a:srgbClr val="000000"/>
                </a:solidFill>
                <a:latin typeface="+mn-lt"/>
              </a:rPr>
            </a:br>
            <a:r>
              <a:rPr lang="en-US" altLang="en-US" sz="2400" b="1" i="0" dirty="0">
                <a:solidFill>
                  <a:srgbClr val="000000"/>
                </a:solidFill>
                <a:latin typeface="+mn-lt"/>
              </a:rPr>
              <a:t>e.g., ‘marketplace’; ‘partner’, and so on</a:t>
            </a:r>
          </a:p>
        </p:txBody>
      </p:sp>
      <p:sp>
        <p:nvSpPr>
          <p:cNvPr id="3" name="Left Brace 2"/>
          <p:cNvSpPr/>
          <p:nvPr/>
        </p:nvSpPr>
        <p:spPr bwMode="auto">
          <a:xfrm rot="5400000">
            <a:off x="6229538" y="-2090996"/>
            <a:ext cx="331862" cy="8534089"/>
          </a:xfrm>
          <a:prstGeom prst="leftBrace">
            <a:avLst>
              <a:gd name="adj1" fmla="val 8333"/>
              <a:gd name="adj2" fmla="val 49768"/>
            </a:avLst>
          </a:prstGeom>
          <a:noFill/>
          <a:ln w="9525" cap="flat" cmpd="sng" algn="ctr">
            <a:solidFill>
              <a:srgbClr val="000000"/>
            </a:solidFill>
            <a:prstDash val="solid"/>
            <a:round/>
            <a:headEnd type="none" w="med" len="med"/>
            <a:tailEnd type="none" w="med" len="med"/>
          </a:ln>
          <a:effectLst/>
        </p:spPr>
        <p:txBody>
          <a:bodyPr rtlCol="0" anchor="ctr"/>
          <a:lstStyle/>
          <a:p>
            <a:pPr algn="ctr"/>
            <a:endParaRPr lang="en-GB">
              <a:solidFill>
                <a:srgbClr val="000000"/>
              </a:solidFill>
            </a:endParaRPr>
          </a:p>
        </p:txBody>
      </p:sp>
    </p:spTree>
    <p:extLst>
      <p:ext uri="{BB962C8B-B14F-4D97-AF65-F5344CB8AC3E}">
        <p14:creationId xmlns:p14="http://schemas.microsoft.com/office/powerpoint/2010/main" val="2421392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Players and Stakeholders</a:t>
            </a:r>
          </a:p>
        </p:txBody>
      </p:sp>
      <p:sp>
        <p:nvSpPr>
          <p:cNvPr id="4" name="Tekstvak 5"/>
          <p:cNvSpPr txBox="1">
            <a:spLocks noChangeArrowheads="1"/>
          </p:cNvSpPr>
          <p:nvPr/>
        </p:nvSpPr>
        <p:spPr bwMode="auto">
          <a:xfrm>
            <a:off x="8679465" y="6596771"/>
            <a:ext cx="24000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rgbClr val="6E6E6F"/>
                </a:solidFill>
                <a:latin typeface="Verdana" panose="020B0604030504040204" pitchFamily="34" charset="0"/>
                <a:ea typeface="MS PGothic" panose="020B0600070205080204" pitchFamily="34" charset="-128"/>
              </a:defRPr>
            </a:lvl1pPr>
            <a:lvl2pPr marL="742950" indent="-285750" eaLnBrk="0" hangingPunct="0">
              <a:defRPr sz="2400" i="1">
                <a:solidFill>
                  <a:srgbClr val="6E6E6F"/>
                </a:solidFill>
                <a:latin typeface="Verdana" panose="020B0604030504040204" pitchFamily="34" charset="0"/>
                <a:ea typeface="MS PGothic" panose="020B0600070205080204" pitchFamily="34" charset="-128"/>
              </a:defRPr>
            </a:lvl2pPr>
            <a:lvl3pPr marL="1143000" indent="-228600" eaLnBrk="0" hangingPunct="0">
              <a:defRPr sz="2400" i="1">
                <a:solidFill>
                  <a:srgbClr val="6E6E6F"/>
                </a:solidFill>
                <a:latin typeface="Verdana" panose="020B0604030504040204" pitchFamily="34" charset="0"/>
                <a:ea typeface="MS PGothic" panose="020B0600070205080204" pitchFamily="34" charset="-128"/>
              </a:defRPr>
            </a:lvl3pPr>
            <a:lvl4pPr marL="1600200" indent="-228600" eaLnBrk="0" hangingPunct="0">
              <a:defRPr sz="2400" i="1">
                <a:solidFill>
                  <a:srgbClr val="6E6E6F"/>
                </a:solidFill>
                <a:latin typeface="Verdana" panose="020B0604030504040204" pitchFamily="34" charset="0"/>
                <a:ea typeface="MS PGothic" panose="020B0600070205080204" pitchFamily="34" charset="-128"/>
              </a:defRPr>
            </a:lvl4pPr>
            <a:lvl5pPr marL="2057400" indent="-228600" eaLnBrk="0" hangingPunct="0">
              <a:defRPr sz="24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9pPr>
          </a:lstStyle>
          <a:p>
            <a:pPr defTabSz="457200" eaLnBrk="1" hangingPunct="1">
              <a:defRPr/>
            </a:pPr>
            <a:r>
              <a:rPr lang="nl-BE" altLang="en-US" sz="1050" dirty="0">
                <a:solidFill>
                  <a:srgbClr val="000000"/>
                </a:solidFill>
                <a:cs typeface="+mn-cs"/>
              </a:rPr>
              <a:t>see </a:t>
            </a:r>
            <a:r>
              <a:rPr lang="nl-BE" altLang="en-US" sz="1050" dirty="0">
                <a:solidFill>
                  <a:srgbClr val="000000"/>
                </a:solidFill>
                <a:cs typeface="+mn-cs"/>
                <a:hlinkClick r:id="rId3"/>
              </a:rPr>
              <a:t>www.boardofinnovation.com</a:t>
            </a:r>
            <a:endParaRPr lang="nl-BE" altLang="en-US" sz="1050" dirty="0">
              <a:solidFill>
                <a:srgbClr val="000000"/>
              </a:solidFill>
              <a:cs typeface="+mn-cs"/>
            </a:endParaRPr>
          </a:p>
        </p:txBody>
      </p:sp>
      <p:sp>
        <p:nvSpPr>
          <p:cNvPr id="5" name="Tijdelijke aanduiding voor inhoud 4"/>
          <p:cNvSpPr txBox="1">
            <a:spLocks/>
          </p:cNvSpPr>
          <p:nvPr/>
        </p:nvSpPr>
        <p:spPr bwMode="auto">
          <a:xfrm>
            <a:off x="1371600" y="1015102"/>
            <a:ext cx="7440595" cy="493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nl-BE" altLang="en-US" i="0" dirty="0">
                <a:solidFill>
                  <a:srgbClr val="000000"/>
                </a:solidFill>
              </a:rPr>
              <a:t>Your business</a:t>
            </a:r>
          </a:p>
          <a:p>
            <a:pPr marL="457200" lvl="1" indent="0">
              <a:buNone/>
              <a:defRPr/>
            </a:pPr>
            <a:r>
              <a:rPr lang="nl-BE" altLang="en-US" sz="2400" i="0" dirty="0">
                <a:solidFill>
                  <a:srgbClr val="000000"/>
                </a:solidFill>
              </a:rPr>
              <a:t>Offers product or service</a:t>
            </a:r>
          </a:p>
          <a:p>
            <a:pPr marL="457200" lvl="1" indent="0">
              <a:buNone/>
              <a:defRPr/>
            </a:pPr>
            <a:r>
              <a:rPr lang="nl-BE" altLang="en-US" sz="2400" i="0" dirty="0">
                <a:solidFill>
                  <a:srgbClr val="000000"/>
                </a:solidFill>
              </a:rPr>
              <a:t>You!</a:t>
            </a:r>
          </a:p>
          <a:p>
            <a:pPr>
              <a:buFontTx/>
              <a:buChar char="•"/>
              <a:defRPr/>
            </a:pPr>
            <a:endParaRPr lang="nl-BE" altLang="en-US" i="0" dirty="0">
              <a:solidFill>
                <a:srgbClr val="000000"/>
              </a:solidFill>
            </a:endParaRPr>
          </a:p>
          <a:p>
            <a:pPr marL="0" indent="0">
              <a:buNone/>
              <a:defRPr/>
            </a:pPr>
            <a:r>
              <a:rPr lang="nl-BE" altLang="en-US" i="0" dirty="0">
                <a:solidFill>
                  <a:srgbClr val="000000"/>
                </a:solidFill>
              </a:rPr>
              <a:t>Partners, o</a:t>
            </a:r>
            <a:r>
              <a:rPr lang="nl-BE" altLang="en-US" i="0" dirty="0">
                <a:solidFill>
                  <a:srgbClr val="000000"/>
                </a:solidFill>
                <a:cs typeface="+mn-cs"/>
              </a:rPr>
              <a:t>ther stakeholders </a:t>
            </a:r>
          </a:p>
          <a:p>
            <a:pPr marL="457200" lvl="1" indent="0">
              <a:buNone/>
              <a:defRPr/>
            </a:pPr>
            <a:r>
              <a:rPr lang="nl-BE" altLang="en-US" sz="2400" i="0" dirty="0">
                <a:solidFill>
                  <a:srgbClr val="000000"/>
                </a:solidFill>
              </a:rPr>
              <a:t>E.g., suppliers, content providers</a:t>
            </a:r>
          </a:p>
          <a:p>
            <a:pPr>
              <a:defRPr/>
            </a:pPr>
            <a:endParaRPr lang="nl-BE" altLang="en-US" i="0" dirty="0">
              <a:solidFill>
                <a:srgbClr val="000000"/>
              </a:solidFill>
            </a:endParaRPr>
          </a:p>
          <a:p>
            <a:pPr marL="0" indent="0">
              <a:buNone/>
              <a:defRPr/>
            </a:pPr>
            <a:r>
              <a:rPr lang="nl-BE" altLang="en-US" i="0" dirty="0">
                <a:solidFill>
                  <a:srgbClr val="000000"/>
                </a:solidFill>
              </a:rPr>
              <a:t>Client</a:t>
            </a:r>
          </a:p>
          <a:p>
            <a:pPr marL="457200" lvl="1" indent="0">
              <a:buNone/>
              <a:defRPr/>
            </a:pPr>
            <a:r>
              <a:rPr lang="nl-BE" altLang="en-US" sz="2400" i="0" dirty="0">
                <a:solidFill>
                  <a:srgbClr val="000000"/>
                </a:solidFill>
              </a:rPr>
              <a:t>Individuals (B2C) or companies (B2B)</a:t>
            </a:r>
          </a:p>
          <a:p>
            <a:pPr marL="620713" lvl="1" indent="-163513">
              <a:buNone/>
              <a:defRPr/>
            </a:pPr>
            <a:r>
              <a:rPr lang="nl-BE" altLang="en-US" sz="2400" i="0" dirty="0">
                <a:solidFill>
                  <a:srgbClr val="000000"/>
                </a:solidFill>
              </a:rPr>
              <a:t>Receives product or service and gives something  in return</a:t>
            </a:r>
          </a:p>
        </p:txBody>
      </p:sp>
      <p:grpSp>
        <p:nvGrpSpPr>
          <p:cNvPr id="11" name="Group 44"/>
          <p:cNvGrpSpPr>
            <a:grpSpLocks/>
          </p:cNvGrpSpPr>
          <p:nvPr/>
        </p:nvGrpSpPr>
        <p:grpSpPr bwMode="auto">
          <a:xfrm>
            <a:off x="9294398" y="4679483"/>
            <a:ext cx="857250" cy="768350"/>
            <a:chOff x="2992" y="2200"/>
            <a:chExt cx="768" cy="688"/>
          </a:xfrm>
        </p:grpSpPr>
        <p:pic>
          <p:nvPicPr>
            <p:cNvPr id="1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1"/>
            <p:cNvSpPr txBox="1">
              <a:spLocks noChangeArrowheads="1"/>
            </p:cNvSpPr>
            <p:nvPr/>
          </p:nvSpPr>
          <p:spPr bwMode="auto">
            <a:xfrm>
              <a:off x="2992" y="2658"/>
              <a:ext cx="76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company</a:t>
              </a:r>
            </a:p>
          </p:txBody>
        </p:sp>
      </p:grpSp>
      <p:grpSp>
        <p:nvGrpSpPr>
          <p:cNvPr id="14" name="Group 45"/>
          <p:cNvGrpSpPr>
            <a:grpSpLocks/>
          </p:cNvGrpSpPr>
          <p:nvPr/>
        </p:nvGrpSpPr>
        <p:grpSpPr bwMode="auto">
          <a:xfrm>
            <a:off x="6641520" y="1183749"/>
            <a:ext cx="857250" cy="936164"/>
            <a:chOff x="2176" y="2208"/>
            <a:chExt cx="768" cy="840"/>
          </a:xfrm>
        </p:grpSpPr>
        <p:pic>
          <p:nvPicPr>
            <p:cNvPr id="1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4"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2"/>
            <p:cNvSpPr txBox="1">
              <a:spLocks noChangeArrowheads="1"/>
            </p:cNvSpPr>
            <p:nvPr/>
          </p:nvSpPr>
          <p:spPr bwMode="auto">
            <a:xfrm>
              <a:off x="2176"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my company</a:t>
              </a:r>
            </a:p>
          </p:txBody>
        </p:sp>
      </p:grpSp>
      <p:grpSp>
        <p:nvGrpSpPr>
          <p:cNvPr id="17" name="Group 43"/>
          <p:cNvGrpSpPr>
            <a:grpSpLocks/>
          </p:cNvGrpSpPr>
          <p:nvPr/>
        </p:nvGrpSpPr>
        <p:grpSpPr bwMode="auto">
          <a:xfrm>
            <a:off x="9297247" y="3687759"/>
            <a:ext cx="857250" cy="766763"/>
            <a:chOff x="3808" y="2208"/>
            <a:chExt cx="768" cy="688"/>
          </a:xfrm>
        </p:grpSpPr>
        <p:pic>
          <p:nvPicPr>
            <p:cNvPr id="18"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consumer</a:t>
              </a:r>
            </a:p>
          </p:txBody>
        </p:sp>
      </p:grpSp>
      <p:grpSp>
        <p:nvGrpSpPr>
          <p:cNvPr id="20" name="Group 42"/>
          <p:cNvGrpSpPr>
            <a:grpSpLocks/>
          </p:cNvGrpSpPr>
          <p:nvPr/>
        </p:nvGrpSpPr>
        <p:grpSpPr bwMode="auto">
          <a:xfrm>
            <a:off x="6677239" y="2433947"/>
            <a:ext cx="857250" cy="766763"/>
            <a:chOff x="4624" y="2208"/>
            <a:chExt cx="768" cy="688"/>
          </a:xfrm>
        </p:grpSpPr>
        <p:pic>
          <p:nvPicPr>
            <p:cNvPr id="21"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4"/>
            <p:cNvSpPr txBox="1">
              <a:spLocks noChangeArrowheads="1"/>
            </p:cNvSpPr>
            <p:nvPr/>
          </p:nvSpPr>
          <p:spPr bwMode="auto">
            <a:xfrm>
              <a:off x="4624"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supplier</a:t>
              </a:r>
            </a:p>
          </p:txBody>
        </p:sp>
      </p:grpSp>
      <p:grpSp>
        <p:nvGrpSpPr>
          <p:cNvPr id="23" name="Group 41"/>
          <p:cNvGrpSpPr>
            <a:grpSpLocks/>
          </p:cNvGrpSpPr>
          <p:nvPr/>
        </p:nvGrpSpPr>
        <p:grpSpPr bwMode="auto">
          <a:xfrm>
            <a:off x="7975654" y="2458293"/>
            <a:ext cx="857250" cy="766763"/>
            <a:chOff x="5488" y="2208"/>
            <a:chExt cx="768" cy="688"/>
          </a:xfrm>
        </p:grpSpPr>
        <p:pic>
          <p:nvPicPr>
            <p:cNvPr id="24"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20"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5"/>
            <p:cNvSpPr txBox="1">
              <a:spLocks noChangeArrowheads="1"/>
            </p:cNvSpPr>
            <p:nvPr/>
          </p:nvSpPr>
          <p:spPr bwMode="auto">
            <a:xfrm>
              <a:off x="548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non-profit</a:t>
              </a:r>
            </a:p>
          </p:txBody>
        </p:sp>
      </p:grpSp>
      <p:grpSp>
        <p:nvGrpSpPr>
          <p:cNvPr id="26" name="Group 40"/>
          <p:cNvGrpSpPr>
            <a:grpSpLocks/>
          </p:cNvGrpSpPr>
          <p:nvPr/>
        </p:nvGrpSpPr>
        <p:grpSpPr bwMode="auto">
          <a:xfrm>
            <a:off x="9237538" y="2433947"/>
            <a:ext cx="998682" cy="936164"/>
            <a:chOff x="6304" y="2208"/>
            <a:chExt cx="768" cy="840"/>
          </a:xfrm>
        </p:grpSpPr>
        <p:pic>
          <p:nvPicPr>
            <p:cNvPr id="27"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5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6"/>
            <p:cNvSpPr txBox="1">
              <a:spLocks noChangeArrowheads="1"/>
            </p:cNvSpPr>
            <p:nvPr/>
          </p:nvSpPr>
          <p:spPr bwMode="auto">
            <a:xfrm>
              <a:off x="630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government</a:t>
              </a:r>
            </a:p>
          </p:txBody>
        </p:sp>
      </p:grpSp>
      <p:grpSp>
        <p:nvGrpSpPr>
          <p:cNvPr id="29" name="Group 44"/>
          <p:cNvGrpSpPr>
            <a:grpSpLocks/>
          </p:cNvGrpSpPr>
          <p:nvPr/>
        </p:nvGrpSpPr>
        <p:grpSpPr bwMode="auto">
          <a:xfrm>
            <a:off x="10598698" y="2436692"/>
            <a:ext cx="857250" cy="945919"/>
            <a:chOff x="2992" y="2200"/>
            <a:chExt cx="768" cy="847"/>
          </a:xfrm>
        </p:grpSpPr>
        <p:pic>
          <p:nvPicPr>
            <p:cNvPr id="3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21"/>
            <p:cNvSpPr txBox="1">
              <a:spLocks noChangeArrowheads="1"/>
            </p:cNvSpPr>
            <p:nvPr/>
          </p:nvSpPr>
          <p:spPr bwMode="auto">
            <a:xfrm>
              <a:off x="2992" y="2658"/>
              <a:ext cx="768"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define role!</a:t>
              </a:r>
            </a:p>
          </p:txBody>
        </p:sp>
      </p:grpSp>
    </p:spTree>
    <p:extLst>
      <p:ext uri="{BB962C8B-B14F-4D97-AF65-F5344CB8AC3E}">
        <p14:creationId xmlns:p14="http://schemas.microsoft.com/office/powerpoint/2010/main" val="269886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Activity Flow from Company to Client</a:t>
            </a:r>
            <a:endParaRPr lang="en-GB" dirty="0"/>
          </a:p>
        </p:txBody>
      </p:sp>
      <p:sp>
        <p:nvSpPr>
          <p:cNvPr id="5" name="Tijdelijke aanduiding voor inhoud 4"/>
          <p:cNvSpPr txBox="1">
            <a:spLocks/>
          </p:cNvSpPr>
          <p:nvPr/>
        </p:nvSpPr>
        <p:spPr bwMode="auto">
          <a:xfrm>
            <a:off x="426720" y="1405730"/>
            <a:ext cx="9306864" cy="423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nl-BE" altLang="en-US" i="0" dirty="0">
                <a:solidFill>
                  <a:srgbClr val="000000"/>
                </a:solidFill>
              </a:rPr>
              <a:t>Product </a:t>
            </a:r>
          </a:p>
          <a:p>
            <a:pPr marL="457200" lvl="1" indent="0">
              <a:buNone/>
              <a:defRPr/>
            </a:pPr>
            <a:r>
              <a:rPr lang="nl-BE" altLang="en-US" sz="2400" i="0" dirty="0">
                <a:solidFill>
                  <a:srgbClr val="000000"/>
                </a:solidFill>
              </a:rPr>
              <a:t>Straightforward offer</a:t>
            </a:r>
          </a:p>
          <a:p>
            <a:pPr marL="457200" lvl="1" indent="0">
              <a:buNone/>
              <a:defRPr/>
            </a:pPr>
            <a:r>
              <a:rPr lang="nl-BE" altLang="en-US" sz="2400" i="0" dirty="0">
                <a:solidFill>
                  <a:srgbClr val="000000"/>
                </a:solidFill>
              </a:rPr>
              <a:t>e.g.,  BMW car</a:t>
            </a:r>
          </a:p>
          <a:p>
            <a:pPr marL="0" indent="0">
              <a:buNone/>
              <a:defRPr/>
            </a:pPr>
            <a:r>
              <a:rPr lang="nl-BE" altLang="en-US" i="0" dirty="0">
                <a:solidFill>
                  <a:srgbClr val="000000"/>
                </a:solidFill>
              </a:rPr>
              <a:t>Service</a:t>
            </a:r>
          </a:p>
          <a:p>
            <a:pPr marL="457200" lvl="1" indent="0">
              <a:buNone/>
              <a:defRPr/>
            </a:pPr>
            <a:r>
              <a:rPr lang="nl-BE" altLang="en-US" sz="2400" i="0" dirty="0">
                <a:solidFill>
                  <a:srgbClr val="000000"/>
                </a:solidFill>
              </a:rPr>
              <a:t>Often in combination with product (eg maintenance of BMW car)</a:t>
            </a:r>
          </a:p>
          <a:p>
            <a:pPr marL="457200" lvl="1" indent="0">
              <a:buNone/>
              <a:defRPr/>
            </a:pPr>
            <a:r>
              <a:rPr lang="nl-BE" altLang="en-US" sz="2400" i="0" dirty="0">
                <a:solidFill>
                  <a:srgbClr val="000000"/>
                </a:solidFill>
              </a:rPr>
              <a:t>Shift from product to service (eg laundry service of Eletrolux)</a:t>
            </a:r>
          </a:p>
          <a:p>
            <a:pPr marL="0" indent="0">
              <a:buNone/>
              <a:defRPr/>
            </a:pPr>
            <a:r>
              <a:rPr lang="nl-BE" altLang="en-US" i="0" dirty="0">
                <a:solidFill>
                  <a:srgbClr val="000000"/>
                </a:solidFill>
              </a:rPr>
              <a:t>Experience</a:t>
            </a:r>
          </a:p>
          <a:p>
            <a:pPr marL="457200" lvl="1" indent="0">
              <a:buNone/>
              <a:defRPr/>
            </a:pPr>
            <a:r>
              <a:rPr lang="nl-BE" altLang="en-US" sz="2400" i="0" dirty="0">
                <a:solidFill>
                  <a:srgbClr val="000000"/>
                </a:solidFill>
              </a:rPr>
              <a:t>BMW = driving experience</a:t>
            </a:r>
          </a:p>
          <a:p>
            <a:pPr marL="0" indent="0">
              <a:buNone/>
              <a:defRPr/>
            </a:pPr>
            <a:r>
              <a:rPr lang="nl-BE" altLang="en-US" i="0" dirty="0">
                <a:solidFill>
                  <a:srgbClr val="000000"/>
                </a:solidFill>
              </a:rPr>
              <a:t>Reputation</a:t>
            </a:r>
          </a:p>
          <a:p>
            <a:pPr marL="457200" lvl="1" indent="0">
              <a:buNone/>
              <a:defRPr/>
            </a:pPr>
            <a:r>
              <a:rPr lang="nl-BE" altLang="en-US" sz="2400" i="0" dirty="0">
                <a:solidFill>
                  <a:srgbClr val="000000"/>
                </a:solidFill>
              </a:rPr>
              <a:t>Extremely valuable</a:t>
            </a:r>
          </a:p>
        </p:txBody>
      </p:sp>
      <p:grpSp>
        <p:nvGrpSpPr>
          <p:cNvPr id="10" name="Group 51"/>
          <p:cNvGrpSpPr>
            <a:grpSpLocks/>
          </p:cNvGrpSpPr>
          <p:nvPr/>
        </p:nvGrpSpPr>
        <p:grpSpPr bwMode="auto">
          <a:xfrm>
            <a:off x="5506671" y="1871531"/>
            <a:ext cx="588962" cy="538323"/>
            <a:chOff x="2464" y="3408"/>
            <a:chExt cx="528" cy="482"/>
          </a:xfrm>
        </p:grpSpPr>
        <p:pic>
          <p:nvPicPr>
            <p:cNvPr id="11" name="Picture 17"/>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 y="3408"/>
              <a:ext cx="33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0"/>
            <p:cNvSpPr txBox="1">
              <a:spLocks noChangeArrowheads="1"/>
            </p:cNvSpPr>
            <p:nvPr/>
          </p:nvSpPr>
          <p:spPr bwMode="auto">
            <a:xfrm>
              <a:off x="2464" y="3667"/>
              <a:ext cx="52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a:solidFill>
                    <a:srgbClr val="0D0D0D"/>
                  </a:solidFill>
                  <a:latin typeface="Arial" panose="020B0604020202020204" pitchFamily="34" charset="0"/>
                  <a:cs typeface="Arial" panose="020B0604020202020204" pitchFamily="34" charset="0"/>
                </a:rPr>
                <a:t>product</a:t>
              </a:r>
            </a:p>
          </p:txBody>
        </p:sp>
      </p:grpSp>
      <p:grpSp>
        <p:nvGrpSpPr>
          <p:cNvPr id="13" name="Group 52"/>
          <p:cNvGrpSpPr>
            <a:grpSpLocks/>
          </p:cNvGrpSpPr>
          <p:nvPr/>
        </p:nvGrpSpPr>
        <p:grpSpPr bwMode="auto">
          <a:xfrm>
            <a:off x="9733584" y="3401344"/>
            <a:ext cx="588962" cy="484292"/>
            <a:chOff x="3184" y="3456"/>
            <a:chExt cx="528" cy="434"/>
          </a:xfrm>
        </p:grpSpPr>
        <p:pic>
          <p:nvPicPr>
            <p:cNvPr id="14" name="Picture 18"/>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2"/>
            <p:cNvSpPr txBox="1">
              <a:spLocks noChangeArrowheads="1"/>
            </p:cNvSpPr>
            <p:nvPr/>
          </p:nvSpPr>
          <p:spPr bwMode="auto">
            <a:xfrm>
              <a:off x="3184" y="3666"/>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D0D0D"/>
                  </a:solidFill>
                  <a:latin typeface="Arial" panose="020B0604020202020204" pitchFamily="34" charset="0"/>
                  <a:cs typeface="Arial" panose="020B0604020202020204" pitchFamily="34" charset="0"/>
                </a:rPr>
                <a:t>service</a:t>
              </a:r>
            </a:p>
          </p:txBody>
        </p:sp>
      </p:grpSp>
      <p:grpSp>
        <p:nvGrpSpPr>
          <p:cNvPr id="16" name="Group 53"/>
          <p:cNvGrpSpPr>
            <a:grpSpLocks/>
          </p:cNvGrpSpPr>
          <p:nvPr/>
        </p:nvGrpSpPr>
        <p:grpSpPr bwMode="auto">
          <a:xfrm>
            <a:off x="6585329" y="4287099"/>
            <a:ext cx="828931" cy="590564"/>
            <a:chOff x="3808" y="3360"/>
            <a:chExt cx="624" cy="530"/>
          </a:xfrm>
        </p:grpSpPr>
        <p:pic>
          <p:nvPicPr>
            <p:cNvPr id="17" name="Picture 19"/>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0" y="3360"/>
              <a:ext cx="24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3"/>
            <p:cNvSpPr txBox="1">
              <a:spLocks noChangeArrowheads="1"/>
            </p:cNvSpPr>
            <p:nvPr/>
          </p:nvSpPr>
          <p:spPr bwMode="auto">
            <a:xfrm>
              <a:off x="3808" y="3666"/>
              <a:ext cx="62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D0D0D"/>
                  </a:solidFill>
                  <a:latin typeface="Arial" panose="020B0604020202020204" pitchFamily="34" charset="0"/>
                  <a:cs typeface="Arial" panose="020B0604020202020204" pitchFamily="34" charset="0"/>
                </a:rPr>
                <a:t>experience</a:t>
              </a:r>
            </a:p>
          </p:txBody>
        </p:sp>
      </p:grpSp>
      <p:grpSp>
        <p:nvGrpSpPr>
          <p:cNvPr id="22" name="Group 55"/>
          <p:cNvGrpSpPr>
            <a:grpSpLocks/>
          </p:cNvGrpSpPr>
          <p:nvPr/>
        </p:nvGrpSpPr>
        <p:grpSpPr bwMode="auto">
          <a:xfrm>
            <a:off x="5542440" y="5215659"/>
            <a:ext cx="721199" cy="482634"/>
            <a:chOff x="5275" y="3456"/>
            <a:chExt cx="528" cy="433"/>
          </a:xfrm>
        </p:grpSpPr>
        <p:pic>
          <p:nvPicPr>
            <p:cNvPr id="23" name="Picture 26"/>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76" y="3456"/>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5"/>
            <p:cNvSpPr txBox="1">
              <a:spLocks noChangeArrowheads="1"/>
            </p:cNvSpPr>
            <p:nvPr/>
          </p:nvSpPr>
          <p:spPr bwMode="auto">
            <a:xfrm>
              <a:off x="5275" y="3665"/>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D0D0D"/>
                  </a:solidFill>
                  <a:latin typeface="Arial" panose="020B0604020202020204" pitchFamily="34" charset="0"/>
                  <a:cs typeface="Arial" panose="020B0604020202020204" pitchFamily="34" charset="0"/>
                </a:rPr>
                <a:t>reputation</a:t>
              </a:r>
            </a:p>
          </p:txBody>
        </p:sp>
      </p:grpSp>
      <p:sp>
        <p:nvSpPr>
          <p:cNvPr id="19" name="Tekstvak 5"/>
          <p:cNvSpPr txBox="1">
            <a:spLocks noChangeArrowheads="1"/>
          </p:cNvSpPr>
          <p:nvPr/>
        </p:nvSpPr>
        <p:spPr bwMode="auto">
          <a:xfrm>
            <a:off x="8709944" y="6597691"/>
            <a:ext cx="212109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rgbClr val="6E6E6F"/>
                </a:solidFill>
                <a:latin typeface="Verdana" panose="020B0604030504040204" pitchFamily="34" charset="0"/>
                <a:ea typeface="MS PGothic" panose="020B0600070205080204" pitchFamily="34" charset="-128"/>
              </a:defRPr>
            </a:lvl1pPr>
            <a:lvl2pPr marL="742950" indent="-285750" eaLnBrk="0" hangingPunct="0">
              <a:defRPr sz="2400" i="1">
                <a:solidFill>
                  <a:srgbClr val="6E6E6F"/>
                </a:solidFill>
                <a:latin typeface="Verdana" panose="020B0604030504040204" pitchFamily="34" charset="0"/>
                <a:ea typeface="MS PGothic" panose="020B0600070205080204" pitchFamily="34" charset="-128"/>
              </a:defRPr>
            </a:lvl2pPr>
            <a:lvl3pPr marL="1143000" indent="-228600" eaLnBrk="0" hangingPunct="0">
              <a:defRPr sz="2400" i="1">
                <a:solidFill>
                  <a:srgbClr val="6E6E6F"/>
                </a:solidFill>
                <a:latin typeface="Verdana" panose="020B0604030504040204" pitchFamily="34" charset="0"/>
                <a:ea typeface="MS PGothic" panose="020B0600070205080204" pitchFamily="34" charset="-128"/>
              </a:defRPr>
            </a:lvl3pPr>
            <a:lvl4pPr marL="1600200" indent="-228600" eaLnBrk="0" hangingPunct="0">
              <a:defRPr sz="2400" i="1">
                <a:solidFill>
                  <a:srgbClr val="6E6E6F"/>
                </a:solidFill>
                <a:latin typeface="Verdana" panose="020B0604030504040204" pitchFamily="34" charset="0"/>
                <a:ea typeface="MS PGothic" panose="020B0600070205080204" pitchFamily="34" charset="-128"/>
              </a:defRPr>
            </a:lvl4pPr>
            <a:lvl5pPr marL="2057400" indent="-228600" eaLnBrk="0" hangingPunct="0">
              <a:defRPr sz="24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9pPr>
          </a:lstStyle>
          <a:p>
            <a:pPr defTabSz="457200" eaLnBrk="1" hangingPunct="1">
              <a:defRPr/>
            </a:pPr>
            <a:r>
              <a:rPr lang="nl-BE" altLang="en-US" sz="1050" dirty="0">
                <a:solidFill>
                  <a:srgbClr val="FF0000"/>
                </a:solidFill>
                <a:cs typeface="+mn-cs"/>
                <a:hlinkClick r:id="rId7"/>
              </a:rPr>
              <a:t>www.boardofinnovation.com</a:t>
            </a:r>
            <a:endParaRPr lang="nl-BE" altLang="en-US" sz="1050" dirty="0">
              <a:solidFill>
                <a:srgbClr val="FF0000"/>
              </a:solidFill>
              <a:cs typeface="+mn-cs"/>
            </a:endParaRPr>
          </a:p>
        </p:txBody>
      </p:sp>
    </p:spTree>
    <p:extLst>
      <p:ext uri="{BB962C8B-B14F-4D97-AF65-F5344CB8AC3E}">
        <p14:creationId xmlns:p14="http://schemas.microsoft.com/office/powerpoint/2010/main" val="1665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Flows Between Stakeholders</a:t>
            </a:r>
            <a:endParaRPr lang="en-GB" dirty="0"/>
          </a:p>
        </p:txBody>
      </p:sp>
      <p:sp>
        <p:nvSpPr>
          <p:cNvPr id="5" name="Tijdelijke aanduiding voor inhoud 4"/>
          <p:cNvSpPr txBox="1">
            <a:spLocks/>
          </p:cNvSpPr>
          <p:nvPr/>
        </p:nvSpPr>
        <p:spPr bwMode="auto">
          <a:xfrm>
            <a:off x="449580" y="1377230"/>
            <a:ext cx="5436798" cy="428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nl-BE" altLang="en-US" i="0" dirty="0">
                <a:solidFill>
                  <a:srgbClr val="000000"/>
                </a:solidFill>
              </a:rPr>
              <a:t>Money</a:t>
            </a:r>
          </a:p>
          <a:p>
            <a:pPr marL="457200" lvl="1" indent="0">
              <a:buNone/>
              <a:defRPr/>
            </a:pPr>
            <a:r>
              <a:rPr lang="nl-BE" altLang="en-US" sz="2400" i="0" dirty="0">
                <a:solidFill>
                  <a:srgbClr val="000000"/>
                </a:solidFill>
              </a:rPr>
              <a:t>Normal value of good</a:t>
            </a:r>
          </a:p>
          <a:p>
            <a:pPr marL="457200" lvl="1" indent="0">
              <a:buNone/>
              <a:defRPr/>
            </a:pPr>
            <a:r>
              <a:rPr lang="nl-BE" altLang="en-US" sz="2400" i="0" dirty="0">
                <a:solidFill>
                  <a:srgbClr val="000000"/>
                </a:solidFill>
              </a:rPr>
              <a:t>Incl profit</a:t>
            </a:r>
          </a:p>
          <a:p>
            <a:pPr marL="0" indent="0">
              <a:buNone/>
              <a:defRPr/>
            </a:pPr>
            <a:r>
              <a:rPr lang="nl-BE" altLang="en-US" i="0" dirty="0">
                <a:solidFill>
                  <a:srgbClr val="000000"/>
                </a:solidFill>
              </a:rPr>
              <a:t>Less money, credits, tokens</a:t>
            </a:r>
          </a:p>
          <a:p>
            <a:pPr marL="457200" lvl="1" indent="0">
              <a:buNone/>
              <a:defRPr/>
            </a:pPr>
            <a:r>
              <a:rPr lang="nl-BE" altLang="en-US" sz="2400" i="0" dirty="0">
                <a:solidFill>
                  <a:srgbClr val="000000"/>
                </a:solidFill>
              </a:rPr>
              <a:t>Additional revenue streams</a:t>
            </a:r>
          </a:p>
          <a:p>
            <a:pPr marL="0" indent="0">
              <a:buNone/>
              <a:defRPr/>
            </a:pPr>
            <a:r>
              <a:rPr lang="nl-BE" altLang="en-US" i="0" dirty="0">
                <a:solidFill>
                  <a:srgbClr val="000000"/>
                </a:solidFill>
              </a:rPr>
              <a:t>Rights, data</a:t>
            </a:r>
          </a:p>
          <a:p>
            <a:pPr marL="0" indent="0">
              <a:buNone/>
              <a:defRPr/>
            </a:pPr>
            <a:r>
              <a:rPr lang="nl-BE" altLang="en-US" dirty="0">
                <a:solidFill>
                  <a:srgbClr val="000000"/>
                </a:solidFill>
              </a:rPr>
              <a:t>	e.g., </a:t>
            </a:r>
            <a:r>
              <a:rPr lang="nl-BE" altLang="en-US" i="0" dirty="0">
                <a:solidFill>
                  <a:srgbClr val="000000"/>
                </a:solidFill>
              </a:rPr>
              <a:t>clients giving up data</a:t>
            </a:r>
          </a:p>
          <a:p>
            <a:pPr marL="0" indent="0">
              <a:buNone/>
              <a:defRPr/>
            </a:pPr>
            <a:r>
              <a:rPr lang="nl-BE" altLang="en-US" i="0" dirty="0">
                <a:solidFill>
                  <a:srgbClr val="000000"/>
                </a:solidFill>
              </a:rPr>
              <a:t>	e.g., clients giving up image rights</a:t>
            </a:r>
          </a:p>
          <a:p>
            <a:pPr marL="0" indent="0">
              <a:buNone/>
              <a:defRPr/>
            </a:pPr>
            <a:r>
              <a:rPr lang="nl-BE" altLang="en-US" i="0" dirty="0">
                <a:solidFill>
                  <a:srgbClr val="000000"/>
                </a:solidFill>
              </a:rPr>
              <a:t>Exposure</a:t>
            </a:r>
          </a:p>
          <a:p>
            <a:pPr marL="457200" lvl="1" indent="0">
              <a:buNone/>
              <a:defRPr/>
            </a:pPr>
            <a:r>
              <a:rPr lang="nl-BE" altLang="en-US" sz="2400" i="0" dirty="0">
                <a:solidFill>
                  <a:srgbClr val="000000"/>
                </a:solidFill>
              </a:rPr>
              <a:t>spreading ideas </a:t>
            </a:r>
          </a:p>
          <a:p>
            <a:pPr marL="457200" lvl="1" indent="0">
              <a:buNone/>
              <a:defRPr/>
            </a:pPr>
            <a:r>
              <a:rPr lang="nl-BE" altLang="en-US" sz="2400" i="0" dirty="0">
                <a:solidFill>
                  <a:srgbClr val="000000"/>
                </a:solidFill>
              </a:rPr>
              <a:t>brand value</a:t>
            </a:r>
            <a:endParaRPr lang="nl-BE" altLang="en-US" sz="2800" i="0" dirty="0">
              <a:solidFill>
                <a:srgbClr val="000000"/>
              </a:solidFill>
            </a:endParaRPr>
          </a:p>
        </p:txBody>
      </p:sp>
      <p:grpSp>
        <p:nvGrpSpPr>
          <p:cNvPr id="10" name="Group 54"/>
          <p:cNvGrpSpPr>
            <a:grpSpLocks/>
          </p:cNvGrpSpPr>
          <p:nvPr/>
        </p:nvGrpSpPr>
        <p:grpSpPr bwMode="auto">
          <a:xfrm>
            <a:off x="6156805" y="4913223"/>
            <a:ext cx="737616" cy="590564"/>
            <a:chOff x="4576" y="3360"/>
            <a:chExt cx="528" cy="530"/>
          </a:xfrm>
        </p:grpSpPr>
        <p:pic>
          <p:nvPicPr>
            <p:cNvPr id="11" name="Picture 20"/>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0" y="3360"/>
              <a:ext cx="27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4"/>
            <p:cNvSpPr txBox="1">
              <a:spLocks noChangeArrowheads="1"/>
            </p:cNvSpPr>
            <p:nvPr/>
          </p:nvSpPr>
          <p:spPr bwMode="auto">
            <a:xfrm>
              <a:off x="4576" y="3666"/>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D0D0D"/>
                  </a:solidFill>
                  <a:latin typeface="Arial" panose="020B0604020202020204" pitchFamily="34" charset="0"/>
                  <a:cs typeface="Arial" panose="020B0604020202020204" pitchFamily="34" charset="0"/>
                </a:rPr>
                <a:t>exposure</a:t>
              </a:r>
            </a:p>
          </p:txBody>
        </p:sp>
      </p:grpSp>
      <p:grpSp>
        <p:nvGrpSpPr>
          <p:cNvPr id="13" name="Group 50"/>
          <p:cNvGrpSpPr>
            <a:grpSpLocks/>
          </p:cNvGrpSpPr>
          <p:nvPr/>
        </p:nvGrpSpPr>
        <p:grpSpPr bwMode="auto">
          <a:xfrm>
            <a:off x="6255956" y="1685037"/>
            <a:ext cx="588962" cy="569853"/>
            <a:chOff x="2464" y="4320"/>
            <a:chExt cx="528" cy="512"/>
          </a:xfrm>
        </p:grpSpPr>
        <p:pic>
          <p:nvPicPr>
            <p:cNvPr id="14" name="Picture 21"/>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6"/>
            <p:cNvSpPr txBox="1">
              <a:spLocks noChangeArrowheads="1"/>
            </p:cNvSpPr>
            <p:nvPr/>
          </p:nvSpPr>
          <p:spPr bwMode="auto">
            <a:xfrm>
              <a:off x="2464" y="4608"/>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a:solidFill>
                    <a:srgbClr val="0D0D0D"/>
                  </a:solidFill>
                  <a:latin typeface="Arial" panose="020B0604020202020204" pitchFamily="34" charset="0"/>
                  <a:cs typeface="Arial" panose="020B0604020202020204" pitchFamily="34" charset="0"/>
                </a:rPr>
                <a:t>money</a:t>
              </a:r>
            </a:p>
          </p:txBody>
        </p:sp>
      </p:grpSp>
      <p:grpSp>
        <p:nvGrpSpPr>
          <p:cNvPr id="4" name="Group 3"/>
          <p:cNvGrpSpPr/>
          <p:nvPr/>
        </p:nvGrpSpPr>
        <p:grpSpPr>
          <a:xfrm>
            <a:off x="6123977" y="2579983"/>
            <a:ext cx="803275" cy="606333"/>
            <a:chOff x="4541457" y="3106756"/>
            <a:chExt cx="803275" cy="606333"/>
          </a:xfrm>
        </p:grpSpPr>
        <p:pic>
          <p:nvPicPr>
            <p:cNvPr id="17" name="Picture 22"/>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5664" y="3106756"/>
              <a:ext cx="374862" cy="4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7"/>
            <p:cNvSpPr txBox="1">
              <a:spLocks noChangeArrowheads="1"/>
            </p:cNvSpPr>
            <p:nvPr/>
          </p:nvSpPr>
          <p:spPr bwMode="auto">
            <a:xfrm>
              <a:off x="4541457" y="3463503"/>
              <a:ext cx="803275" cy="2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D0D0D"/>
                  </a:solidFill>
                  <a:latin typeface="Arial" panose="020B0604020202020204" pitchFamily="34" charset="0"/>
                  <a:cs typeface="Arial" panose="020B0604020202020204" pitchFamily="34" charset="0"/>
                </a:rPr>
                <a:t>less money</a:t>
              </a:r>
            </a:p>
          </p:txBody>
        </p:sp>
      </p:grpSp>
      <p:grpSp>
        <p:nvGrpSpPr>
          <p:cNvPr id="19" name="Group 48"/>
          <p:cNvGrpSpPr>
            <a:grpSpLocks/>
          </p:cNvGrpSpPr>
          <p:nvPr/>
        </p:nvGrpSpPr>
        <p:grpSpPr bwMode="auto">
          <a:xfrm>
            <a:off x="6177951" y="3604572"/>
            <a:ext cx="695325" cy="569853"/>
            <a:chOff x="3808" y="4320"/>
            <a:chExt cx="624" cy="512"/>
          </a:xfrm>
        </p:grpSpPr>
        <p:sp>
          <p:nvSpPr>
            <p:cNvPr id="20" name="TextBox 38"/>
            <p:cNvSpPr txBox="1">
              <a:spLocks noChangeArrowheads="1"/>
            </p:cNvSpPr>
            <p:nvPr/>
          </p:nvSpPr>
          <p:spPr bwMode="auto">
            <a:xfrm>
              <a:off x="3808" y="4608"/>
              <a:ext cx="62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a:solidFill>
                    <a:srgbClr val="0D0D0D"/>
                  </a:solidFill>
                  <a:latin typeface="Arial" panose="020B0604020202020204" pitchFamily="34" charset="0"/>
                  <a:cs typeface="Arial" panose="020B0604020202020204" pitchFamily="34" charset="0"/>
                </a:rPr>
                <a:t>data</a:t>
              </a:r>
            </a:p>
          </p:txBody>
        </p:sp>
        <p:pic>
          <p:nvPicPr>
            <p:cNvPr id="21" name="Picture 39"/>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47"/>
          <p:cNvGrpSpPr>
            <a:grpSpLocks/>
          </p:cNvGrpSpPr>
          <p:nvPr/>
        </p:nvGrpSpPr>
        <p:grpSpPr bwMode="auto">
          <a:xfrm>
            <a:off x="6256224" y="4256145"/>
            <a:ext cx="482600" cy="590564"/>
            <a:chOff x="4624" y="4320"/>
            <a:chExt cx="432" cy="530"/>
          </a:xfrm>
        </p:grpSpPr>
        <p:pic>
          <p:nvPicPr>
            <p:cNvPr id="23" name="Picture 25"/>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0" y="4320"/>
              <a:ext cx="21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0"/>
            <p:cNvSpPr txBox="1">
              <a:spLocks noChangeArrowheads="1"/>
            </p:cNvSpPr>
            <p:nvPr/>
          </p:nvSpPr>
          <p:spPr bwMode="auto">
            <a:xfrm>
              <a:off x="4624" y="4626"/>
              <a:ext cx="4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a:solidFill>
                    <a:srgbClr val="0D0D0D"/>
                  </a:solidFill>
                  <a:latin typeface="Arial" panose="020B0604020202020204" pitchFamily="34" charset="0"/>
                  <a:cs typeface="Arial" panose="020B0604020202020204" pitchFamily="34" charset="0"/>
                </a:rPr>
                <a:t>right</a:t>
              </a:r>
            </a:p>
          </p:txBody>
        </p:sp>
      </p:grpSp>
      <p:grpSp>
        <p:nvGrpSpPr>
          <p:cNvPr id="25" name="Group 46"/>
          <p:cNvGrpSpPr>
            <a:grpSpLocks/>
          </p:cNvGrpSpPr>
          <p:nvPr/>
        </p:nvGrpSpPr>
        <p:grpSpPr bwMode="auto">
          <a:xfrm>
            <a:off x="7379059" y="2543735"/>
            <a:ext cx="482600" cy="644592"/>
            <a:chOff x="5296" y="4272"/>
            <a:chExt cx="432" cy="578"/>
          </a:xfrm>
        </p:grpSpPr>
        <p:pic>
          <p:nvPicPr>
            <p:cNvPr id="26" name="Picture 42"/>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44" y="4272"/>
              <a:ext cx="38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3"/>
            <p:cNvSpPr txBox="1">
              <a:spLocks noChangeArrowheads="1"/>
            </p:cNvSpPr>
            <p:nvPr/>
          </p:nvSpPr>
          <p:spPr bwMode="auto">
            <a:xfrm>
              <a:off x="5296" y="4626"/>
              <a:ext cx="4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a:solidFill>
                    <a:srgbClr val="0D0D0D"/>
                  </a:solidFill>
                  <a:latin typeface="Arial" panose="020B0604020202020204" pitchFamily="34" charset="0"/>
                  <a:cs typeface="Arial" panose="020B0604020202020204" pitchFamily="34" charset="0"/>
                </a:rPr>
                <a:t>credits</a:t>
              </a:r>
            </a:p>
          </p:txBody>
        </p:sp>
      </p:grpSp>
      <p:sp>
        <p:nvSpPr>
          <p:cNvPr id="28" name="Tekstvak 5"/>
          <p:cNvSpPr txBox="1">
            <a:spLocks noChangeArrowheads="1"/>
          </p:cNvSpPr>
          <p:nvPr/>
        </p:nvSpPr>
        <p:spPr bwMode="auto">
          <a:xfrm>
            <a:off x="8755664" y="6604084"/>
            <a:ext cx="212109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rgbClr val="6E6E6F"/>
                </a:solidFill>
                <a:latin typeface="Verdana" panose="020B0604030504040204" pitchFamily="34" charset="0"/>
                <a:ea typeface="MS PGothic" panose="020B0600070205080204" pitchFamily="34" charset="-128"/>
              </a:defRPr>
            </a:lvl1pPr>
            <a:lvl2pPr marL="742950" indent="-285750" eaLnBrk="0" hangingPunct="0">
              <a:defRPr sz="2400" i="1">
                <a:solidFill>
                  <a:srgbClr val="6E6E6F"/>
                </a:solidFill>
                <a:latin typeface="Verdana" panose="020B0604030504040204" pitchFamily="34" charset="0"/>
                <a:ea typeface="MS PGothic" panose="020B0600070205080204" pitchFamily="34" charset="-128"/>
              </a:defRPr>
            </a:lvl2pPr>
            <a:lvl3pPr marL="1143000" indent="-228600" eaLnBrk="0" hangingPunct="0">
              <a:defRPr sz="2400" i="1">
                <a:solidFill>
                  <a:srgbClr val="6E6E6F"/>
                </a:solidFill>
                <a:latin typeface="Verdana" panose="020B0604030504040204" pitchFamily="34" charset="0"/>
                <a:ea typeface="MS PGothic" panose="020B0600070205080204" pitchFamily="34" charset="-128"/>
              </a:defRPr>
            </a:lvl3pPr>
            <a:lvl4pPr marL="1600200" indent="-228600" eaLnBrk="0" hangingPunct="0">
              <a:defRPr sz="2400" i="1">
                <a:solidFill>
                  <a:srgbClr val="6E6E6F"/>
                </a:solidFill>
                <a:latin typeface="Verdana" panose="020B0604030504040204" pitchFamily="34" charset="0"/>
                <a:ea typeface="MS PGothic" panose="020B0600070205080204" pitchFamily="34" charset="-128"/>
              </a:defRPr>
            </a:lvl4pPr>
            <a:lvl5pPr marL="2057400" indent="-228600" eaLnBrk="0" hangingPunct="0">
              <a:defRPr sz="24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i="1">
                <a:solidFill>
                  <a:srgbClr val="6E6E6F"/>
                </a:solidFill>
                <a:latin typeface="Verdana" panose="020B0604030504040204" pitchFamily="34" charset="0"/>
                <a:ea typeface="MS PGothic" panose="020B0600070205080204" pitchFamily="34" charset="-128"/>
              </a:defRPr>
            </a:lvl9pPr>
          </a:lstStyle>
          <a:p>
            <a:pPr defTabSz="457200" eaLnBrk="1" hangingPunct="1">
              <a:defRPr/>
            </a:pPr>
            <a:r>
              <a:rPr lang="nl-BE" altLang="en-US" sz="1050" dirty="0">
                <a:solidFill>
                  <a:srgbClr val="FF0000"/>
                </a:solidFill>
                <a:cs typeface="+mn-cs"/>
                <a:hlinkClick r:id="rId9"/>
              </a:rPr>
              <a:t>www.boardofinnovation.com</a:t>
            </a:r>
            <a:endParaRPr lang="nl-BE" altLang="en-US" sz="1050" dirty="0">
              <a:solidFill>
                <a:srgbClr val="FF0000"/>
              </a:solidFill>
              <a:cs typeface="+mn-cs"/>
            </a:endParaRPr>
          </a:p>
        </p:txBody>
      </p:sp>
    </p:spTree>
    <p:extLst>
      <p:ext uri="{BB962C8B-B14F-4D97-AF65-F5344CB8AC3E}">
        <p14:creationId xmlns:p14="http://schemas.microsoft.com/office/powerpoint/2010/main" val="348680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Network Mapping: Steps</a:t>
            </a:r>
            <a:endParaRPr lang="en-GB" dirty="0"/>
          </a:p>
        </p:txBody>
      </p:sp>
      <p:sp>
        <p:nvSpPr>
          <p:cNvPr id="3" name="Content Placeholder 2"/>
          <p:cNvSpPr>
            <a:spLocks noGrp="1"/>
          </p:cNvSpPr>
          <p:nvPr>
            <p:ph idx="1"/>
          </p:nvPr>
        </p:nvSpPr>
        <p:spPr/>
        <p:txBody>
          <a:bodyPr/>
          <a:lstStyle/>
          <a:p>
            <a:pPr lvl="0" algn="l"/>
            <a:r>
              <a:rPr lang="fi-FI" b="1" dirty="0"/>
              <a:t>List the participants in the interaction system </a:t>
            </a:r>
            <a:r>
              <a:rPr lang="fi-FI" dirty="0"/>
              <a:t>(remember to include also supporting participants)</a:t>
            </a:r>
          </a:p>
          <a:p>
            <a:pPr lvl="0" algn="l"/>
            <a:r>
              <a:rPr lang="fi-FI" b="1" dirty="0"/>
              <a:t>Map interactions between participants</a:t>
            </a:r>
            <a:r>
              <a:rPr lang="fi-FI" dirty="0"/>
              <a:t>: Who interacts with whom?</a:t>
            </a:r>
          </a:p>
          <a:p>
            <a:pPr lvl="0" algn="l"/>
            <a:r>
              <a:rPr lang="en-GB" b="1" dirty="0"/>
              <a:t>Map the content of those interactions: </a:t>
            </a:r>
            <a:r>
              <a:rPr lang="en-GB" dirty="0"/>
              <a:t>What is being exchanged and why?</a:t>
            </a:r>
          </a:p>
        </p:txBody>
      </p:sp>
    </p:spTree>
    <p:extLst>
      <p:ext uri="{BB962C8B-B14F-4D97-AF65-F5344CB8AC3E}">
        <p14:creationId xmlns:p14="http://schemas.microsoft.com/office/powerpoint/2010/main" val="2917663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 y="-1"/>
            <a:ext cx="3047999" cy="6153151"/>
          </a:xfrm>
        </p:spPr>
        <p:txBody>
          <a:bodyPr anchor="t" anchorCtr="0"/>
          <a:lstStyle/>
          <a:p>
            <a:r>
              <a:rPr lang="en-GB" sz="2000" b="1" dirty="0"/>
              <a:t>Let us look at an example. What interactions does Uber’s business model have?</a:t>
            </a:r>
            <a:br>
              <a:rPr lang="en-GB" sz="2000" b="1" dirty="0"/>
            </a:br>
            <a:br>
              <a:rPr lang="en-GB" sz="2000" dirty="0"/>
            </a:br>
            <a:r>
              <a:rPr lang="en-GB" sz="2000" dirty="0"/>
              <a:t>Who are the stakeholders?</a:t>
            </a:r>
            <a:br>
              <a:rPr lang="en-GB" sz="2000" dirty="0"/>
            </a:br>
            <a:br>
              <a:rPr lang="en-GB" sz="2000" dirty="0"/>
            </a:br>
            <a:r>
              <a:rPr lang="en-GB" sz="2000" dirty="0"/>
              <a:t>What benefits are co-created and exchanged in each interaction?</a:t>
            </a:r>
            <a:br>
              <a:rPr lang="en-GB" sz="2000" dirty="0"/>
            </a:br>
            <a:br>
              <a:rPr lang="en-GB" sz="2000" dirty="0"/>
            </a:br>
            <a:r>
              <a:rPr lang="en-GB" sz="2000" dirty="0"/>
              <a:t>Focus on Uber’s basic business model – the </a:t>
            </a:r>
            <a:br>
              <a:rPr lang="en-GB" sz="2000" dirty="0"/>
            </a:br>
            <a:r>
              <a:rPr lang="en-GB" sz="2000" dirty="0"/>
              <a:t>ride hailing service!</a:t>
            </a:r>
            <a:br>
              <a:rPr lang="en-GB" sz="2000" dirty="0"/>
            </a:br>
            <a:endParaRPr lang="en-GB" sz="2000" dirty="0"/>
          </a:p>
        </p:txBody>
      </p:sp>
      <p:pic>
        <p:nvPicPr>
          <p:cNvPr id="3074" name="Picture 2" descr="http://blogs-images.forbes.com/ryanmac/files/2014/12/uber-e1417709695631-1940x1090.jpeg"/>
          <p:cNvPicPr>
            <a:picLocks noChangeAspect="1" noChangeArrowheads="1"/>
          </p:cNvPicPr>
          <p:nvPr/>
        </p:nvPicPr>
        <p:blipFill rotWithShape="1">
          <a:blip r:embed="rId3">
            <a:extLst>
              <a:ext uri="{28A0092B-C50C-407E-A947-70E740481C1C}">
                <a14:useLocalDpi xmlns:a14="http://schemas.microsoft.com/office/drawing/2010/main" val="0"/>
              </a:ext>
            </a:extLst>
          </a:blip>
          <a:srcRect l="10814" r="14361"/>
          <a:stretch/>
        </p:blipFill>
        <p:spPr bwMode="auto">
          <a:xfrm>
            <a:off x="3047999"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44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Network Mapping: Steps</a:t>
            </a:r>
            <a:endParaRPr lang="en-GB" dirty="0"/>
          </a:p>
        </p:txBody>
      </p:sp>
      <p:sp>
        <p:nvSpPr>
          <p:cNvPr id="3" name="Content Placeholder 2"/>
          <p:cNvSpPr>
            <a:spLocks noGrp="1"/>
          </p:cNvSpPr>
          <p:nvPr>
            <p:ph idx="1"/>
          </p:nvPr>
        </p:nvSpPr>
        <p:spPr>
          <a:xfrm>
            <a:off x="286439" y="881275"/>
            <a:ext cx="11600762" cy="5095449"/>
          </a:xfrm>
        </p:spPr>
        <p:txBody>
          <a:bodyPr/>
          <a:lstStyle/>
          <a:p>
            <a:pPr lvl="0" algn="l"/>
            <a:r>
              <a:rPr lang="fi-FI" b="1" dirty="0"/>
              <a:t>List the participants in the interaction system (remember to include also supporting participants)</a:t>
            </a:r>
          </a:p>
          <a:p>
            <a:pPr lvl="0" algn="l"/>
            <a:r>
              <a:rPr lang="fi-FI" b="1" dirty="0"/>
              <a:t>List participant roles within the system</a:t>
            </a:r>
          </a:p>
          <a:p>
            <a:pPr lvl="0" algn="l"/>
            <a:r>
              <a:rPr lang="fi-FI" b="1" dirty="0"/>
              <a:t>Map interactions between participants: Who interacts with whom?</a:t>
            </a:r>
          </a:p>
          <a:p>
            <a:pPr lvl="0" algn="l"/>
            <a:r>
              <a:rPr lang="fi-FI" dirty="0"/>
              <a:t>Consider the network map as a whole: What is its overall pattern? Is there a design theme?</a:t>
            </a:r>
            <a:endParaRPr lang="en-GB" dirty="0"/>
          </a:p>
          <a:p>
            <a:pPr lvl="0" algn="l"/>
            <a:r>
              <a:rPr lang="en-GB" dirty="0"/>
              <a:t>What are the most important and central interactions in the system? How do interactions influence one another? Are some interactions mutually reinforcing?</a:t>
            </a:r>
          </a:p>
          <a:p>
            <a:pPr lvl="0" algn="l"/>
            <a:r>
              <a:rPr lang="en-GB" dirty="0"/>
              <a:t>If the system were to be built from scratch, which interactions should be in place first? Are there ‘chicken-and-egg’ problems?</a:t>
            </a:r>
          </a:p>
        </p:txBody>
      </p:sp>
    </p:spTree>
    <p:extLst>
      <p:ext uri="{BB962C8B-B14F-4D97-AF65-F5344CB8AC3E}">
        <p14:creationId xmlns:p14="http://schemas.microsoft.com/office/powerpoint/2010/main" val="195817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www.supercell.net/201401/images/uploads/slides/CoC_titlescreen_2013.jpg"/>
          <p:cNvPicPr>
            <a:picLocks noChangeAspect="1" noChangeArrowheads="1"/>
          </p:cNvPicPr>
          <p:nvPr/>
        </p:nvPicPr>
        <p:blipFill rotWithShape="1">
          <a:blip r:embed="rId3">
            <a:extLst>
              <a:ext uri="{28A0092B-C50C-407E-A947-70E740481C1C}">
                <a14:useLocalDpi xmlns:a14="http://schemas.microsoft.com/office/drawing/2010/main" val="0"/>
              </a:ext>
            </a:extLst>
          </a:blip>
          <a:srcRect r="10931" b="963"/>
          <a:stretch/>
        </p:blipFill>
        <p:spPr bwMode="auto">
          <a:xfrm>
            <a:off x="0" y="0"/>
            <a:ext cx="122166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679" y="157798"/>
            <a:ext cx="1691484" cy="114423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116637"/>
            <a:ext cx="1728192" cy="17281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8250" y="2604074"/>
            <a:ext cx="1235967" cy="100474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360" y="5517232"/>
            <a:ext cx="1186384" cy="1048906"/>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20078" b="20374"/>
          <a:stretch/>
        </p:blipFill>
        <p:spPr>
          <a:xfrm>
            <a:off x="9912424" y="5881449"/>
            <a:ext cx="2017994" cy="901245"/>
          </a:xfrm>
          <a:prstGeom prst="rect">
            <a:avLst/>
          </a:prstGeom>
        </p:spPr>
      </p:pic>
    </p:spTree>
    <p:extLst>
      <p:ext uri="{BB962C8B-B14F-4D97-AF65-F5344CB8AC3E}">
        <p14:creationId xmlns:p14="http://schemas.microsoft.com/office/powerpoint/2010/main" val="3058153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dirty="0"/>
              <a:t>Let Us First Identify the Stakeholders and their Interactions!</a:t>
            </a:r>
            <a:endParaRPr lang="en-GB" sz="3600" dirty="0"/>
          </a:p>
        </p:txBody>
      </p:sp>
      <p:grpSp>
        <p:nvGrpSpPr>
          <p:cNvPr id="202" name="Group 43"/>
          <p:cNvGrpSpPr>
            <a:grpSpLocks/>
          </p:cNvGrpSpPr>
          <p:nvPr/>
        </p:nvGrpSpPr>
        <p:grpSpPr bwMode="auto">
          <a:xfrm>
            <a:off x="429465" y="5042666"/>
            <a:ext cx="857250" cy="766763"/>
            <a:chOff x="3808" y="2208"/>
            <a:chExt cx="768" cy="688"/>
          </a:xfrm>
        </p:grpSpPr>
        <p:pic>
          <p:nvPicPr>
            <p:cNvPr id="20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user</a:t>
              </a:r>
            </a:p>
          </p:txBody>
        </p:sp>
      </p:grpSp>
      <p:grpSp>
        <p:nvGrpSpPr>
          <p:cNvPr id="205" name="Group 42"/>
          <p:cNvGrpSpPr>
            <a:grpSpLocks/>
          </p:cNvGrpSpPr>
          <p:nvPr/>
        </p:nvGrpSpPr>
        <p:grpSpPr bwMode="auto">
          <a:xfrm>
            <a:off x="429465" y="2267439"/>
            <a:ext cx="857250" cy="766763"/>
            <a:chOff x="4624" y="2208"/>
            <a:chExt cx="768" cy="688"/>
          </a:xfrm>
        </p:grpSpPr>
        <p:pic>
          <p:nvPicPr>
            <p:cNvPr id="20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TextBox 24"/>
            <p:cNvSpPr txBox="1">
              <a:spLocks noChangeArrowheads="1"/>
            </p:cNvSpPr>
            <p:nvPr/>
          </p:nvSpPr>
          <p:spPr bwMode="auto">
            <a:xfrm>
              <a:off x="4624"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drivers</a:t>
              </a:r>
            </a:p>
          </p:txBody>
        </p:sp>
      </p:grpSp>
      <p:grpSp>
        <p:nvGrpSpPr>
          <p:cNvPr id="208" name="Group 40"/>
          <p:cNvGrpSpPr>
            <a:grpSpLocks/>
          </p:cNvGrpSpPr>
          <p:nvPr/>
        </p:nvGrpSpPr>
        <p:grpSpPr bwMode="auto">
          <a:xfrm>
            <a:off x="6450225" y="950785"/>
            <a:ext cx="994480" cy="936164"/>
            <a:chOff x="6304" y="2208"/>
            <a:chExt cx="768" cy="840"/>
          </a:xfrm>
        </p:grpSpPr>
        <p:pic>
          <p:nvPicPr>
            <p:cNvPr id="20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 name="TextBox 26"/>
            <p:cNvSpPr txBox="1">
              <a:spLocks noChangeArrowheads="1"/>
            </p:cNvSpPr>
            <p:nvPr/>
          </p:nvSpPr>
          <p:spPr bwMode="auto">
            <a:xfrm>
              <a:off x="630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government</a:t>
              </a:r>
            </a:p>
          </p:txBody>
        </p:sp>
      </p:grpSp>
      <p:cxnSp>
        <p:nvCxnSpPr>
          <p:cNvPr id="211" name="Straight Arrow Connector 210"/>
          <p:cNvCxnSpPr>
            <a:cxnSpLocks/>
          </p:cNvCxnSpPr>
          <p:nvPr/>
        </p:nvCxnSpPr>
        <p:spPr bwMode="auto">
          <a:xfrm flipH="1" flipV="1">
            <a:off x="1287497" y="2473519"/>
            <a:ext cx="5383031" cy="12024"/>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54" name="Straight Arrow Connector 253"/>
          <p:cNvCxnSpPr>
            <a:cxnSpLocks/>
          </p:cNvCxnSpPr>
          <p:nvPr/>
        </p:nvCxnSpPr>
        <p:spPr bwMode="auto">
          <a:xfrm flipH="1">
            <a:off x="1340293" y="2650820"/>
            <a:ext cx="5330235" cy="58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55" name="Straight Arrow Connector 254"/>
          <p:cNvCxnSpPr/>
          <p:nvPr/>
        </p:nvCxnSpPr>
        <p:spPr bwMode="auto">
          <a:xfrm flipV="1">
            <a:off x="757977" y="3032492"/>
            <a:ext cx="0" cy="2010175"/>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62" name="Straight Arrow Connector 261"/>
          <p:cNvCxnSpPr/>
          <p:nvPr/>
        </p:nvCxnSpPr>
        <p:spPr bwMode="auto">
          <a:xfrm flipV="1">
            <a:off x="948865" y="3032491"/>
            <a:ext cx="0" cy="2010175"/>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77" name="Straight Arrow Connector 276"/>
          <p:cNvCxnSpPr>
            <a:cxnSpLocks/>
          </p:cNvCxnSpPr>
          <p:nvPr/>
        </p:nvCxnSpPr>
        <p:spPr bwMode="auto">
          <a:xfrm flipV="1">
            <a:off x="7139414" y="1717548"/>
            <a:ext cx="0" cy="53902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81" name="Straight Arrow Connector 280"/>
          <p:cNvCxnSpPr/>
          <p:nvPr/>
        </p:nvCxnSpPr>
        <p:spPr bwMode="auto">
          <a:xfrm flipH="1" flipV="1">
            <a:off x="6895619" y="1693947"/>
            <a:ext cx="1941" cy="594190"/>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85" name="Straight Arrow Connector 284"/>
          <p:cNvCxnSpPr>
            <a:cxnSpLocks/>
          </p:cNvCxnSpPr>
          <p:nvPr/>
        </p:nvCxnSpPr>
        <p:spPr bwMode="auto">
          <a:xfrm flipH="1">
            <a:off x="7324725" y="2664739"/>
            <a:ext cx="2847975" cy="9071"/>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89" name="Straight Arrow Connector 288"/>
          <p:cNvCxnSpPr>
            <a:cxnSpLocks/>
          </p:cNvCxnSpPr>
          <p:nvPr/>
        </p:nvCxnSpPr>
        <p:spPr bwMode="auto">
          <a:xfrm flipH="1" flipV="1">
            <a:off x="7376096" y="2486861"/>
            <a:ext cx="2868423" cy="847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grpSp>
        <p:nvGrpSpPr>
          <p:cNvPr id="293" name="Group 44"/>
          <p:cNvGrpSpPr>
            <a:grpSpLocks/>
          </p:cNvGrpSpPr>
          <p:nvPr/>
        </p:nvGrpSpPr>
        <p:grpSpPr bwMode="auto">
          <a:xfrm>
            <a:off x="10271691" y="2235988"/>
            <a:ext cx="857250" cy="1315577"/>
            <a:chOff x="2992" y="2200"/>
            <a:chExt cx="768" cy="1178"/>
          </a:xfrm>
        </p:grpSpPr>
        <p:pic>
          <p:nvPicPr>
            <p:cNvPr id="29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TextBox 21"/>
            <p:cNvSpPr txBox="1">
              <a:spLocks noChangeArrowheads="1"/>
            </p:cNvSpPr>
            <p:nvPr/>
          </p:nvSpPr>
          <p:spPr bwMode="auto">
            <a:xfrm>
              <a:off x="2992" y="2658"/>
              <a:ext cx="76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third parties (e.g., cities)</a:t>
              </a:r>
            </a:p>
          </p:txBody>
        </p:sp>
      </p:grpSp>
      <p:pic>
        <p:nvPicPr>
          <p:cNvPr id="296" name="Picture 295"/>
          <p:cNvPicPr>
            <a:picLocks noChangeAspect="1"/>
          </p:cNvPicPr>
          <p:nvPr/>
        </p:nvPicPr>
        <p:blipFill rotWithShape="1">
          <a:blip r:embed="rId8" cstate="print">
            <a:extLst>
              <a:ext uri="{28A0092B-C50C-407E-A947-70E740481C1C}">
                <a14:useLocalDpi xmlns:a14="http://schemas.microsoft.com/office/drawing/2010/main" val="0"/>
              </a:ext>
            </a:extLst>
          </a:blip>
          <a:srcRect l="11612" t="14652" r="11319" b="14872"/>
          <a:stretch/>
        </p:blipFill>
        <p:spPr>
          <a:xfrm>
            <a:off x="6580602" y="2256575"/>
            <a:ext cx="845281" cy="772966"/>
          </a:xfrm>
          <a:prstGeom prst="rect">
            <a:avLst/>
          </a:prstGeom>
        </p:spPr>
      </p:pic>
      <p:cxnSp>
        <p:nvCxnSpPr>
          <p:cNvPr id="14" name="Connector: Elbow 13">
            <a:extLst>
              <a:ext uri="{FF2B5EF4-FFF2-40B4-BE49-F238E27FC236}">
                <a16:creationId xmlns:a16="http://schemas.microsoft.com/office/drawing/2014/main" id="{AC6AC93F-AE61-4887-AC5E-87518D8E0D18}"/>
              </a:ext>
            </a:extLst>
          </p:cNvPr>
          <p:cNvCxnSpPr>
            <a:cxnSpLocks/>
          </p:cNvCxnSpPr>
          <p:nvPr/>
        </p:nvCxnSpPr>
        <p:spPr bwMode="auto">
          <a:xfrm flipV="1">
            <a:off x="1414688" y="3072113"/>
            <a:ext cx="5482872" cy="2266358"/>
          </a:xfrm>
          <a:prstGeom prst="bentConnector3">
            <a:avLst>
              <a:gd name="adj1" fmla="val 100032"/>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18" name="Connector: Elbow 17">
            <a:extLst>
              <a:ext uri="{FF2B5EF4-FFF2-40B4-BE49-F238E27FC236}">
                <a16:creationId xmlns:a16="http://schemas.microsoft.com/office/drawing/2014/main" id="{C4F35B0D-8B66-4479-A26B-6C5161A476E8}"/>
              </a:ext>
            </a:extLst>
          </p:cNvPr>
          <p:cNvCxnSpPr/>
          <p:nvPr/>
        </p:nvCxnSpPr>
        <p:spPr bwMode="auto">
          <a:xfrm rot="10800000" flipV="1">
            <a:off x="1340294" y="3149520"/>
            <a:ext cx="5799121" cy="2394661"/>
          </a:xfrm>
          <a:prstGeom prst="bentConnector3">
            <a:avLst>
              <a:gd name="adj1" fmla="val -96"/>
            </a:avLst>
          </a:prstGeom>
          <a:solidFill>
            <a:schemeClr val="accent1"/>
          </a:solidFill>
          <a:ln w="28575" cap="flat" cmpd="sng" algn="ctr">
            <a:solidFill>
              <a:srgbClr val="1B0807"/>
            </a:solidFill>
            <a:prstDash val="solid"/>
            <a:round/>
            <a:headEnd type="none" w="med" len="med"/>
            <a:tailEnd type="arrow" w="med" len="med"/>
          </a:ln>
          <a:effectLst/>
        </p:spPr>
      </p:cxnSp>
    </p:spTree>
    <p:extLst>
      <p:ext uri="{BB962C8B-B14F-4D97-AF65-F5344CB8AC3E}">
        <p14:creationId xmlns:p14="http://schemas.microsoft.com/office/powerpoint/2010/main" val="4218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500"/>
                                        <p:tgtEl>
                                          <p:spTgt spid="2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5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
                                        </p:tgtEl>
                                        <p:attrNameLst>
                                          <p:attrName>style.visibility</p:attrName>
                                        </p:attrNameLst>
                                      </p:cBhvr>
                                      <p:to>
                                        <p:strVal val="visible"/>
                                      </p:to>
                                    </p:set>
                                    <p:animEffect transition="in" filter="fade">
                                      <p:cBhvr>
                                        <p:cTn id="22" dur="500"/>
                                        <p:tgtEl>
                                          <p:spTgt spid="2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3"/>
                                        </p:tgtEl>
                                        <p:attrNameLst>
                                          <p:attrName>style.visibility</p:attrName>
                                        </p:attrNameLst>
                                      </p:cBhvr>
                                      <p:to>
                                        <p:strVal val="visible"/>
                                      </p:to>
                                    </p:set>
                                    <p:animEffect transition="in" filter="fade">
                                      <p:cBhvr>
                                        <p:cTn id="27" dur="500"/>
                                        <p:tgtEl>
                                          <p:spTgt spid="2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1"/>
                                        </p:tgtEl>
                                        <p:attrNameLst>
                                          <p:attrName>style.visibility</p:attrName>
                                        </p:attrNameLst>
                                      </p:cBhvr>
                                      <p:to>
                                        <p:strVal val="visible"/>
                                      </p:to>
                                    </p:set>
                                    <p:animEffect transition="in" filter="wipe(right)">
                                      <p:cBhvr>
                                        <p:cTn id="32" dur="500"/>
                                        <p:tgtEl>
                                          <p:spTgt spid="21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54"/>
                                        </p:tgtEl>
                                        <p:attrNameLst>
                                          <p:attrName>style.visibility</p:attrName>
                                        </p:attrNameLst>
                                      </p:cBhvr>
                                      <p:to>
                                        <p:strVal val="visible"/>
                                      </p:to>
                                    </p:set>
                                    <p:animEffect transition="in" filter="wipe(left)">
                                      <p:cBhvr>
                                        <p:cTn id="36" dur="500"/>
                                        <p:tgtEl>
                                          <p:spTgt spid="254"/>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262"/>
                                        </p:tgtEl>
                                        <p:attrNameLst>
                                          <p:attrName>style.visibility</p:attrName>
                                        </p:attrNameLst>
                                      </p:cBhvr>
                                      <p:to>
                                        <p:strVal val="visible"/>
                                      </p:to>
                                    </p:set>
                                    <p:animEffect transition="in" filter="wipe(up)">
                                      <p:cBhvr>
                                        <p:cTn id="40" dur="500"/>
                                        <p:tgtEl>
                                          <p:spTgt spid="262"/>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255"/>
                                        </p:tgtEl>
                                        <p:attrNameLst>
                                          <p:attrName>style.visibility</p:attrName>
                                        </p:attrNameLst>
                                      </p:cBhvr>
                                      <p:to>
                                        <p:strVal val="visible"/>
                                      </p:to>
                                    </p:set>
                                    <p:animEffect transition="in" filter="wipe(down)">
                                      <p:cBhvr>
                                        <p:cTn id="44" dur="500"/>
                                        <p:tgtEl>
                                          <p:spTgt spid="255"/>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281"/>
                                        </p:tgtEl>
                                        <p:attrNameLst>
                                          <p:attrName>style.visibility</p:attrName>
                                        </p:attrNameLst>
                                      </p:cBhvr>
                                      <p:to>
                                        <p:strVal val="visible"/>
                                      </p:to>
                                    </p:set>
                                    <p:animEffect transition="in" filter="wipe(down)">
                                      <p:cBhvr>
                                        <p:cTn id="48" dur="500"/>
                                        <p:tgtEl>
                                          <p:spTgt spid="281"/>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277"/>
                                        </p:tgtEl>
                                        <p:attrNameLst>
                                          <p:attrName>style.visibility</p:attrName>
                                        </p:attrNameLst>
                                      </p:cBhvr>
                                      <p:to>
                                        <p:strVal val="visible"/>
                                      </p:to>
                                    </p:set>
                                    <p:animEffect transition="in" filter="wipe(up)">
                                      <p:cBhvr>
                                        <p:cTn id="52" dur="500"/>
                                        <p:tgtEl>
                                          <p:spTgt spid="277"/>
                                        </p:tgtEl>
                                      </p:cBhvr>
                                    </p:animEffect>
                                  </p:childTnLst>
                                </p:cTn>
                              </p:par>
                            </p:childTnLst>
                          </p:cTn>
                        </p:par>
                        <p:par>
                          <p:cTn id="53" fill="hold">
                            <p:stCondLst>
                              <p:cond delay="3000"/>
                            </p:stCondLst>
                            <p:childTnLst>
                              <p:par>
                                <p:cTn id="54" presetID="22" presetClass="entr" presetSubtype="4"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par>
                          <p:cTn id="57" fill="hold">
                            <p:stCondLst>
                              <p:cond delay="3500"/>
                            </p:stCondLst>
                            <p:childTnLst>
                              <p:par>
                                <p:cTn id="58" presetID="22" presetClass="entr" presetSubtype="1"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par>
                          <p:cTn id="61" fill="hold">
                            <p:stCondLst>
                              <p:cond delay="4000"/>
                            </p:stCondLst>
                            <p:childTnLst>
                              <p:par>
                                <p:cTn id="62" presetID="22" presetClass="entr" presetSubtype="8" fill="hold" nodeType="afterEffect">
                                  <p:stCondLst>
                                    <p:cond delay="0"/>
                                  </p:stCondLst>
                                  <p:childTnLst>
                                    <p:set>
                                      <p:cBhvr>
                                        <p:cTn id="63" dur="1" fill="hold">
                                          <p:stCondLst>
                                            <p:cond delay="0"/>
                                          </p:stCondLst>
                                        </p:cTn>
                                        <p:tgtEl>
                                          <p:spTgt spid="289"/>
                                        </p:tgtEl>
                                        <p:attrNameLst>
                                          <p:attrName>style.visibility</p:attrName>
                                        </p:attrNameLst>
                                      </p:cBhvr>
                                      <p:to>
                                        <p:strVal val="visible"/>
                                      </p:to>
                                    </p:set>
                                    <p:animEffect transition="in" filter="wipe(left)">
                                      <p:cBhvr>
                                        <p:cTn id="64" dur="500"/>
                                        <p:tgtEl>
                                          <p:spTgt spid="289"/>
                                        </p:tgtEl>
                                      </p:cBhvr>
                                    </p:animEffect>
                                  </p:childTnLst>
                                </p:cTn>
                              </p:par>
                            </p:childTnLst>
                          </p:cTn>
                        </p:par>
                        <p:par>
                          <p:cTn id="65" fill="hold">
                            <p:stCondLst>
                              <p:cond delay="4500"/>
                            </p:stCondLst>
                            <p:childTnLst>
                              <p:par>
                                <p:cTn id="66" presetID="22" presetClass="entr" presetSubtype="2" fill="hold" nodeType="afterEffect">
                                  <p:stCondLst>
                                    <p:cond delay="0"/>
                                  </p:stCondLst>
                                  <p:childTnLst>
                                    <p:set>
                                      <p:cBhvr>
                                        <p:cTn id="67" dur="1" fill="hold">
                                          <p:stCondLst>
                                            <p:cond delay="0"/>
                                          </p:stCondLst>
                                        </p:cTn>
                                        <p:tgtEl>
                                          <p:spTgt spid="285"/>
                                        </p:tgtEl>
                                        <p:attrNameLst>
                                          <p:attrName>style.visibility</p:attrName>
                                        </p:attrNameLst>
                                      </p:cBhvr>
                                      <p:to>
                                        <p:strVal val="visible"/>
                                      </p:to>
                                    </p:set>
                                    <p:animEffect transition="in" filter="wipe(right)">
                                      <p:cBhvr>
                                        <p:cTn id="68"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Let us then Conduct Exchange Analysis</a:t>
            </a:r>
            <a:endParaRPr lang="en-GB" dirty="0"/>
          </a:p>
        </p:txBody>
      </p:sp>
      <p:sp>
        <p:nvSpPr>
          <p:cNvPr id="3" name="Content Placeholder 2"/>
          <p:cNvSpPr>
            <a:spLocks noGrp="1"/>
          </p:cNvSpPr>
          <p:nvPr>
            <p:ph idx="1"/>
          </p:nvPr>
        </p:nvSpPr>
        <p:spPr/>
        <p:txBody>
          <a:bodyPr/>
          <a:lstStyle/>
          <a:p>
            <a:pPr algn="l"/>
            <a:r>
              <a:rPr lang="en-GB" dirty="0"/>
              <a:t>What is the content of exchanges in each interaction? </a:t>
            </a:r>
          </a:p>
          <a:p>
            <a:pPr algn="l"/>
            <a:r>
              <a:rPr lang="en-GB" dirty="0"/>
              <a:t>What is being exchanged? </a:t>
            </a:r>
          </a:p>
          <a:p>
            <a:pPr algn="l"/>
            <a:r>
              <a:rPr lang="en-GB" dirty="0"/>
              <a:t>How do different exchanges relate to one another? </a:t>
            </a:r>
          </a:p>
          <a:p>
            <a:pPr algn="l"/>
            <a:endParaRPr lang="en-GB" dirty="0"/>
          </a:p>
        </p:txBody>
      </p:sp>
    </p:spTree>
    <p:extLst>
      <p:ext uri="{BB962C8B-B14F-4D97-AF65-F5344CB8AC3E}">
        <p14:creationId xmlns:p14="http://schemas.microsoft.com/office/powerpoint/2010/main" val="84183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Exchange Analysis: Uber</a:t>
            </a:r>
            <a:endParaRPr lang="en-GB" dirty="0"/>
          </a:p>
        </p:txBody>
      </p:sp>
      <p:grpSp>
        <p:nvGrpSpPr>
          <p:cNvPr id="202" name="Group 43"/>
          <p:cNvGrpSpPr>
            <a:grpSpLocks/>
          </p:cNvGrpSpPr>
          <p:nvPr/>
        </p:nvGrpSpPr>
        <p:grpSpPr bwMode="auto">
          <a:xfrm>
            <a:off x="430247" y="5338471"/>
            <a:ext cx="857250" cy="766763"/>
            <a:chOff x="3808" y="2208"/>
            <a:chExt cx="768" cy="688"/>
          </a:xfrm>
        </p:grpSpPr>
        <p:pic>
          <p:nvPicPr>
            <p:cNvPr id="20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user</a:t>
              </a:r>
            </a:p>
          </p:txBody>
        </p:sp>
      </p:grpSp>
      <p:grpSp>
        <p:nvGrpSpPr>
          <p:cNvPr id="205" name="Group 42"/>
          <p:cNvGrpSpPr>
            <a:grpSpLocks/>
          </p:cNvGrpSpPr>
          <p:nvPr/>
        </p:nvGrpSpPr>
        <p:grpSpPr bwMode="auto">
          <a:xfrm>
            <a:off x="430247" y="2563244"/>
            <a:ext cx="857250" cy="766763"/>
            <a:chOff x="4624" y="2208"/>
            <a:chExt cx="768" cy="688"/>
          </a:xfrm>
        </p:grpSpPr>
        <p:pic>
          <p:nvPicPr>
            <p:cNvPr id="20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TextBox 24"/>
            <p:cNvSpPr txBox="1">
              <a:spLocks noChangeArrowheads="1"/>
            </p:cNvSpPr>
            <p:nvPr/>
          </p:nvSpPr>
          <p:spPr bwMode="auto">
            <a:xfrm>
              <a:off x="4624"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drivers</a:t>
              </a:r>
            </a:p>
          </p:txBody>
        </p:sp>
      </p:grpSp>
      <p:grpSp>
        <p:nvGrpSpPr>
          <p:cNvPr id="208" name="Group 40"/>
          <p:cNvGrpSpPr>
            <a:grpSpLocks/>
          </p:cNvGrpSpPr>
          <p:nvPr/>
        </p:nvGrpSpPr>
        <p:grpSpPr bwMode="auto">
          <a:xfrm>
            <a:off x="6451007" y="788332"/>
            <a:ext cx="994480" cy="936164"/>
            <a:chOff x="6304" y="2208"/>
            <a:chExt cx="768" cy="840"/>
          </a:xfrm>
        </p:grpSpPr>
        <p:pic>
          <p:nvPicPr>
            <p:cNvPr id="20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 name="TextBox 26"/>
            <p:cNvSpPr txBox="1">
              <a:spLocks noChangeArrowheads="1"/>
            </p:cNvSpPr>
            <p:nvPr/>
          </p:nvSpPr>
          <p:spPr bwMode="auto">
            <a:xfrm>
              <a:off x="630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government</a:t>
              </a:r>
            </a:p>
          </p:txBody>
        </p:sp>
      </p:grpSp>
      <p:cxnSp>
        <p:nvCxnSpPr>
          <p:cNvPr id="211" name="Straight Arrow Connector 210"/>
          <p:cNvCxnSpPr>
            <a:cxnSpLocks/>
          </p:cNvCxnSpPr>
          <p:nvPr/>
        </p:nvCxnSpPr>
        <p:spPr bwMode="auto">
          <a:xfrm flipH="1" flipV="1">
            <a:off x="1288279" y="2769324"/>
            <a:ext cx="5383031" cy="12024"/>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54" name="Straight Arrow Connector 253"/>
          <p:cNvCxnSpPr>
            <a:cxnSpLocks/>
          </p:cNvCxnSpPr>
          <p:nvPr/>
        </p:nvCxnSpPr>
        <p:spPr bwMode="auto">
          <a:xfrm flipH="1">
            <a:off x="1341075" y="2946625"/>
            <a:ext cx="5330235" cy="58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55" name="Straight Arrow Connector 254"/>
          <p:cNvCxnSpPr/>
          <p:nvPr/>
        </p:nvCxnSpPr>
        <p:spPr bwMode="auto">
          <a:xfrm flipV="1">
            <a:off x="758759" y="3328297"/>
            <a:ext cx="0" cy="2010175"/>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62" name="Straight Arrow Connector 261"/>
          <p:cNvCxnSpPr/>
          <p:nvPr/>
        </p:nvCxnSpPr>
        <p:spPr bwMode="auto">
          <a:xfrm flipV="1">
            <a:off x="949647" y="3328296"/>
            <a:ext cx="0" cy="2010175"/>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77" name="Straight Arrow Connector 276"/>
          <p:cNvCxnSpPr>
            <a:cxnSpLocks/>
          </p:cNvCxnSpPr>
          <p:nvPr/>
        </p:nvCxnSpPr>
        <p:spPr bwMode="auto">
          <a:xfrm flipV="1">
            <a:off x="7140196" y="1614963"/>
            <a:ext cx="0" cy="89391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81" name="Straight Arrow Connector 280"/>
          <p:cNvCxnSpPr>
            <a:cxnSpLocks/>
          </p:cNvCxnSpPr>
          <p:nvPr/>
        </p:nvCxnSpPr>
        <p:spPr bwMode="auto">
          <a:xfrm flipH="1" flipV="1">
            <a:off x="6893205" y="1571830"/>
            <a:ext cx="5137" cy="904219"/>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85" name="Straight Arrow Connector 284"/>
          <p:cNvCxnSpPr>
            <a:cxnSpLocks/>
          </p:cNvCxnSpPr>
          <p:nvPr/>
        </p:nvCxnSpPr>
        <p:spPr bwMode="auto">
          <a:xfrm flipH="1">
            <a:off x="7325507" y="2960544"/>
            <a:ext cx="2847975" cy="9071"/>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89" name="Straight Arrow Connector 288"/>
          <p:cNvCxnSpPr>
            <a:cxnSpLocks/>
          </p:cNvCxnSpPr>
          <p:nvPr/>
        </p:nvCxnSpPr>
        <p:spPr bwMode="auto">
          <a:xfrm flipH="1" flipV="1">
            <a:off x="7376878" y="2782666"/>
            <a:ext cx="2868423" cy="847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grpSp>
        <p:nvGrpSpPr>
          <p:cNvPr id="293" name="Group 44"/>
          <p:cNvGrpSpPr>
            <a:grpSpLocks/>
          </p:cNvGrpSpPr>
          <p:nvPr/>
        </p:nvGrpSpPr>
        <p:grpSpPr bwMode="auto">
          <a:xfrm>
            <a:off x="10272473" y="2531793"/>
            <a:ext cx="857250" cy="1315577"/>
            <a:chOff x="2992" y="2200"/>
            <a:chExt cx="768" cy="1178"/>
          </a:xfrm>
        </p:grpSpPr>
        <p:pic>
          <p:nvPicPr>
            <p:cNvPr id="29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TextBox 21"/>
            <p:cNvSpPr txBox="1">
              <a:spLocks noChangeArrowheads="1"/>
            </p:cNvSpPr>
            <p:nvPr/>
          </p:nvSpPr>
          <p:spPr bwMode="auto">
            <a:xfrm>
              <a:off x="2992" y="2658"/>
              <a:ext cx="76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third parties (e.g., cities)</a:t>
              </a:r>
            </a:p>
          </p:txBody>
        </p:sp>
      </p:grpSp>
      <p:pic>
        <p:nvPicPr>
          <p:cNvPr id="296" name="Picture 295"/>
          <p:cNvPicPr>
            <a:picLocks noChangeAspect="1"/>
          </p:cNvPicPr>
          <p:nvPr/>
        </p:nvPicPr>
        <p:blipFill rotWithShape="1">
          <a:blip r:embed="rId8" cstate="print">
            <a:extLst>
              <a:ext uri="{28A0092B-C50C-407E-A947-70E740481C1C}">
                <a14:useLocalDpi xmlns:a14="http://schemas.microsoft.com/office/drawing/2010/main" val="0"/>
              </a:ext>
            </a:extLst>
          </a:blip>
          <a:srcRect l="11612" t="14652" r="11319" b="14872"/>
          <a:stretch/>
        </p:blipFill>
        <p:spPr>
          <a:xfrm>
            <a:off x="6581384" y="2552380"/>
            <a:ext cx="845281" cy="772966"/>
          </a:xfrm>
          <a:prstGeom prst="rect">
            <a:avLst/>
          </a:prstGeom>
        </p:spPr>
      </p:pic>
      <p:cxnSp>
        <p:nvCxnSpPr>
          <p:cNvPr id="14" name="Connector: Elbow 13">
            <a:extLst>
              <a:ext uri="{FF2B5EF4-FFF2-40B4-BE49-F238E27FC236}">
                <a16:creationId xmlns:a16="http://schemas.microsoft.com/office/drawing/2014/main" id="{AC6AC93F-AE61-4887-AC5E-87518D8E0D18}"/>
              </a:ext>
            </a:extLst>
          </p:cNvPr>
          <p:cNvCxnSpPr>
            <a:cxnSpLocks/>
          </p:cNvCxnSpPr>
          <p:nvPr/>
        </p:nvCxnSpPr>
        <p:spPr bwMode="auto">
          <a:xfrm flipV="1">
            <a:off x="1415470" y="3367918"/>
            <a:ext cx="5482872" cy="2266358"/>
          </a:xfrm>
          <a:prstGeom prst="bentConnector3">
            <a:avLst>
              <a:gd name="adj1" fmla="val 100032"/>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18" name="Connector: Elbow 17">
            <a:extLst>
              <a:ext uri="{FF2B5EF4-FFF2-40B4-BE49-F238E27FC236}">
                <a16:creationId xmlns:a16="http://schemas.microsoft.com/office/drawing/2014/main" id="{C4F35B0D-8B66-4479-A26B-6C5161A476E8}"/>
              </a:ext>
            </a:extLst>
          </p:cNvPr>
          <p:cNvCxnSpPr/>
          <p:nvPr/>
        </p:nvCxnSpPr>
        <p:spPr bwMode="auto">
          <a:xfrm rot="10800000" flipV="1">
            <a:off x="1341076" y="3445325"/>
            <a:ext cx="5799121" cy="2394661"/>
          </a:xfrm>
          <a:prstGeom prst="bentConnector3">
            <a:avLst>
              <a:gd name="adj1" fmla="val -96"/>
            </a:avLst>
          </a:prstGeom>
          <a:solidFill>
            <a:schemeClr val="accent1"/>
          </a:solidFill>
          <a:ln w="28575" cap="flat" cmpd="sng" algn="ctr">
            <a:solidFill>
              <a:srgbClr val="1B0807"/>
            </a:solidFill>
            <a:prstDash val="solid"/>
            <a:round/>
            <a:headEnd type="none" w="med" len="med"/>
            <a:tailEnd type="arrow" w="med" len="med"/>
          </a:ln>
          <a:effectLst/>
        </p:spPr>
      </p:cxnSp>
      <p:grpSp>
        <p:nvGrpSpPr>
          <p:cNvPr id="26" name="Group 51">
            <a:extLst>
              <a:ext uri="{FF2B5EF4-FFF2-40B4-BE49-F238E27FC236}">
                <a16:creationId xmlns:a16="http://schemas.microsoft.com/office/drawing/2014/main" id="{3D7CC1E0-1B7E-423A-AA9D-8AAACAA267A7}"/>
              </a:ext>
            </a:extLst>
          </p:cNvPr>
          <p:cNvGrpSpPr>
            <a:grpSpLocks/>
          </p:cNvGrpSpPr>
          <p:nvPr/>
        </p:nvGrpSpPr>
        <p:grpSpPr bwMode="auto">
          <a:xfrm>
            <a:off x="7202166" y="3714046"/>
            <a:ext cx="588962" cy="600867"/>
            <a:chOff x="2464" y="3408"/>
            <a:chExt cx="528" cy="538"/>
          </a:xfrm>
        </p:grpSpPr>
        <p:pic>
          <p:nvPicPr>
            <p:cNvPr id="27" name="Picture 17">
              <a:extLst>
                <a:ext uri="{FF2B5EF4-FFF2-40B4-BE49-F238E27FC236}">
                  <a16:creationId xmlns:a16="http://schemas.microsoft.com/office/drawing/2014/main" id="{DE0C4F70-F50F-4B86-960A-0FAE6F36E442}"/>
                </a:ext>
              </a:extLst>
            </p:cNvPr>
            <p:cNvPicPr preferRelativeResize="0">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60" y="3408"/>
              <a:ext cx="33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30">
              <a:extLst>
                <a:ext uri="{FF2B5EF4-FFF2-40B4-BE49-F238E27FC236}">
                  <a16:creationId xmlns:a16="http://schemas.microsoft.com/office/drawing/2014/main" id="{83FBC1AE-C7CB-42BB-90A5-4345A59B9A34}"/>
                </a:ext>
              </a:extLst>
            </p:cNvPr>
            <p:cNvSpPr txBox="1">
              <a:spLocks noChangeArrowheads="1"/>
            </p:cNvSpPr>
            <p:nvPr/>
          </p:nvSpPr>
          <p:spPr bwMode="auto">
            <a:xfrm>
              <a:off x="2464" y="3667"/>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err="1">
                  <a:solidFill>
                    <a:srgbClr val="0D0D0D"/>
                  </a:solidFill>
                  <a:latin typeface="+mn-lt"/>
                </a:rPr>
                <a:t>uber</a:t>
              </a:r>
              <a:r>
                <a:rPr lang="en-US" altLang="en-US" sz="800" dirty="0">
                  <a:solidFill>
                    <a:srgbClr val="0D0D0D"/>
                  </a:solidFill>
                  <a:latin typeface="+mn-lt"/>
                </a:rPr>
                <a:t> application</a:t>
              </a:r>
            </a:p>
          </p:txBody>
        </p:sp>
      </p:grpSp>
      <p:grpSp>
        <p:nvGrpSpPr>
          <p:cNvPr id="29" name="Group 52">
            <a:extLst>
              <a:ext uri="{FF2B5EF4-FFF2-40B4-BE49-F238E27FC236}">
                <a16:creationId xmlns:a16="http://schemas.microsoft.com/office/drawing/2014/main" id="{E5FA18E8-63EE-4C01-918F-0B8CA7E9F112}"/>
              </a:ext>
            </a:extLst>
          </p:cNvPr>
          <p:cNvGrpSpPr>
            <a:grpSpLocks/>
          </p:cNvGrpSpPr>
          <p:nvPr/>
        </p:nvGrpSpPr>
        <p:grpSpPr bwMode="auto">
          <a:xfrm>
            <a:off x="1014896" y="3924913"/>
            <a:ext cx="588962" cy="545666"/>
            <a:chOff x="3184" y="3456"/>
            <a:chExt cx="528" cy="489"/>
          </a:xfrm>
        </p:grpSpPr>
        <p:pic>
          <p:nvPicPr>
            <p:cNvPr id="30" name="Picture 18">
              <a:extLst>
                <a:ext uri="{FF2B5EF4-FFF2-40B4-BE49-F238E27FC236}">
                  <a16:creationId xmlns:a16="http://schemas.microsoft.com/office/drawing/2014/main" id="{B2FC4FDA-D116-4A37-8DB0-80B46589317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2">
              <a:extLst>
                <a:ext uri="{FF2B5EF4-FFF2-40B4-BE49-F238E27FC236}">
                  <a16:creationId xmlns:a16="http://schemas.microsoft.com/office/drawing/2014/main" id="{88119FD1-B428-4D02-BAE9-3D59994E2494}"/>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transport service</a:t>
              </a:r>
            </a:p>
          </p:txBody>
        </p:sp>
      </p:grpSp>
      <p:grpSp>
        <p:nvGrpSpPr>
          <p:cNvPr id="32" name="Group 54">
            <a:extLst>
              <a:ext uri="{FF2B5EF4-FFF2-40B4-BE49-F238E27FC236}">
                <a16:creationId xmlns:a16="http://schemas.microsoft.com/office/drawing/2014/main" id="{A3C4F057-FB1E-4FDE-83D1-81C4975180C5}"/>
              </a:ext>
            </a:extLst>
          </p:cNvPr>
          <p:cNvGrpSpPr>
            <a:grpSpLocks/>
          </p:cNvGrpSpPr>
          <p:nvPr/>
        </p:nvGrpSpPr>
        <p:grpSpPr bwMode="auto">
          <a:xfrm>
            <a:off x="7199659" y="4453541"/>
            <a:ext cx="588963" cy="651849"/>
            <a:chOff x="4576" y="3360"/>
            <a:chExt cx="528" cy="585"/>
          </a:xfrm>
        </p:grpSpPr>
        <p:pic>
          <p:nvPicPr>
            <p:cNvPr id="33" name="Picture 32">
              <a:extLst>
                <a:ext uri="{FF2B5EF4-FFF2-40B4-BE49-F238E27FC236}">
                  <a16:creationId xmlns:a16="http://schemas.microsoft.com/office/drawing/2014/main" id="{ED477923-4029-47E5-8E54-52200E095FC9}"/>
                </a:ext>
              </a:extLst>
            </p:cNvPr>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20" y="3360"/>
              <a:ext cx="27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4">
              <a:extLst>
                <a:ext uri="{FF2B5EF4-FFF2-40B4-BE49-F238E27FC236}">
                  <a16:creationId xmlns:a16="http://schemas.microsoft.com/office/drawing/2014/main" id="{D577083A-0088-4E8E-BBB9-706ADCB0B194}"/>
                </a:ext>
              </a:extLst>
            </p:cNvPr>
            <p:cNvSpPr txBox="1">
              <a:spLocks noChangeArrowheads="1"/>
            </p:cNvSpPr>
            <p:nvPr/>
          </p:nvSpPr>
          <p:spPr bwMode="auto">
            <a:xfrm>
              <a:off x="4576"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marketing, awareness</a:t>
              </a:r>
            </a:p>
          </p:txBody>
        </p:sp>
      </p:grpSp>
      <p:grpSp>
        <p:nvGrpSpPr>
          <p:cNvPr id="35" name="Group 55">
            <a:extLst>
              <a:ext uri="{FF2B5EF4-FFF2-40B4-BE49-F238E27FC236}">
                <a16:creationId xmlns:a16="http://schemas.microsoft.com/office/drawing/2014/main" id="{4B3A5376-BB03-4A73-BD93-C9E849D2F7A8}"/>
              </a:ext>
            </a:extLst>
          </p:cNvPr>
          <p:cNvGrpSpPr>
            <a:grpSpLocks/>
          </p:cNvGrpSpPr>
          <p:nvPr/>
        </p:nvGrpSpPr>
        <p:grpSpPr bwMode="auto">
          <a:xfrm>
            <a:off x="135766" y="4171469"/>
            <a:ext cx="588962" cy="421329"/>
            <a:chOff x="5275" y="3456"/>
            <a:chExt cx="528" cy="378"/>
          </a:xfrm>
        </p:grpSpPr>
        <p:pic>
          <p:nvPicPr>
            <p:cNvPr id="36" name="Picture 26">
              <a:extLst>
                <a:ext uri="{FF2B5EF4-FFF2-40B4-BE49-F238E27FC236}">
                  <a16:creationId xmlns:a16="http://schemas.microsoft.com/office/drawing/2014/main" id="{8EE5C3EA-1161-49BA-85C9-B810701EF067}"/>
                </a:ext>
              </a:extLst>
            </p:cNvPr>
            <p:cNvPicPr preferRelativeResize="0">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76" y="3456"/>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5">
              <a:extLst>
                <a:ext uri="{FF2B5EF4-FFF2-40B4-BE49-F238E27FC236}">
                  <a16:creationId xmlns:a16="http://schemas.microsoft.com/office/drawing/2014/main" id="{8C14B2E8-EED7-46DC-AA97-9DBBC5EC14CE}"/>
                </a:ext>
              </a:extLst>
            </p:cNvPr>
            <p:cNvSpPr txBox="1">
              <a:spLocks noChangeArrowheads="1"/>
            </p:cNvSpPr>
            <p:nvPr/>
          </p:nvSpPr>
          <p:spPr bwMode="auto">
            <a:xfrm>
              <a:off x="5275" y="3665"/>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driver rating</a:t>
              </a:r>
            </a:p>
          </p:txBody>
        </p:sp>
      </p:grpSp>
      <p:grpSp>
        <p:nvGrpSpPr>
          <p:cNvPr id="38" name="Group 50">
            <a:extLst>
              <a:ext uri="{FF2B5EF4-FFF2-40B4-BE49-F238E27FC236}">
                <a16:creationId xmlns:a16="http://schemas.microsoft.com/office/drawing/2014/main" id="{88C1ACEC-38AA-40DA-A156-C4742C4C164D}"/>
              </a:ext>
            </a:extLst>
          </p:cNvPr>
          <p:cNvGrpSpPr>
            <a:grpSpLocks/>
          </p:cNvGrpSpPr>
          <p:nvPr/>
        </p:nvGrpSpPr>
        <p:grpSpPr bwMode="auto">
          <a:xfrm>
            <a:off x="3941061" y="3038042"/>
            <a:ext cx="588962" cy="508638"/>
            <a:chOff x="2464" y="4320"/>
            <a:chExt cx="528" cy="457"/>
          </a:xfrm>
        </p:grpSpPr>
        <p:pic>
          <p:nvPicPr>
            <p:cNvPr id="39" name="Picture 21">
              <a:extLst>
                <a:ext uri="{FF2B5EF4-FFF2-40B4-BE49-F238E27FC236}">
                  <a16:creationId xmlns:a16="http://schemas.microsoft.com/office/drawing/2014/main" id="{5B739396-07BD-4A69-AB7B-A7ADC7292E39}"/>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6">
              <a:extLst>
                <a:ext uri="{FF2B5EF4-FFF2-40B4-BE49-F238E27FC236}">
                  <a16:creationId xmlns:a16="http://schemas.microsoft.com/office/drawing/2014/main" id="{EDB78C9B-D0CE-4044-84A8-6A617DC75123}"/>
                </a:ext>
              </a:extLst>
            </p:cNvPr>
            <p:cNvSpPr txBox="1">
              <a:spLocks noChangeArrowheads="1"/>
            </p:cNvSpPr>
            <p:nvPr/>
          </p:nvSpPr>
          <p:spPr bwMode="auto">
            <a:xfrm>
              <a:off x="2464" y="4608"/>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commission</a:t>
              </a:r>
            </a:p>
          </p:txBody>
        </p:sp>
      </p:grpSp>
      <p:grpSp>
        <p:nvGrpSpPr>
          <p:cNvPr id="41" name="Group 48">
            <a:extLst>
              <a:ext uri="{FF2B5EF4-FFF2-40B4-BE49-F238E27FC236}">
                <a16:creationId xmlns:a16="http://schemas.microsoft.com/office/drawing/2014/main" id="{94FA3146-7C69-4F71-9F09-3447DDAF39CC}"/>
              </a:ext>
            </a:extLst>
          </p:cNvPr>
          <p:cNvGrpSpPr>
            <a:grpSpLocks/>
          </p:cNvGrpSpPr>
          <p:nvPr/>
        </p:nvGrpSpPr>
        <p:grpSpPr bwMode="auto">
          <a:xfrm>
            <a:off x="4299676" y="5070685"/>
            <a:ext cx="695325" cy="508638"/>
            <a:chOff x="3808" y="4320"/>
            <a:chExt cx="624" cy="457"/>
          </a:xfrm>
        </p:grpSpPr>
        <p:sp>
          <p:nvSpPr>
            <p:cNvPr id="42" name="TextBox 38">
              <a:extLst>
                <a:ext uri="{FF2B5EF4-FFF2-40B4-BE49-F238E27FC236}">
                  <a16:creationId xmlns:a16="http://schemas.microsoft.com/office/drawing/2014/main" id="{13D4B3E6-793E-4F78-9833-D83C75835FB3}"/>
                </a:ext>
              </a:extLst>
            </p:cNvPr>
            <p:cNvSpPr txBox="1">
              <a:spLocks noChangeArrowheads="1"/>
            </p:cNvSpPr>
            <p:nvPr/>
          </p:nvSpPr>
          <p:spPr bwMode="auto">
            <a:xfrm>
              <a:off x="3808" y="4608"/>
              <a:ext cx="62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data</a:t>
              </a:r>
            </a:p>
          </p:txBody>
        </p:sp>
        <p:pic>
          <p:nvPicPr>
            <p:cNvPr id="43" name="Picture 39">
              <a:extLst>
                <a:ext uri="{FF2B5EF4-FFF2-40B4-BE49-F238E27FC236}">
                  <a16:creationId xmlns:a16="http://schemas.microsoft.com/office/drawing/2014/main" id="{72895D29-0B7F-41B0-98E2-36D0FABD1C68}"/>
                </a:ext>
              </a:extLst>
            </p:cNvPr>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6">
            <a:extLst>
              <a:ext uri="{FF2B5EF4-FFF2-40B4-BE49-F238E27FC236}">
                <a16:creationId xmlns:a16="http://schemas.microsoft.com/office/drawing/2014/main" id="{43E8C9C5-0898-4FD4-AFD5-FF24E3A375C8}"/>
              </a:ext>
            </a:extLst>
          </p:cNvPr>
          <p:cNvGrpSpPr>
            <a:grpSpLocks/>
          </p:cNvGrpSpPr>
          <p:nvPr/>
        </p:nvGrpSpPr>
        <p:grpSpPr bwMode="auto">
          <a:xfrm>
            <a:off x="2452131" y="2148668"/>
            <a:ext cx="661341" cy="616712"/>
            <a:chOff x="5202" y="4352"/>
            <a:chExt cx="592" cy="553"/>
          </a:xfrm>
        </p:grpSpPr>
        <p:pic>
          <p:nvPicPr>
            <p:cNvPr id="45" name="Picture 42">
              <a:extLst>
                <a:ext uri="{FF2B5EF4-FFF2-40B4-BE49-F238E27FC236}">
                  <a16:creationId xmlns:a16="http://schemas.microsoft.com/office/drawing/2014/main" id="{CBA0AB6C-1AAC-4A65-BAA0-15950A61AC48}"/>
                </a:ext>
              </a:extLst>
            </p:cNvPr>
            <p:cNvPicPr preferRelativeResize="0">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44" y="4352"/>
              <a:ext cx="38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3">
              <a:extLst>
                <a:ext uri="{FF2B5EF4-FFF2-40B4-BE49-F238E27FC236}">
                  <a16:creationId xmlns:a16="http://schemas.microsoft.com/office/drawing/2014/main" id="{846545A1-932B-4B49-A6DE-095CE2D456B2}"/>
                </a:ext>
              </a:extLst>
            </p:cNvPr>
            <p:cNvSpPr txBox="1">
              <a:spLocks noChangeArrowheads="1"/>
            </p:cNvSpPr>
            <p:nvPr/>
          </p:nvSpPr>
          <p:spPr bwMode="auto">
            <a:xfrm>
              <a:off x="5202" y="4626"/>
              <a:ext cx="592"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 of earnings</a:t>
              </a:r>
            </a:p>
          </p:txBody>
        </p:sp>
      </p:grpSp>
      <p:grpSp>
        <p:nvGrpSpPr>
          <p:cNvPr id="47" name="Group 52">
            <a:extLst>
              <a:ext uri="{FF2B5EF4-FFF2-40B4-BE49-F238E27FC236}">
                <a16:creationId xmlns:a16="http://schemas.microsoft.com/office/drawing/2014/main" id="{A2CF6400-BFBA-417F-9D89-07493BC17D09}"/>
              </a:ext>
            </a:extLst>
          </p:cNvPr>
          <p:cNvGrpSpPr>
            <a:grpSpLocks/>
          </p:cNvGrpSpPr>
          <p:nvPr/>
        </p:nvGrpSpPr>
        <p:grpSpPr bwMode="auto">
          <a:xfrm>
            <a:off x="1285743" y="2232653"/>
            <a:ext cx="588962" cy="422919"/>
            <a:chOff x="3184" y="3456"/>
            <a:chExt cx="528" cy="379"/>
          </a:xfrm>
        </p:grpSpPr>
        <p:pic>
          <p:nvPicPr>
            <p:cNvPr id="48" name="Picture 18">
              <a:extLst>
                <a:ext uri="{FF2B5EF4-FFF2-40B4-BE49-F238E27FC236}">
                  <a16:creationId xmlns:a16="http://schemas.microsoft.com/office/drawing/2014/main" id="{0D5F3CCF-2A35-4DEB-A637-EA6170176BE7}"/>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32">
              <a:extLst>
                <a:ext uri="{FF2B5EF4-FFF2-40B4-BE49-F238E27FC236}">
                  <a16:creationId xmlns:a16="http://schemas.microsoft.com/office/drawing/2014/main" id="{31A20352-E3F4-4252-9C83-EE7DBE2ED9C3}"/>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peak pricing</a:t>
              </a:r>
            </a:p>
          </p:txBody>
        </p:sp>
      </p:grpSp>
      <p:grpSp>
        <p:nvGrpSpPr>
          <p:cNvPr id="50" name="Group 52">
            <a:extLst>
              <a:ext uri="{FF2B5EF4-FFF2-40B4-BE49-F238E27FC236}">
                <a16:creationId xmlns:a16="http://schemas.microsoft.com/office/drawing/2014/main" id="{B2D09287-6E87-40D6-A70F-5ABF81CF3948}"/>
              </a:ext>
            </a:extLst>
          </p:cNvPr>
          <p:cNvGrpSpPr>
            <a:grpSpLocks/>
          </p:cNvGrpSpPr>
          <p:nvPr/>
        </p:nvGrpSpPr>
        <p:grpSpPr bwMode="auto">
          <a:xfrm>
            <a:off x="1876592" y="2241714"/>
            <a:ext cx="588962" cy="422919"/>
            <a:chOff x="3184" y="3456"/>
            <a:chExt cx="528" cy="379"/>
          </a:xfrm>
        </p:grpSpPr>
        <p:pic>
          <p:nvPicPr>
            <p:cNvPr id="51" name="Picture 18">
              <a:extLst>
                <a:ext uri="{FF2B5EF4-FFF2-40B4-BE49-F238E27FC236}">
                  <a16:creationId xmlns:a16="http://schemas.microsoft.com/office/drawing/2014/main" id="{89F8B1DA-CE78-4C1E-B3EF-513522C6D19E}"/>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32">
              <a:extLst>
                <a:ext uri="{FF2B5EF4-FFF2-40B4-BE49-F238E27FC236}">
                  <a16:creationId xmlns:a16="http://schemas.microsoft.com/office/drawing/2014/main" id="{04B10E4B-2596-45A0-B2EB-98FC9AED8691}"/>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hot maps</a:t>
              </a:r>
            </a:p>
          </p:txBody>
        </p:sp>
      </p:grpSp>
      <p:grpSp>
        <p:nvGrpSpPr>
          <p:cNvPr id="53" name="Group 52">
            <a:extLst>
              <a:ext uri="{FF2B5EF4-FFF2-40B4-BE49-F238E27FC236}">
                <a16:creationId xmlns:a16="http://schemas.microsoft.com/office/drawing/2014/main" id="{09661964-B920-4366-A07C-C2B2878EFDB2}"/>
              </a:ext>
            </a:extLst>
          </p:cNvPr>
          <p:cNvGrpSpPr>
            <a:grpSpLocks/>
          </p:cNvGrpSpPr>
          <p:nvPr/>
        </p:nvGrpSpPr>
        <p:grpSpPr bwMode="auto">
          <a:xfrm>
            <a:off x="5169489" y="2243524"/>
            <a:ext cx="588962" cy="422919"/>
            <a:chOff x="3184" y="3456"/>
            <a:chExt cx="528" cy="379"/>
          </a:xfrm>
        </p:grpSpPr>
        <p:pic>
          <p:nvPicPr>
            <p:cNvPr id="54" name="Picture 18">
              <a:extLst>
                <a:ext uri="{FF2B5EF4-FFF2-40B4-BE49-F238E27FC236}">
                  <a16:creationId xmlns:a16="http://schemas.microsoft.com/office/drawing/2014/main" id="{E46D2455-7893-4D3A-BB3E-51A6C2664C28}"/>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32">
              <a:extLst>
                <a:ext uri="{FF2B5EF4-FFF2-40B4-BE49-F238E27FC236}">
                  <a16:creationId xmlns:a16="http://schemas.microsoft.com/office/drawing/2014/main" id="{25B6AA8B-84C9-4A97-AA74-0B7117D877B2}"/>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training</a:t>
              </a:r>
            </a:p>
          </p:txBody>
        </p:sp>
      </p:grpSp>
      <p:grpSp>
        <p:nvGrpSpPr>
          <p:cNvPr id="56" name="Group 52">
            <a:extLst>
              <a:ext uri="{FF2B5EF4-FFF2-40B4-BE49-F238E27FC236}">
                <a16:creationId xmlns:a16="http://schemas.microsoft.com/office/drawing/2014/main" id="{4FCA2CF9-7334-4B73-972C-2198C5C343A3}"/>
              </a:ext>
            </a:extLst>
          </p:cNvPr>
          <p:cNvGrpSpPr>
            <a:grpSpLocks/>
          </p:cNvGrpSpPr>
          <p:nvPr/>
        </p:nvGrpSpPr>
        <p:grpSpPr bwMode="auto">
          <a:xfrm>
            <a:off x="3208518" y="2228760"/>
            <a:ext cx="588962" cy="545666"/>
            <a:chOff x="3184" y="3456"/>
            <a:chExt cx="528" cy="489"/>
          </a:xfrm>
        </p:grpSpPr>
        <p:pic>
          <p:nvPicPr>
            <p:cNvPr id="57" name="Picture 18">
              <a:extLst>
                <a:ext uri="{FF2B5EF4-FFF2-40B4-BE49-F238E27FC236}">
                  <a16:creationId xmlns:a16="http://schemas.microsoft.com/office/drawing/2014/main" id="{61276B5D-2291-4276-A69C-5A8D1D26732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32">
              <a:extLst>
                <a:ext uri="{FF2B5EF4-FFF2-40B4-BE49-F238E27FC236}">
                  <a16:creationId xmlns:a16="http://schemas.microsoft.com/office/drawing/2014/main" id="{726840C0-295A-4CFC-80D0-C2C1BE77DEEF}"/>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a:t>
              </a:r>
              <a:br>
                <a:rPr lang="en-US" altLang="en-US" sz="800" dirty="0">
                  <a:solidFill>
                    <a:srgbClr val="0D0D0D"/>
                  </a:solidFill>
                  <a:latin typeface="+mn-lt"/>
                </a:rPr>
              </a:br>
              <a:r>
                <a:rPr lang="en-US" altLang="en-US" sz="800" dirty="0">
                  <a:solidFill>
                    <a:srgbClr val="0D0D0D"/>
                  </a:solidFill>
                  <a:latin typeface="+mn-lt"/>
                </a:rPr>
                <a:t>processing</a:t>
              </a:r>
            </a:p>
          </p:txBody>
        </p:sp>
      </p:grpSp>
      <p:grpSp>
        <p:nvGrpSpPr>
          <p:cNvPr id="59" name="Group 52">
            <a:extLst>
              <a:ext uri="{FF2B5EF4-FFF2-40B4-BE49-F238E27FC236}">
                <a16:creationId xmlns:a16="http://schemas.microsoft.com/office/drawing/2014/main" id="{1F942C9A-A629-4D5D-A7FE-3D69974CA2E8}"/>
              </a:ext>
            </a:extLst>
          </p:cNvPr>
          <p:cNvGrpSpPr>
            <a:grpSpLocks/>
          </p:cNvGrpSpPr>
          <p:nvPr/>
        </p:nvGrpSpPr>
        <p:grpSpPr bwMode="auto">
          <a:xfrm>
            <a:off x="4567988" y="2242683"/>
            <a:ext cx="588962" cy="545666"/>
            <a:chOff x="3184" y="3456"/>
            <a:chExt cx="528" cy="489"/>
          </a:xfrm>
        </p:grpSpPr>
        <p:pic>
          <p:nvPicPr>
            <p:cNvPr id="60" name="Picture 18">
              <a:extLst>
                <a:ext uri="{FF2B5EF4-FFF2-40B4-BE49-F238E27FC236}">
                  <a16:creationId xmlns:a16="http://schemas.microsoft.com/office/drawing/2014/main" id="{445C40BD-1E5B-40CE-89BF-918AD9E47C0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32">
              <a:extLst>
                <a:ext uri="{FF2B5EF4-FFF2-40B4-BE49-F238E27FC236}">
                  <a16:creationId xmlns:a16="http://schemas.microsoft.com/office/drawing/2014/main" id="{667F5F22-A0D5-4D20-A607-9F21D7F38DFA}"/>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legal services</a:t>
              </a:r>
            </a:p>
          </p:txBody>
        </p:sp>
      </p:grpSp>
      <p:grpSp>
        <p:nvGrpSpPr>
          <p:cNvPr id="62" name="Group 52">
            <a:extLst>
              <a:ext uri="{FF2B5EF4-FFF2-40B4-BE49-F238E27FC236}">
                <a16:creationId xmlns:a16="http://schemas.microsoft.com/office/drawing/2014/main" id="{7B4E48C3-222B-4597-8E6F-4285C9AFB988}"/>
              </a:ext>
            </a:extLst>
          </p:cNvPr>
          <p:cNvGrpSpPr>
            <a:grpSpLocks/>
          </p:cNvGrpSpPr>
          <p:nvPr/>
        </p:nvGrpSpPr>
        <p:grpSpPr bwMode="auto">
          <a:xfrm>
            <a:off x="5766166" y="2233097"/>
            <a:ext cx="588962" cy="422919"/>
            <a:chOff x="3184" y="3456"/>
            <a:chExt cx="528" cy="379"/>
          </a:xfrm>
        </p:grpSpPr>
        <p:pic>
          <p:nvPicPr>
            <p:cNvPr id="63" name="Picture 18">
              <a:extLst>
                <a:ext uri="{FF2B5EF4-FFF2-40B4-BE49-F238E27FC236}">
                  <a16:creationId xmlns:a16="http://schemas.microsoft.com/office/drawing/2014/main" id="{CEE81980-0D3D-4046-A10C-17AF0B4F5AB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32">
              <a:extLst>
                <a:ext uri="{FF2B5EF4-FFF2-40B4-BE49-F238E27FC236}">
                  <a16:creationId xmlns:a16="http://schemas.microsoft.com/office/drawing/2014/main" id="{EF6C216E-4C16-4811-A358-D71F8C14253C}"/>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marketing</a:t>
              </a:r>
            </a:p>
          </p:txBody>
        </p:sp>
      </p:grpSp>
      <p:grpSp>
        <p:nvGrpSpPr>
          <p:cNvPr id="65" name="Group 64">
            <a:extLst>
              <a:ext uri="{FF2B5EF4-FFF2-40B4-BE49-F238E27FC236}">
                <a16:creationId xmlns:a16="http://schemas.microsoft.com/office/drawing/2014/main" id="{0EE953D1-EE52-4BFE-8E72-AC102ADA8A29}"/>
              </a:ext>
            </a:extLst>
          </p:cNvPr>
          <p:cNvGrpSpPr>
            <a:grpSpLocks/>
          </p:cNvGrpSpPr>
          <p:nvPr/>
        </p:nvGrpSpPr>
        <p:grpSpPr bwMode="auto">
          <a:xfrm>
            <a:off x="3918835" y="2236048"/>
            <a:ext cx="588962" cy="545666"/>
            <a:chOff x="3184" y="3456"/>
            <a:chExt cx="528" cy="489"/>
          </a:xfrm>
        </p:grpSpPr>
        <p:pic>
          <p:nvPicPr>
            <p:cNvPr id="66" name="Picture 18">
              <a:extLst>
                <a:ext uri="{FF2B5EF4-FFF2-40B4-BE49-F238E27FC236}">
                  <a16:creationId xmlns:a16="http://schemas.microsoft.com/office/drawing/2014/main" id="{D3C15426-2E7D-49A9-99D3-FF7F5DFCA92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32">
              <a:extLst>
                <a:ext uri="{FF2B5EF4-FFF2-40B4-BE49-F238E27FC236}">
                  <a16:creationId xmlns:a16="http://schemas.microsoft.com/office/drawing/2014/main" id="{8C86E74B-D5B1-43D9-BDC4-91C6A5D60B71}"/>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customer assignment</a:t>
              </a:r>
            </a:p>
          </p:txBody>
        </p:sp>
      </p:grpSp>
      <p:grpSp>
        <p:nvGrpSpPr>
          <p:cNvPr id="68" name="Group 52">
            <a:extLst>
              <a:ext uri="{FF2B5EF4-FFF2-40B4-BE49-F238E27FC236}">
                <a16:creationId xmlns:a16="http://schemas.microsoft.com/office/drawing/2014/main" id="{09429578-B0E2-487D-9245-C40C23D8787F}"/>
              </a:ext>
            </a:extLst>
          </p:cNvPr>
          <p:cNvGrpSpPr>
            <a:grpSpLocks/>
          </p:cNvGrpSpPr>
          <p:nvPr/>
        </p:nvGrpSpPr>
        <p:grpSpPr bwMode="auto">
          <a:xfrm>
            <a:off x="1008297" y="4564937"/>
            <a:ext cx="588962" cy="422919"/>
            <a:chOff x="3184" y="3456"/>
            <a:chExt cx="528" cy="379"/>
          </a:xfrm>
        </p:grpSpPr>
        <p:pic>
          <p:nvPicPr>
            <p:cNvPr id="69" name="Picture 18">
              <a:extLst>
                <a:ext uri="{FF2B5EF4-FFF2-40B4-BE49-F238E27FC236}">
                  <a16:creationId xmlns:a16="http://schemas.microsoft.com/office/drawing/2014/main" id="{5E119165-B1B1-458D-9323-C055DD651FE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32">
              <a:extLst>
                <a:ext uri="{FF2B5EF4-FFF2-40B4-BE49-F238E27FC236}">
                  <a16:creationId xmlns:a16="http://schemas.microsoft.com/office/drawing/2014/main" id="{EE0D80F0-4B40-4453-BE8F-40CC4A298DE3}"/>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clean car</a:t>
              </a:r>
            </a:p>
          </p:txBody>
        </p:sp>
      </p:grpSp>
      <p:grpSp>
        <p:nvGrpSpPr>
          <p:cNvPr id="71" name="Group 50">
            <a:extLst>
              <a:ext uri="{FF2B5EF4-FFF2-40B4-BE49-F238E27FC236}">
                <a16:creationId xmlns:a16="http://schemas.microsoft.com/office/drawing/2014/main" id="{7D5833F0-502A-4DC9-A811-D3D0AD4FA73F}"/>
              </a:ext>
            </a:extLst>
          </p:cNvPr>
          <p:cNvGrpSpPr>
            <a:grpSpLocks/>
          </p:cNvGrpSpPr>
          <p:nvPr/>
        </p:nvGrpSpPr>
        <p:grpSpPr bwMode="auto">
          <a:xfrm>
            <a:off x="3599483" y="5029318"/>
            <a:ext cx="588962" cy="508638"/>
            <a:chOff x="2464" y="4320"/>
            <a:chExt cx="528" cy="457"/>
          </a:xfrm>
        </p:grpSpPr>
        <p:pic>
          <p:nvPicPr>
            <p:cNvPr id="72" name="Picture 21">
              <a:extLst>
                <a:ext uri="{FF2B5EF4-FFF2-40B4-BE49-F238E27FC236}">
                  <a16:creationId xmlns:a16="http://schemas.microsoft.com/office/drawing/2014/main" id="{E336278D-E00A-4B45-8670-ED13A78A502C}"/>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36">
              <a:extLst>
                <a:ext uri="{FF2B5EF4-FFF2-40B4-BE49-F238E27FC236}">
                  <a16:creationId xmlns:a16="http://schemas.microsoft.com/office/drawing/2014/main" id="{461FB1CF-3BF0-436F-8E5E-5FF1A4AA859F}"/>
                </a:ext>
              </a:extLst>
            </p:cNvPr>
            <p:cNvSpPr txBox="1">
              <a:spLocks noChangeArrowheads="1"/>
            </p:cNvSpPr>
            <p:nvPr/>
          </p:nvSpPr>
          <p:spPr bwMode="auto">
            <a:xfrm>
              <a:off x="2464" y="4608"/>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a:t>
              </a:r>
            </a:p>
          </p:txBody>
        </p:sp>
      </p:grpSp>
      <p:grpSp>
        <p:nvGrpSpPr>
          <p:cNvPr id="74" name="Group 52">
            <a:extLst>
              <a:ext uri="{FF2B5EF4-FFF2-40B4-BE49-F238E27FC236}">
                <a16:creationId xmlns:a16="http://schemas.microsoft.com/office/drawing/2014/main" id="{ADDD66E1-A364-4DAD-9D48-6815E655683B}"/>
              </a:ext>
            </a:extLst>
          </p:cNvPr>
          <p:cNvGrpSpPr>
            <a:grpSpLocks/>
          </p:cNvGrpSpPr>
          <p:nvPr/>
        </p:nvGrpSpPr>
        <p:grpSpPr bwMode="auto">
          <a:xfrm>
            <a:off x="2818740" y="5953741"/>
            <a:ext cx="588962" cy="422919"/>
            <a:chOff x="3184" y="3456"/>
            <a:chExt cx="528" cy="379"/>
          </a:xfrm>
        </p:grpSpPr>
        <p:pic>
          <p:nvPicPr>
            <p:cNvPr id="75" name="Picture 18">
              <a:extLst>
                <a:ext uri="{FF2B5EF4-FFF2-40B4-BE49-F238E27FC236}">
                  <a16:creationId xmlns:a16="http://schemas.microsoft.com/office/drawing/2014/main" id="{4783D7EF-C50E-44FE-9256-D984BCC9AF9D}"/>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32">
              <a:extLst>
                <a:ext uri="{FF2B5EF4-FFF2-40B4-BE49-F238E27FC236}">
                  <a16:creationId xmlns:a16="http://schemas.microsoft.com/office/drawing/2014/main" id="{56252D2A-C006-49AB-93D6-FCD2B83D360A}"/>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car tracking</a:t>
              </a:r>
            </a:p>
          </p:txBody>
        </p:sp>
      </p:grpSp>
      <p:grpSp>
        <p:nvGrpSpPr>
          <p:cNvPr id="77" name="Group 52">
            <a:extLst>
              <a:ext uri="{FF2B5EF4-FFF2-40B4-BE49-F238E27FC236}">
                <a16:creationId xmlns:a16="http://schemas.microsoft.com/office/drawing/2014/main" id="{0AA938DB-EF92-4E55-B17E-808F3D685FE0}"/>
              </a:ext>
            </a:extLst>
          </p:cNvPr>
          <p:cNvGrpSpPr>
            <a:grpSpLocks/>
          </p:cNvGrpSpPr>
          <p:nvPr/>
        </p:nvGrpSpPr>
        <p:grpSpPr bwMode="auto">
          <a:xfrm>
            <a:off x="3571973" y="5953741"/>
            <a:ext cx="588962" cy="545666"/>
            <a:chOff x="3184" y="3456"/>
            <a:chExt cx="528" cy="489"/>
          </a:xfrm>
        </p:grpSpPr>
        <p:pic>
          <p:nvPicPr>
            <p:cNvPr id="78" name="Picture 18">
              <a:extLst>
                <a:ext uri="{FF2B5EF4-FFF2-40B4-BE49-F238E27FC236}">
                  <a16:creationId xmlns:a16="http://schemas.microsoft.com/office/drawing/2014/main" id="{2A0BAADA-1C94-4C80-9676-633A2F69627D}"/>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32">
              <a:extLst>
                <a:ext uri="{FF2B5EF4-FFF2-40B4-BE49-F238E27FC236}">
                  <a16:creationId xmlns:a16="http://schemas.microsoft.com/office/drawing/2014/main" id="{9C07D381-3207-4DD3-BE60-AF5936FC16E0}"/>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receipt issuance</a:t>
              </a:r>
            </a:p>
          </p:txBody>
        </p:sp>
      </p:grpSp>
      <p:grpSp>
        <p:nvGrpSpPr>
          <p:cNvPr id="80" name="Group 52">
            <a:extLst>
              <a:ext uri="{FF2B5EF4-FFF2-40B4-BE49-F238E27FC236}">
                <a16:creationId xmlns:a16="http://schemas.microsoft.com/office/drawing/2014/main" id="{9105D961-C16B-4B91-81E5-641411C9D809}"/>
              </a:ext>
            </a:extLst>
          </p:cNvPr>
          <p:cNvGrpSpPr>
            <a:grpSpLocks/>
          </p:cNvGrpSpPr>
          <p:nvPr/>
        </p:nvGrpSpPr>
        <p:grpSpPr bwMode="auto">
          <a:xfrm>
            <a:off x="5078439" y="5953741"/>
            <a:ext cx="588962" cy="545666"/>
            <a:chOff x="3184" y="3456"/>
            <a:chExt cx="528" cy="489"/>
          </a:xfrm>
        </p:grpSpPr>
        <p:pic>
          <p:nvPicPr>
            <p:cNvPr id="81" name="Picture 18">
              <a:extLst>
                <a:ext uri="{FF2B5EF4-FFF2-40B4-BE49-F238E27FC236}">
                  <a16:creationId xmlns:a16="http://schemas.microsoft.com/office/drawing/2014/main" id="{9EB35146-86C3-4297-9E3E-D7CFBE8FFD5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32">
              <a:extLst>
                <a:ext uri="{FF2B5EF4-FFF2-40B4-BE49-F238E27FC236}">
                  <a16:creationId xmlns:a16="http://schemas.microsoft.com/office/drawing/2014/main" id="{B6F36EEB-C2F7-402F-AE45-7129546D95AB}"/>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car dispatching</a:t>
              </a:r>
            </a:p>
          </p:txBody>
        </p:sp>
      </p:grpSp>
      <p:grpSp>
        <p:nvGrpSpPr>
          <p:cNvPr id="83" name="Group 52">
            <a:extLst>
              <a:ext uri="{FF2B5EF4-FFF2-40B4-BE49-F238E27FC236}">
                <a16:creationId xmlns:a16="http://schemas.microsoft.com/office/drawing/2014/main" id="{C3357A46-A55F-4D16-B1B8-5D83C8697CC9}"/>
              </a:ext>
            </a:extLst>
          </p:cNvPr>
          <p:cNvGrpSpPr>
            <a:grpSpLocks/>
          </p:cNvGrpSpPr>
          <p:nvPr/>
        </p:nvGrpSpPr>
        <p:grpSpPr bwMode="auto">
          <a:xfrm>
            <a:off x="4325206" y="5953741"/>
            <a:ext cx="588962" cy="545666"/>
            <a:chOff x="3184" y="3456"/>
            <a:chExt cx="528" cy="489"/>
          </a:xfrm>
        </p:grpSpPr>
        <p:pic>
          <p:nvPicPr>
            <p:cNvPr id="84" name="Picture 18">
              <a:extLst>
                <a:ext uri="{FF2B5EF4-FFF2-40B4-BE49-F238E27FC236}">
                  <a16:creationId xmlns:a16="http://schemas.microsoft.com/office/drawing/2014/main" id="{767E8AC1-9E72-4DD0-B649-C8D2727C2A7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32">
              <a:extLst>
                <a:ext uri="{FF2B5EF4-FFF2-40B4-BE49-F238E27FC236}">
                  <a16:creationId xmlns:a16="http://schemas.microsoft.com/office/drawing/2014/main" id="{60A9DD88-F5F9-4994-B098-489045AA3351}"/>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 processing</a:t>
              </a:r>
            </a:p>
          </p:txBody>
        </p:sp>
      </p:grpSp>
      <p:grpSp>
        <p:nvGrpSpPr>
          <p:cNvPr id="86" name="Group 52">
            <a:extLst>
              <a:ext uri="{FF2B5EF4-FFF2-40B4-BE49-F238E27FC236}">
                <a16:creationId xmlns:a16="http://schemas.microsoft.com/office/drawing/2014/main" id="{05228354-433D-4868-B523-C7EBEB05F7CD}"/>
              </a:ext>
            </a:extLst>
          </p:cNvPr>
          <p:cNvGrpSpPr>
            <a:grpSpLocks/>
          </p:cNvGrpSpPr>
          <p:nvPr/>
        </p:nvGrpSpPr>
        <p:grpSpPr bwMode="auto">
          <a:xfrm>
            <a:off x="7155777" y="1774093"/>
            <a:ext cx="588962" cy="545666"/>
            <a:chOff x="3184" y="3456"/>
            <a:chExt cx="528" cy="489"/>
          </a:xfrm>
        </p:grpSpPr>
        <p:pic>
          <p:nvPicPr>
            <p:cNvPr id="87" name="Picture 18">
              <a:extLst>
                <a:ext uri="{FF2B5EF4-FFF2-40B4-BE49-F238E27FC236}">
                  <a16:creationId xmlns:a16="http://schemas.microsoft.com/office/drawing/2014/main" id="{E473F66B-B623-4B28-B959-F0F8FC6AAD6F}"/>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32">
              <a:extLst>
                <a:ext uri="{FF2B5EF4-FFF2-40B4-BE49-F238E27FC236}">
                  <a16:creationId xmlns:a16="http://schemas.microsoft.com/office/drawing/2014/main" id="{AEC4E3B8-3619-4E7F-A7A3-D7C0D048F827}"/>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government relations</a:t>
              </a:r>
            </a:p>
          </p:txBody>
        </p:sp>
      </p:grpSp>
      <p:grpSp>
        <p:nvGrpSpPr>
          <p:cNvPr id="89" name="Group 52">
            <a:extLst>
              <a:ext uri="{FF2B5EF4-FFF2-40B4-BE49-F238E27FC236}">
                <a16:creationId xmlns:a16="http://schemas.microsoft.com/office/drawing/2014/main" id="{63366BFD-E1BD-440A-93DF-566A0462307D}"/>
              </a:ext>
            </a:extLst>
          </p:cNvPr>
          <p:cNvGrpSpPr>
            <a:grpSpLocks/>
          </p:cNvGrpSpPr>
          <p:nvPr/>
        </p:nvGrpSpPr>
        <p:grpSpPr bwMode="auto">
          <a:xfrm>
            <a:off x="6315387" y="1774093"/>
            <a:ext cx="588962" cy="668413"/>
            <a:chOff x="3184" y="3456"/>
            <a:chExt cx="528" cy="599"/>
          </a:xfrm>
        </p:grpSpPr>
        <p:pic>
          <p:nvPicPr>
            <p:cNvPr id="90" name="Picture 18">
              <a:extLst>
                <a:ext uri="{FF2B5EF4-FFF2-40B4-BE49-F238E27FC236}">
                  <a16:creationId xmlns:a16="http://schemas.microsoft.com/office/drawing/2014/main" id="{A8E9369C-58B2-4FB8-8CF8-836F60AB4DA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32">
              <a:extLst>
                <a:ext uri="{FF2B5EF4-FFF2-40B4-BE49-F238E27FC236}">
                  <a16:creationId xmlns:a16="http://schemas.microsoft.com/office/drawing/2014/main" id="{E5EBF1C9-52C2-4444-80FC-2BF0F27CEE56}"/>
                </a:ext>
              </a:extLst>
            </p:cNvPr>
            <p:cNvSpPr txBox="1">
              <a:spLocks noChangeArrowheads="1"/>
            </p:cNvSpPr>
            <p:nvPr/>
          </p:nvSpPr>
          <p:spPr bwMode="auto">
            <a:xfrm>
              <a:off x="3184" y="3666"/>
              <a:ext cx="528"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regulatory approval, sanctions</a:t>
              </a:r>
            </a:p>
          </p:txBody>
        </p:sp>
      </p:grpSp>
      <p:grpSp>
        <p:nvGrpSpPr>
          <p:cNvPr id="92" name="Group 52">
            <a:extLst>
              <a:ext uri="{FF2B5EF4-FFF2-40B4-BE49-F238E27FC236}">
                <a16:creationId xmlns:a16="http://schemas.microsoft.com/office/drawing/2014/main" id="{8559594F-56F5-485A-9765-1232BBFBEB33}"/>
              </a:ext>
            </a:extLst>
          </p:cNvPr>
          <p:cNvGrpSpPr>
            <a:grpSpLocks/>
          </p:cNvGrpSpPr>
          <p:nvPr/>
        </p:nvGrpSpPr>
        <p:grpSpPr bwMode="auto">
          <a:xfrm>
            <a:off x="8558462" y="2223658"/>
            <a:ext cx="588962" cy="545666"/>
            <a:chOff x="3184" y="3456"/>
            <a:chExt cx="528" cy="489"/>
          </a:xfrm>
        </p:grpSpPr>
        <p:pic>
          <p:nvPicPr>
            <p:cNvPr id="93" name="Picture 18">
              <a:extLst>
                <a:ext uri="{FF2B5EF4-FFF2-40B4-BE49-F238E27FC236}">
                  <a16:creationId xmlns:a16="http://schemas.microsoft.com/office/drawing/2014/main" id="{46B8A6EF-0AB9-4A63-B512-AA31C85134F0}"/>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32">
              <a:extLst>
                <a:ext uri="{FF2B5EF4-FFF2-40B4-BE49-F238E27FC236}">
                  <a16:creationId xmlns:a16="http://schemas.microsoft.com/office/drawing/2014/main" id="{69730DA7-F938-41F7-97EC-643C733791F6}"/>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data services</a:t>
              </a:r>
            </a:p>
          </p:txBody>
        </p:sp>
      </p:grpSp>
      <p:grpSp>
        <p:nvGrpSpPr>
          <p:cNvPr id="95" name="Group 50">
            <a:extLst>
              <a:ext uri="{FF2B5EF4-FFF2-40B4-BE49-F238E27FC236}">
                <a16:creationId xmlns:a16="http://schemas.microsoft.com/office/drawing/2014/main" id="{C1825289-361E-48E6-B79B-7D98D0F1D410}"/>
              </a:ext>
            </a:extLst>
          </p:cNvPr>
          <p:cNvGrpSpPr>
            <a:grpSpLocks/>
          </p:cNvGrpSpPr>
          <p:nvPr/>
        </p:nvGrpSpPr>
        <p:grpSpPr bwMode="auto">
          <a:xfrm>
            <a:off x="8558462" y="3047661"/>
            <a:ext cx="588962" cy="508638"/>
            <a:chOff x="2464" y="4320"/>
            <a:chExt cx="528" cy="457"/>
          </a:xfrm>
        </p:grpSpPr>
        <p:pic>
          <p:nvPicPr>
            <p:cNvPr id="96" name="Picture 21">
              <a:extLst>
                <a:ext uri="{FF2B5EF4-FFF2-40B4-BE49-F238E27FC236}">
                  <a16:creationId xmlns:a16="http://schemas.microsoft.com/office/drawing/2014/main" id="{F778CDD7-854E-461A-82FB-6152A38ECE8F}"/>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36">
              <a:extLst>
                <a:ext uri="{FF2B5EF4-FFF2-40B4-BE49-F238E27FC236}">
                  <a16:creationId xmlns:a16="http://schemas.microsoft.com/office/drawing/2014/main" id="{707D24D8-09F5-4DB1-B794-20D545C1DE3D}"/>
                </a:ext>
              </a:extLst>
            </p:cNvPr>
            <p:cNvSpPr txBox="1">
              <a:spLocks noChangeArrowheads="1"/>
            </p:cNvSpPr>
            <p:nvPr/>
          </p:nvSpPr>
          <p:spPr bwMode="auto">
            <a:xfrm>
              <a:off x="2464" y="4608"/>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fees</a:t>
              </a:r>
            </a:p>
          </p:txBody>
        </p:sp>
      </p:grpSp>
      <p:grpSp>
        <p:nvGrpSpPr>
          <p:cNvPr id="98" name="Group 48">
            <a:extLst>
              <a:ext uri="{FF2B5EF4-FFF2-40B4-BE49-F238E27FC236}">
                <a16:creationId xmlns:a16="http://schemas.microsoft.com/office/drawing/2014/main" id="{EB8C220D-A8E8-4F07-80DF-A0F31795472A}"/>
              </a:ext>
            </a:extLst>
          </p:cNvPr>
          <p:cNvGrpSpPr>
            <a:grpSpLocks/>
          </p:cNvGrpSpPr>
          <p:nvPr/>
        </p:nvGrpSpPr>
        <p:grpSpPr bwMode="auto">
          <a:xfrm>
            <a:off x="3148790" y="3051923"/>
            <a:ext cx="695325" cy="508638"/>
            <a:chOff x="3808" y="4320"/>
            <a:chExt cx="624" cy="457"/>
          </a:xfrm>
        </p:grpSpPr>
        <p:sp>
          <p:nvSpPr>
            <p:cNvPr id="99" name="TextBox 38">
              <a:extLst>
                <a:ext uri="{FF2B5EF4-FFF2-40B4-BE49-F238E27FC236}">
                  <a16:creationId xmlns:a16="http://schemas.microsoft.com/office/drawing/2014/main" id="{15C6F64D-E9E8-4BD6-8662-132C8F6962A4}"/>
                </a:ext>
              </a:extLst>
            </p:cNvPr>
            <p:cNvSpPr txBox="1">
              <a:spLocks noChangeArrowheads="1"/>
            </p:cNvSpPr>
            <p:nvPr/>
          </p:nvSpPr>
          <p:spPr bwMode="auto">
            <a:xfrm>
              <a:off x="3808" y="4608"/>
              <a:ext cx="62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data</a:t>
              </a:r>
            </a:p>
          </p:txBody>
        </p:sp>
        <p:pic>
          <p:nvPicPr>
            <p:cNvPr id="100" name="Picture 39">
              <a:extLst>
                <a:ext uri="{FF2B5EF4-FFF2-40B4-BE49-F238E27FC236}">
                  <a16:creationId xmlns:a16="http://schemas.microsoft.com/office/drawing/2014/main" id="{C166DC92-D82B-484D-B84C-2DE45F784F59}"/>
                </a:ext>
              </a:extLst>
            </p:cNvPr>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52">
            <a:extLst>
              <a:ext uri="{FF2B5EF4-FFF2-40B4-BE49-F238E27FC236}">
                <a16:creationId xmlns:a16="http://schemas.microsoft.com/office/drawing/2014/main" id="{6261B40A-78B4-4F98-88C9-7B0FB73224FF}"/>
              </a:ext>
            </a:extLst>
          </p:cNvPr>
          <p:cNvGrpSpPr>
            <a:grpSpLocks/>
          </p:cNvGrpSpPr>
          <p:nvPr/>
        </p:nvGrpSpPr>
        <p:grpSpPr bwMode="auto">
          <a:xfrm>
            <a:off x="5831674" y="5953741"/>
            <a:ext cx="588962" cy="545666"/>
            <a:chOff x="3184" y="3456"/>
            <a:chExt cx="528" cy="489"/>
          </a:xfrm>
        </p:grpSpPr>
        <p:pic>
          <p:nvPicPr>
            <p:cNvPr id="102" name="Picture 18">
              <a:extLst>
                <a:ext uri="{FF2B5EF4-FFF2-40B4-BE49-F238E27FC236}">
                  <a16:creationId xmlns:a16="http://schemas.microsoft.com/office/drawing/2014/main" id="{97242E40-0890-44C2-BBA8-77B4146822F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32">
              <a:extLst>
                <a:ext uri="{FF2B5EF4-FFF2-40B4-BE49-F238E27FC236}">
                  <a16:creationId xmlns:a16="http://schemas.microsoft.com/office/drawing/2014/main" id="{64B8C12E-1044-400E-A8B2-9D2151D24D5A}"/>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order handling</a:t>
              </a:r>
            </a:p>
          </p:txBody>
        </p:sp>
      </p:grpSp>
      <p:grpSp>
        <p:nvGrpSpPr>
          <p:cNvPr id="104" name="Group 52">
            <a:extLst>
              <a:ext uri="{FF2B5EF4-FFF2-40B4-BE49-F238E27FC236}">
                <a16:creationId xmlns:a16="http://schemas.microsoft.com/office/drawing/2014/main" id="{7DBCFFD4-7FF5-490C-A8DA-22B7663CF703}"/>
              </a:ext>
            </a:extLst>
          </p:cNvPr>
          <p:cNvGrpSpPr>
            <a:grpSpLocks/>
          </p:cNvGrpSpPr>
          <p:nvPr/>
        </p:nvGrpSpPr>
        <p:grpSpPr bwMode="auto">
          <a:xfrm>
            <a:off x="2065507" y="5953741"/>
            <a:ext cx="588962" cy="545666"/>
            <a:chOff x="3184" y="3456"/>
            <a:chExt cx="528" cy="489"/>
          </a:xfrm>
        </p:grpSpPr>
        <p:pic>
          <p:nvPicPr>
            <p:cNvPr id="105" name="Picture 18">
              <a:extLst>
                <a:ext uri="{FF2B5EF4-FFF2-40B4-BE49-F238E27FC236}">
                  <a16:creationId xmlns:a16="http://schemas.microsoft.com/office/drawing/2014/main" id="{EA61DDDE-BC88-4EAD-878B-A526B9F7EC3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32">
              <a:extLst>
                <a:ext uri="{FF2B5EF4-FFF2-40B4-BE49-F238E27FC236}">
                  <a16:creationId xmlns:a16="http://schemas.microsoft.com/office/drawing/2014/main" id="{2BE91304-F887-4DDA-A7AB-B1DAF5EF358C}"/>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eta estimates</a:t>
              </a:r>
            </a:p>
          </p:txBody>
        </p:sp>
      </p:grpSp>
      <p:grpSp>
        <p:nvGrpSpPr>
          <p:cNvPr id="107" name="Group 52">
            <a:extLst>
              <a:ext uri="{FF2B5EF4-FFF2-40B4-BE49-F238E27FC236}">
                <a16:creationId xmlns:a16="http://schemas.microsoft.com/office/drawing/2014/main" id="{7B846780-D4BF-4FA6-99A9-6DC528C8E195}"/>
              </a:ext>
            </a:extLst>
          </p:cNvPr>
          <p:cNvGrpSpPr>
            <a:grpSpLocks/>
          </p:cNvGrpSpPr>
          <p:nvPr/>
        </p:nvGrpSpPr>
        <p:grpSpPr bwMode="auto">
          <a:xfrm>
            <a:off x="2808279" y="5073626"/>
            <a:ext cx="588962" cy="545667"/>
            <a:chOff x="3184" y="3456"/>
            <a:chExt cx="528" cy="489"/>
          </a:xfrm>
        </p:grpSpPr>
        <p:pic>
          <p:nvPicPr>
            <p:cNvPr id="108" name="Picture 18">
              <a:extLst>
                <a:ext uri="{FF2B5EF4-FFF2-40B4-BE49-F238E27FC236}">
                  <a16:creationId xmlns:a16="http://schemas.microsoft.com/office/drawing/2014/main" id="{9CBE518E-1EE6-499F-A018-684F091B44E0}"/>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32">
              <a:extLst>
                <a:ext uri="{FF2B5EF4-FFF2-40B4-BE49-F238E27FC236}">
                  <a16:creationId xmlns:a16="http://schemas.microsoft.com/office/drawing/2014/main" id="{86D053D2-EA54-4F08-87F5-390ADC2FECD1}"/>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order placement</a:t>
              </a:r>
            </a:p>
          </p:txBody>
        </p:sp>
      </p:grpSp>
    </p:spTree>
    <p:extLst>
      <p:ext uri="{BB962C8B-B14F-4D97-AF65-F5344CB8AC3E}">
        <p14:creationId xmlns:p14="http://schemas.microsoft.com/office/powerpoint/2010/main" val="375924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fade">
                                      <p:cBhvr>
                                        <p:cTn id="11" dur="500"/>
                                        <p:tgtEl>
                                          <p:spTgt spid="20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2"/>
                                        </p:tgtEl>
                                        <p:attrNameLst>
                                          <p:attrName>style.visibility</p:attrName>
                                        </p:attrNameLst>
                                      </p:cBhvr>
                                      <p:to>
                                        <p:strVal val="visible"/>
                                      </p:to>
                                    </p:set>
                                    <p:animEffect transition="in" filter="fade">
                                      <p:cBhvr>
                                        <p:cTn id="15" dur="500"/>
                                        <p:tgtEl>
                                          <p:spTgt spid="2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500"/>
                                        <p:tgtEl>
                                          <p:spTgt spid="20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3"/>
                                        </p:tgtEl>
                                        <p:attrNameLst>
                                          <p:attrName>style.visibility</p:attrName>
                                        </p:attrNameLst>
                                      </p:cBhvr>
                                      <p:to>
                                        <p:strVal val="visible"/>
                                      </p:to>
                                    </p:set>
                                    <p:animEffect transition="in" filter="fade">
                                      <p:cBhvr>
                                        <p:cTn id="23" dur="500"/>
                                        <p:tgtEl>
                                          <p:spTgt spid="293"/>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11"/>
                                        </p:tgtEl>
                                        <p:attrNameLst>
                                          <p:attrName>style.visibility</p:attrName>
                                        </p:attrNameLst>
                                      </p:cBhvr>
                                      <p:to>
                                        <p:strVal val="visible"/>
                                      </p:to>
                                    </p:set>
                                    <p:animEffect transition="in" filter="wipe(right)">
                                      <p:cBhvr>
                                        <p:cTn id="27" dur="500"/>
                                        <p:tgtEl>
                                          <p:spTgt spid="21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wipe(left)">
                                      <p:cBhvr>
                                        <p:cTn id="31" dur="500"/>
                                        <p:tgtEl>
                                          <p:spTgt spid="25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62"/>
                                        </p:tgtEl>
                                        <p:attrNameLst>
                                          <p:attrName>style.visibility</p:attrName>
                                        </p:attrNameLst>
                                      </p:cBhvr>
                                      <p:to>
                                        <p:strVal val="visible"/>
                                      </p:to>
                                    </p:set>
                                    <p:animEffect transition="in" filter="wipe(up)">
                                      <p:cBhvr>
                                        <p:cTn id="35" dur="500"/>
                                        <p:tgtEl>
                                          <p:spTgt spid="262"/>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55"/>
                                        </p:tgtEl>
                                        <p:attrNameLst>
                                          <p:attrName>style.visibility</p:attrName>
                                        </p:attrNameLst>
                                      </p:cBhvr>
                                      <p:to>
                                        <p:strVal val="visible"/>
                                      </p:to>
                                    </p:set>
                                    <p:animEffect transition="in" filter="wipe(down)">
                                      <p:cBhvr>
                                        <p:cTn id="39" dur="500"/>
                                        <p:tgtEl>
                                          <p:spTgt spid="255"/>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81"/>
                                        </p:tgtEl>
                                        <p:attrNameLst>
                                          <p:attrName>style.visibility</p:attrName>
                                        </p:attrNameLst>
                                      </p:cBhvr>
                                      <p:to>
                                        <p:strVal val="visible"/>
                                      </p:to>
                                    </p:set>
                                    <p:animEffect transition="in" filter="wipe(down)">
                                      <p:cBhvr>
                                        <p:cTn id="43" dur="500"/>
                                        <p:tgtEl>
                                          <p:spTgt spid="281"/>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277"/>
                                        </p:tgtEl>
                                        <p:attrNameLst>
                                          <p:attrName>style.visibility</p:attrName>
                                        </p:attrNameLst>
                                      </p:cBhvr>
                                      <p:to>
                                        <p:strVal val="visible"/>
                                      </p:to>
                                    </p:set>
                                    <p:animEffect transition="in" filter="wipe(up)">
                                      <p:cBhvr>
                                        <p:cTn id="47" dur="500"/>
                                        <p:tgtEl>
                                          <p:spTgt spid="277"/>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289"/>
                                        </p:tgtEl>
                                        <p:attrNameLst>
                                          <p:attrName>style.visibility</p:attrName>
                                        </p:attrNameLst>
                                      </p:cBhvr>
                                      <p:to>
                                        <p:strVal val="visible"/>
                                      </p:to>
                                    </p:set>
                                    <p:animEffect transition="in" filter="wipe(left)">
                                      <p:cBhvr>
                                        <p:cTn id="59" dur="500"/>
                                        <p:tgtEl>
                                          <p:spTgt spid="289"/>
                                        </p:tgtEl>
                                      </p:cBhvr>
                                    </p:animEffect>
                                  </p:childTnLst>
                                </p:cTn>
                              </p:par>
                            </p:childTnLst>
                          </p:cTn>
                        </p:par>
                        <p:par>
                          <p:cTn id="60" fill="hold">
                            <p:stCondLst>
                              <p:cond delay="7000"/>
                            </p:stCondLst>
                            <p:childTnLst>
                              <p:par>
                                <p:cTn id="61" presetID="22" presetClass="entr" presetSubtype="2" fill="hold" nodeType="afterEffect">
                                  <p:stCondLst>
                                    <p:cond delay="0"/>
                                  </p:stCondLst>
                                  <p:childTnLst>
                                    <p:set>
                                      <p:cBhvr>
                                        <p:cTn id="62" dur="1" fill="hold">
                                          <p:stCondLst>
                                            <p:cond delay="0"/>
                                          </p:stCondLst>
                                        </p:cTn>
                                        <p:tgtEl>
                                          <p:spTgt spid="285"/>
                                        </p:tgtEl>
                                        <p:attrNameLst>
                                          <p:attrName>style.visibility</p:attrName>
                                        </p:attrNameLst>
                                      </p:cBhvr>
                                      <p:to>
                                        <p:strVal val="visible"/>
                                      </p:to>
                                    </p:set>
                                    <p:animEffect transition="in" filter="wipe(right)">
                                      <p:cBhvr>
                                        <p:cTn id="63" dur="500"/>
                                        <p:tgtEl>
                                          <p:spTgt spid="28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500"/>
                                        <p:tgtEl>
                                          <p:spTgt spid="10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fade">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fade">
                                      <p:cBhvr>
                                        <p:cTn id="88" dur="500"/>
                                        <p:tgtEl>
                                          <p:spTgt spid="7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500"/>
                                        <p:tgtEl>
                                          <p:spTgt spid="6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04"/>
                                        </p:tgtEl>
                                        <p:attrNameLst>
                                          <p:attrName>style.visibility</p:attrName>
                                        </p:attrNameLst>
                                      </p:cBhvr>
                                      <p:to>
                                        <p:strVal val="visible"/>
                                      </p:to>
                                    </p:set>
                                    <p:animEffect transition="in" filter="fade">
                                      <p:cBhvr>
                                        <p:cTn id="103" dur="500"/>
                                        <p:tgtEl>
                                          <p:spTgt spid="10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fade">
                                      <p:cBhvr>
                                        <p:cTn id="108" dur="500"/>
                                        <p:tgtEl>
                                          <p:spTgt spid="7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fade">
                                      <p:cBhvr>
                                        <p:cTn id="113" dur="500"/>
                                        <p:tgtEl>
                                          <p:spTgt spid="8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0"/>
                                        <p:tgtEl>
                                          <p:spTgt spid="5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fade">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7"/>
                                        </p:tgtEl>
                                        <p:attrNameLst>
                                          <p:attrName>style.visibility</p:attrName>
                                        </p:attrNameLst>
                                      </p:cBhvr>
                                      <p:to>
                                        <p:strVal val="visible"/>
                                      </p:to>
                                    </p:set>
                                    <p:animEffect transition="in" filter="fade">
                                      <p:cBhvr>
                                        <p:cTn id="128" dur="500"/>
                                        <p:tgtEl>
                                          <p:spTgt spid="77"/>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fade">
                                      <p:cBhvr>
                                        <p:cTn id="133" dur="500"/>
                                        <p:tgtEl>
                                          <p:spTgt spid="3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500"/>
                                        <p:tgtEl>
                                          <p:spTgt spid="44"/>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500"/>
                                        <p:tgtEl>
                                          <p:spTgt spid="5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98"/>
                                        </p:tgtEl>
                                        <p:attrNameLst>
                                          <p:attrName>style.visibility</p:attrName>
                                        </p:attrNameLst>
                                      </p:cBhvr>
                                      <p:to>
                                        <p:strVal val="visible"/>
                                      </p:to>
                                    </p:set>
                                    <p:animEffect transition="in" filter="fade">
                                      <p:cBhvr>
                                        <p:cTn id="158" dur="500"/>
                                        <p:tgtEl>
                                          <p:spTgt spid="9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fade">
                                      <p:cBhvr>
                                        <p:cTn id="163" dur="500"/>
                                        <p:tgtEl>
                                          <p:spTgt spid="9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95"/>
                                        </p:tgtEl>
                                        <p:attrNameLst>
                                          <p:attrName>style.visibility</p:attrName>
                                        </p:attrNameLst>
                                      </p:cBhvr>
                                      <p:to>
                                        <p:strVal val="visible"/>
                                      </p:to>
                                    </p:set>
                                    <p:animEffect transition="in" filter="fade">
                                      <p:cBhvr>
                                        <p:cTn id="168" dur="500"/>
                                        <p:tgtEl>
                                          <p:spTgt spid="95"/>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500"/>
                                        <p:tgtEl>
                                          <p:spTgt spid="2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32"/>
                                        </p:tgtEl>
                                        <p:attrNameLst>
                                          <p:attrName>style.visibility</p:attrName>
                                        </p:attrNameLst>
                                      </p:cBhvr>
                                      <p:to>
                                        <p:strVal val="visible"/>
                                      </p:to>
                                    </p:set>
                                    <p:animEffect transition="in" filter="fade">
                                      <p:cBhvr>
                                        <p:cTn id="178" dur="500"/>
                                        <p:tgtEl>
                                          <p:spTgt spid="32"/>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62"/>
                                        </p:tgtEl>
                                        <p:attrNameLst>
                                          <p:attrName>style.visibility</p:attrName>
                                        </p:attrNameLst>
                                      </p:cBhvr>
                                      <p:to>
                                        <p:strVal val="visible"/>
                                      </p:to>
                                    </p:set>
                                    <p:animEffect transition="in" filter="fade">
                                      <p:cBhvr>
                                        <p:cTn id="183" dur="500"/>
                                        <p:tgtEl>
                                          <p:spTgt spid="6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53"/>
                                        </p:tgtEl>
                                        <p:attrNameLst>
                                          <p:attrName>style.visibility</p:attrName>
                                        </p:attrNameLst>
                                      </p:cBhvr>
                                      <p:to>
                                        <p:strVal val="visible"/>
                                      </p:to>
                                    </p:set>
                                    <p:animEffect transition="in" filter="fade">
                                      <p:cBhvr>
                                        <p:cTn id="188" dur="500"/>
                                        <p:tgtEl>
                                          <p:spTgt spid="5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59"/>
                                        </p:tgtEl>
                                        <p:attrNameLst>
                                          <p:attrName>style.visibility</p:attrName>
                                        </p:attrNameLst>
                                      </p:cBhvr>
                                      <p:to>
                                        <p:strVal val="visible"/>
                                      </p:to>
                                    </p:set>
                                    <p:animEffect transition="in" filter="fade">
                                      <p:cBhvr>
                                        <p:cTn id="193" dur="500"/>
                                        <p:tgtEl>
                                          <p:spTgt spid="59"/>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86"/>
                                        </p:tgtEl>
                                        <p:attrNameLst>
                                          <p:attrName>style.visibility</p:attrName>
                                        </p:attrNameLst>
                                      </p:cBhvr>
                                      <p:to>
                                        <p:strVal val="visible"/>
                                      </p:to>
                                    </p:set>
                                    <p:animEffect transition="in" filter="fade">
                                      <p:cBhvr>
                                        <p:cTn id="198" dur="500"/>
                                        <p:tgtEl>
                                          <p:spTgt spid="86"/>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89"/>
                                        </p:tgtEl>
                                        <p:attrNameLst>
                                          <p:attrName>style.visibility</p:attrName>
                                        </p:attrNameLst>
                                      </p:cBhvr>
                                      <p:to>
                                        <p:strVal val="visible"/>
                                      </p:to>
                                    </p:set>
                                    <p:animEffect transition="in" filter="fade">
                                      <p:cBhvr>
                                        <p:cTn id="20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Value Creation Analysis</a:t>
            </a:r>
            <a:endParaRPr lang="en-GB" dirty="0"/>
          </a:p>
        </p:txBody>
      </p:sp>
      <p:sp>
        <p:nvSpPr>
          <p:cNvPr id="3" name="Content Placeholder 2"/>
          <p:cNvSpPr>
            <a:spLocks noGrp="1"/>
          </p:cNvSpPr>
          <p:nvPr>
            <p:ph idx="1"/>
          </p:nvPr>
        </p:nvSpPr>
        <p:spPr/>
        <p:txBody>
          <a:bodyPr/>
          <a:lstStyle/>
          <a:p>
            <a:pPr algn="l"/>
            <a:r>
              <a:rPr lang="en-GB" dirty="0"/>
              <a:t>What benefits do each participant draw from their interactions? </a:t>
            </a:r>
          </a:p>
          <a:p>
            <a:pPr algn="l"/>
            <a:r>
              <a:rPr lang="en-GB" dirty="0"/>
              <a:t>What are the basic interactions required to </a:t>
            </a:r>
            <a:r>
              <a:rPr lang="en-GB" u="sng" dirty="0"/>
              <a:t>set up the system?</a:t>
            </a:r>
            <a:r>
              <a:rPr lang="en-GB" dirty="0"/>
              <a:t> These are indicated with blue colour in the following slide. These need to be in place first before we can start!</a:t>
            </a:r>
          </a:p>
          <a:p>
            <a:pPr algn="l"/>
            <a:r>
              <a:rPr lang="en-GB" u="sng" dirty="0"/>
              <a:t>What are the basic interactions to deliver the service?</a:t>
            </a:r>
            <a:r>
              <a:rPr lang="en-GB" dirty="0"/>
              <a:t> These are marked with red colour.</a:t>
            </a:r>
          </a:p>
          <a:p>
            <a:pPr algn="l"/>
            <a:r>
              <a:rPr lang="en-GB" u="sng" dirty="0"/>
              <a:t>What are the ‘gain creators’?</a:t>
            </a:r>
            <a:r>
              <a:rPr lang="en-GB" dirty="0"/>
              <a:t> These add extra value beyond traditional offerings and make our customers fall in love with us! These are </a:t>
            </a:r>
            <a:r>
              <a:rPr lang="en-GB"/>
              <a:t>marked with </a:t>
            </a:r>
            <a:r>
              <a:rPr lang="en-GB" dirty="0"/>
              <a:t>green colour.</a:t>
            </a:r>
          </a:p>
          <a:p>
            <a:pPr algn="l"/>
            <a:r>
              <a:rPr lang="en-GB" u="sng" dirty="0"/>
              <a:t>Finally, are we creating anything extra?</a:t>
            </a:r>
            <a:r>
              <a:rPr lang="en-GB" dirty="0"/>
              <a:t> Uber generates loads of data that it monetises elsewhere. Data interactions are shown in yellow.</a:t>
            </a:r>
          </a:p>
          <a:p>
            <a:pPr algn="l"/>
            <a:endParaRPr lang="en-GB" dirty="0"/>
          </a:p>
        </p:txBody>
      </p:sp>
    </p:spTree>
    <p:extLst>
      <p:ext uri="{BB962C8B-B14F-4D97-AF65-F5344CB8AC3E}">
        <p14:creationId xmlns:p14="http://schemas.microsoft.com/office/powerpoint/2010/main" val="3134176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Value Creation Analysis: Uber</a:t>
            </a:r>
            <a:endParaRPr lang="en-GB" dirty="0"/>
          </a:p>
        </p:txBody>
      </p:sp>
      <p:grpSp>
        <p:nvGrpSpPr>
          <p:cNvPr id="202" name="Group 43"/>
          <p:cNvGrpSpPr>
            <a:grpSpLocks/>
          </p:cNvGrpSpPr>
          <p:nvPr/>
        </p:nvGrpSpPr>
        <p:grpSpPr bwMode="auto">
          <a:xfrm>
            <a:off x="430247" y="5338471"/>
            <a:ext cx="857250" cy="766763"/>
            <a:chOff x="3808" y="2208"/>
            <a:chExt cx="768" cy="688"/>
          </a:xfrm>
        </p:grpSpPr>
        <p:pic>
          <p:nvPicPr>
            <p:cNvPr id="20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user</a:t>
              </a:r>
            </a:p>
          </p:txBody>
        </p:sp>
      </p:grpSp>
      <p:grpSp>
        <p:nvGrpSpPr>
          <p:cNvPr id="205" name="Group 42"/>
          <p:cNvGrpSpPr>
            <a:grpSpLocks/>
          </p:cNvGrpSpPr>
          <p:nvPr/>
        </p:nvGrpSpPr>
        <p:grpSpPr bwMode="auto">
          <a:xfrm>
            <a:off x="430247" y="2563244"/>
            <a:ext cx="857250" cy="766763"/>
            <a:chOff x="4624" y="2208"/>
            <a:chExt cx="768" cy="688"/>
          </a:xfrm>
        </p:grpSpPr>
        <p:pic>
          <p:nvPicPr>
            <p:cNvPr id="20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TextBox 24"/>
            <p:cNvSpPr txBox="1">
              <a:spLocks noChangeArrowheads="1"/>
            </p:cNvSpPr>
            <p:nvPr/>
          </p:nvSpPr>
          <p:spPr bwMode="auto">
            <a:xfrm>
              <a:off x="4624"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drivers</a:t>
              </a:r>
            </a:p>
          </p:txBody>
        </p:sp>
      </p:grpSp>
      <p:grpSp>
        <p:nvGrpSpPr>
          <p:cNvPr id="208" name="Group 40"/>
          <p:cNvGrpSpPr>
            <a:grpSpLocks/>
          </p:cNvGrpSpPr>
          <p:nvPr/>
        </p:nvGrpSpPr>
        <p:grpSpPr bwMode="auto">
          <a:xfrm>
            <a:off x="6451007" y="788332"/>
            <a:ext cx="994480" cy="936164"/>
            <a:chOff x="6304" y="2208"/>
            <a:chExt cx="768" cy="840"/>
          </a:xfrm>
        </p:grpSpPr>
        <p:pic>
          <p:nvPicPr>
            <p:cNvPr id="209"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 name="TextBox 26"/>
            <p:cNvSpPr txBox="1">
              <a:spLocks noChangeArrowheads="1"/>
            </p:cNvSpPr>
            <p:nvPr/>
          </p:nvSpPr>
          <p:spPr bwMode="auto">
            <a:xfrm>
              <a:off x="630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government</a:t>
              </a:r>
            </a:p>
          </p:txBody>
        </p:sp>
      </p:grpSp>
      <p:cxnSp>
        <p:nvCxnSpPr>
          <p:cNvPr id="211" name="Straight Arrow Connector 210"/>
          <p:cNvCxnSpPr>
            <a:cxnSpLocks/>
          </p:cNvCxnSpPr>
          <p:nvPr/>
        </p:nvCxnSpPr>
        <p:spPr bwMode="auto">
          <a:xfrm flipH="1" flipV="1">
            <a:off x="1288279" y="2769324"/>
            <a:ext cx="5383031" cy="12024"/>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54" name="Straight Arrow Connector 253"/>
          <p:cNvCxnSpPr>
            <a:cxnSpLocks/>
          </p:cNvCxnSpPr>
          <p:nvPr/>
        </p:nvCxnSpPr>
        <p:spPr bwMode="auto">
          <a:xfrm flipH="1">
            <a:off x="1341075" y="2946625"/>
            <a:ext cx="5330235" cy="58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55" name="Straight Arrow Connector 254"/>
          <p:cNvCxnSpPr/>
          <p:nvPr/>
        </p:nvCxnSpPr>
        <p:spPr bwMode="auto">
          <a:xfrm flipV="1">
            <a:off x="758759" y="3328297"/>
            <a:ext cx="0" cy="2010175"/>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62" name="Straight Arrow Connector 261"/>
          <p:cNvCxnSpPr/>
          <p:nvPr/>
        </p:nvCxnSpPr>
        <p:spPr bwMode="auto">
          <a:xfrm flipV="1">
            <a:off x="949647" y="3328296"/>
            <a:ext cx="0" cy="2010175"/>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77" name="Straight Arrow Connector 276"/>
          <p:cNvCxnSpPr>
            <a:cxnSpLocks/>
          </p:cNvCxnSpPr>
          <p:nvPr/>
        </p:nvCxnSpPr>
        <p:spPr bwMode="auto">
          <a:xfrm flipV="1">
            <a:off x="7140196" y="1614963"/>
            <a:ext cx="0" cy="893918"/>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281" name="Straight Arrow Connector 280"/>
          <p:cNvCxnSpPr>
            <a:cxnSpLocks/>
          </p:cNvCxnSpPr>
          <p:nvPr/>
        </p:nvCxnSpPr>
        <p:spPr bwMode="auto">
          <a:xfrm flipH="1" flipV="1">
            <a:off x="6893205" y="1571830"/>
            <a:ext cx="5137" cy="904219"/>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85" name="Straight Arrow Connector 284"/>
          <p:cNvCxnSpPr>
            <a:cxnSpLocks/>
          </p:cNvCxnSpPr>
          <p:nvPr/>
        </p:nvCxnSpPr>
        <p:spPr bwMode="auto">
          <a:xfrm flipH="1">
            <a:off x="7325507" y="2960544"/>
            <a:ext cx="2847975" cy="9071"/>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w="med" len="med"/>
          </a:ln>
          <a:effectLst/>
        </p:spPr>
      </p:cxnSp>
      <p:cxnSp>
        <p:nvCxnSpPr>
          <p:cNvPr id="289" name="Straight Arrow Connector 288"/>
          <p:cNvCxnSpPr>
            <a:cxnSpLocks/>
          </p:cNvCxnSpPr>
          <p:nvPr/>
        </p:nvCxnSpPr>
        <p:spPr bwMode="auto">
          <a:xfrm flipH="1" flipV="1">
            <a:off x="7376878" y="2782666"/>
            <a:ext cx="2868423" cy="847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arrow" w="med" len="med"/>
            <a:tailEnd type="none" w="med" len="med"/>
          </a:ln>
          <a:effectLst/>
        </p:spPr>
      </p:cxnSp>
      <p:grpSp>
        <p:nvGrpSpPr>
          <p:cNvPr id="293" name="Group 44"/>
          <p:cNvGrpSpPr>
            <a:grpSpLocks/>
          </p:cNvGrpSpPr>
          <p:nvPr/>
        </p:nvGrpSpPr>
        <p:grpSpPr bwMode="auto">
          <a:xfrm>
            <a:off x="10272473" y="2531793"/>
            <a:ext cx="857250" cy="1315577"/>
            <a:chOff x="2992" y="2200"/>
            <a:chExt cx="768" cy="1178"/>
          </a:xfrm>
        </p:grpSpPr>
        <p:pic>
          <p:nvPicPr>
            <p:cNvPr id="29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TextBox 21"/>
            <p:cNvSpPr txBox="1">
              <a:spLocks noChangeArrowheads="1"/>
            </p:cNvSpPr>
            <p:nvPr/>
          </p:nvSpPr>
          <p:spPr bwMode="auto">
            <a:xfrm>
              <a:off x="2992" y="2658"/>
              <a:ext cx="76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1200" dirty="0">
                  <a:solidFill>
                    <a:srgbClr val="0D0D0D"/>
                  </a:solidFill>
                  <a:latin typeface="+mn-lt"/>
                </a:rPr>
                <a:t>third parties (e.g., cities)</a:t>
              </a:r>
            </a:p>
          </p:txBody>
        </p:sp>
      </p:grpSp>
      <p:pic>
        <p:nvPicPr>
          <p:cNvPr id="296" name="Picture 295"/>
          <p:cNvPicPr>
            <a:picLocks noChangeAspect="1"/>
          </p:cNvPicPr>
          <p:nvPr/>
        </p:nvPicPr>
        <p:blipFill rotWithShape="1">
          <a:blip r:embed="rId8" cstate="print">
            <a:extLst>
              <a:ext uri="{28A0092B-C50C-407E-A947-70E740481C1C}">
                <a14:useLocalDpi xmlns:a14="http://schemas.microsoft.com/office/drawing/2010/main" val="0"/>
              </a:ext>
            </a:extLst>
          </a:blip>
          <a:srcRect l="11612" t="14652" r="11319" b="14872"/>
          <a:stretch/>
        </p:blipFill>
        <p:spPr>
          <a:xfrm>
            <a:off x="6581384" y="2552380"/>
            <a:ext cx="845281" cy="772966"/>
          </a:xfrm>
          <a:prstGeom prst="rect">
            <a:avLst/>
          </a:prstGeom>
        </p:spPr>
      </p:pic>
      <p:cxnSp>
        <p:nvCxnSpPr>
          <p:cNvPr id="14" name="Connector: Elbow 13">
            <a:extLst>
              <a:ext uri="{FF2B5EF4-FFF2-40B4-BE49-F238E27FC236}">
                <a16:creationId xmlns:a16="http://schemas.microsoft.com/office/drawing/2014/main" id="{AC6AC93F-AE61-4887-AC5E-87518D8E0D18}"/>
              </a:ext>
            </a:extLst>
          </p:cNvPr>
          <p:cNvCxnSpPr>
            <a:cxnSpLocks/>
          </p:cNvCxnSpPr>
          <p:nvPr/>
        </p:nvCxnSpPr>
        <p:spPr bwMode="auto">
          <a:xfrm flipV="1">
            <a:off x="1415470" y="3367918"/>
            <a:ext cx="5482872" cy="2266358"/>
          </a:xfrm>
          <a:prstGeom prst="bentConnector3">
            <a:avLst>
              <a:gd name="adj1" fmla="val 100032"/>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18" name="Connector: Elbow 17">
            <a:extLst>
              <a:ext uri="{FF2B5EF4-FFF2-40B4-BE49-F238E27FC236}">
                <a16:creationId xmlns:a16="http://schemas.microsoft.com/office/drawing/2014/main" id="{C4F35B0D-8B66-4479-A26B-6C5161A476E8}"/>
              </a:ext>
            </a:extLst>
          </p:cNvPr>
          <p:cNvCxnSpPr/>
          <p:nvPr/>
        </p:nvCxnSpPr>
        <p:spPr bwMode="auto">
          <a:xfrm rot="10800000" flipV="1">
            <a:off x="1341076" y="3445325"/>
            <a:ext cx="5799121" cy="2394661"/>
          </a:xfrm>
          <a:prstGeom prst="bentConnector3">
            <a:avLst>
              <a:gd name="adj1" fmla="val -96"/>
            </a:avLst>
          </a:prstGeom>
          <a:solidFill>
            <a:schemeClr val="accent1"/>
          </a:solidFill>
          <a:ln w="28575" cap="flat" cmpd="sng" algn="ctr">
            <a:solidFill>
              <a:srgbClr val="1B0807"/>
            </a:solidFill>
            <a:prstDash val="solid"/>
            <a:round/>
            <a:headEnd type="none" w="med" len="med"/>
            <a:tailEnd type="arrow" w="med" len="med"/>
          </a:ln>
          <a:effectLst/>
        </p:spPr>
      </p:cxnSp>
      <p:grpSp>
        <p:nvGrpSpPr>
          <p:cNvPr id="26" name="Group 51">
            <a:extLst>
              <a:ext uri="{FF2B5EF4-FFF2-40B4-BE49-F238E27FC236}">
                <a16:creationId xmlns:a16="http://schemas.microsoft.com/office/drawing/2014/main" id="{3D7CC1E0-1B7E-423A-AA9D-8AAACAA267A7}"/>
              </a:ext>
            </a:extLst>
          </p:cNvPr>
          <p:cNvGrpSpPr>
            <a:grpSpLocks/>
          </p:cNvGrpSpPr>
          <p:nvPr/>
        </p:nvGrpSpPr>
        <p:grpSpPr bwMode="auto">
          <a:xfrm>
            <a:off x="7248637" y="3701110"/>
            <a:ext cx="588962" cy="600867"/>
            <a:chOff x="2464" y="3408"/>
            <a:chExt cx="528" cy="538"/>
          </a:xfrm>
        </p:grpSpPr>
        <p:pic>
          <p:nvPicPr>
            <p:cNvPr id="27" name="Picture 17">
              <a:extLst>
                <a:ext uri="{FF2B5EF4-FFF2-40B4-BE49-F238E27FC236}">
                  <a16:creationId xmlns:a16="http://schemas.microsoft.com/office/drawing/2014/main" id="{DE0C4F70-F50F-4B86-960A-0FAE6F36E442}"/>
                </a:ext>
              </a:extLst>
            </p:cNvPr>
            <p:cNvPicPr preferRelativeResize="0">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60" y="3408"/>
              <a:ext cx="33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30">
              <a:extLst>
                <a:ext uri="{FF2B5EF4-FFF2-40B4-BE49-F238E27FC236}">
                  <a16:creationId xmlns:a16="http://schemas.microsoft.com/office/drawing/2014/main" id="{83FBC1AE-C7CB-42BB-90A5-4345A59B9A34}"/>
                </a:ext>
              </a:extLst>
            </p:cNvPr>
            <p:cNvSpPr txBox="1">
              <a:spLocks noChangeArrowheads="1"/>
            </p:cNvSpPr>
            <p:nvPr/>
          </p:nvSpPr>
          <p:spPr bwMode="auto">
            <a:xfrm>
              <a:off x="2464" y="3667"/>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err="1">
                  <a:solidFill>
                    <a:srgbClr val="0D0D0D"/>
                  </a:solidFill>
                  <a:latin typeface="+mn-lt"/>
                </a:rPr>
                <a:t>uber</a:t>
              </a:r>
              <a:r>
                <a:rPr lang="en-US" altLang="en-US" sz="800" dirty="0">
                  <a:solidFill>
                    <a:srgbClr val="0D0D0D"/>
                  </a:solidFill>
                  <a:latin typeface="+mn-lt"/>
                </a:rPr>
                <a:t> application</a:t>
              </a:r>
            </a:p>
          </p:txBody>
        </p:sp>
      </p:grpSp>
      <p:grpSp>
        <p:nvGrpSpPr>
          <p:cNvPr id="29" name="Group 52">
            <a:extLst>
              <a:ext uri="{FF2B5EF4-FFF2-40B4-BE49-F238E27FC236}">
                <a16:creationId xmlns:a16="http://schemas.microsoft.com/office/drawing/2014/main" id="{E5FA18E8-63EE-4C01-918F-0B8CA7E9F112}"/>
              </a:ext>
            </a:extLst>
          </p:cNvPr>
          <p:cNvGrpSpPr>
            <a:grpSpLocks/>
          </p:cNvGrpSpPr>
          <p:nvPr/>
        </p:nvGrpSpPr>
        <p:grpSpPr bwMode="auto">
          <a:xfrm>
            <a:off x="1014896" y="3924913"/>
            <a:ext cx="588962" cy="545666"/>
            <a:chOff x="3184" y="3456"/>
            <a:chExt cx="528" cy="489"/>
          </a:xfrm>
        </p:grpSpPr>
        <p:pic>
          <p:nvPicPr>
            <p:cNvPr id="30" name="Picture 18">
              <a:extLst>
                <a:ext uri="{FF2B5EF4-FFF2-40B4-BE49-F238E27FC236}">
                  <a16:creationId xmlns:a16="http://schemas.microsoft.com/office/drawing/2014/main" id="{B2FC4FDA-D116-4A37-8DB0-80B46589317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2">
              <a:extLst>
                <a:ext uri="{FF2B5EF4-FFF2-40B4-BE49-F238E27FC236}">
                  <a16:creationId xmlns:a16="http://schemas.microsoft.com/office/drawing/2014/main" id="{88119FD1-B428-4D02-BAE9-3D59994E2494}"/>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transport service</a:t>
              </a:r>
            </a:p>
          </p:txBody>
        </p:sp>
      </p:grpSp>
      <p:grpSp>
        <p:nvGrpSpPr>
          <p:cNvPr id="32" name="Group 54">
            <a:extLst>
              <a:ext uri="{FF2B5EF4-FFF2-40B4-BE49-F238E27FC236}">
                <a16:creationId xmlns:a16="http://schemas.microsoft.com/office/drawing/2014/main" id="{A3C4F057-FB1E-4FDE-83D1-81C4975180C5}"/>
              </a:ext>
            </a:extLst>
          </p:cNvPr>
          <p:cNvGrpSpPr>
            <a:grpSpLocks/>
          </p:cNvGrpSpPr>
          <p:nvPr/>
        </p:nvGrpSpPr>
        <p:grpSpPr bwMode="auto">
          <a:xfrm>
            <a:off x="7251442" y="4426477"/>
            <a:ext cx="588963" cy="651849"/>
            <a:chOff x="4576" y="3360"/>
            <a:chExt cx="528" cy="585"/>
          </a:xfrm>
        </p:grpSpPr>
        <p:pic>
          <p:nvPicPr>
            <p:cNvPr id="33" name="Picture 32">
              <a:extLst>
                <a:ext uri="{FF2B5EF4-FFF2-40B4-BE49-F238E27FC236}">
                  <a16:creationId xmlns:a16="http://schemas.microsoft.com/office/drawing/2014/main" id="{ED477923-4029-47E5-8E54-52200E095FC9}"/>
                </a:ext>
              </a:extLst>
            </p:cNvPr>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20" y="3360"/>
              <a:ext cx="27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4">
              <a:extLst>
                <a:ext uri="{FF2B5EF4-FFF2-40B4-BE49-F238E27FC236}">
                  <a16:creationId xmlns:a16="http://schemas.microsoft.com/office/drawing/2014/main" id="{D577083A-0088-4E8E-BBB9-706ADCB0B194}"/>
                </a:ext>
              </a:extLst>
            </p:cNvPr>
            <p:cNvSpPr txBox="1">
              <a:spLocks noChangeArrowheads="1"/>
            </p:cNvSpPr>
            <p:nvPr/>
          </p:nvSpPr>
          <p:spPr bwMode="auto">
            <a:xfrm>
              <a:off x="4576"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marketing, awareness</a:t>
              </a:r>
            </a:p>
          </p:txBody>
        </p:sp>
      </p:grpSp>
      <p:grpSp>
        <p:nvGrpSpPr>
          <p:cNvPr id="35" name="Group 55">
            <a:extLst>
              <a:ext uri="{FF2B5EF4-FFF2-40B4-BE49-F238E27FC236}">
                <a16:creationId xmlns:a16="http://schemas.microsoft.com/office/drawing/2014/main" id="{4B3A5376-BB03-4A73-BD93-C9E849D2F7A8}"/>
              </a:ext>
            </a:extLst>
          </p:cNvPr>
          <p:cNvGrpSpPr>
            <a:grpSpLocks/>
          </p:cNvGrpSpPr>
          <p:nvPr/>
        </p:nvGrpSpPr>
        <p:grpSpPr bwMode="auto">
          <a:xfrm>
            <a:off x="135766" y="4171469"/>
            <a:ext cx="588962" cy="421329"/>
            <a:chOff x="5275" y="3456"/>
            <a:chExt cx="528" cy="378"/>
          </a:xfrm>
        </p:grpSpPr>
        <p:pic>
          <p:nvPicPr>
            <p:cNvPr id="36" name="Picture 26">
              <a:extLst>
                <a:ext uri="{FF2B5EF4-FFF2-40B4-BE49-F238E27FC236}">
                  <a16:creationId xmlns:a16="http://schemas.microsoft.com/office/drawing/2014/main" id="{8EE5C3EA-1161-49BA-85C9-B810701EF067}"/>
                </a:ext>
              </a:extLst>
            </p:cNvPr>
            <p:cNvPicPr preferRelativeResize="0">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76" y="3456"/>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5">
              <a:extLst>
                <a:ext uri="{FF2B5EF4-FFF2-40B4-BE49-F238E27FC236}">
                  <a16:creationId xmlns:a16="http://schemas.microsoft.com/office/drawing/2014/main" id="{8C14B2E8-EED7-46DC-AA97-9DBBC5EC14CE}"/>
                </a:ext>
              </a:extLst>
            </p:cNvPr>
            <p:cNvSpPr txBox="1">
              <a:spLocks noChangeArrowheads="1"/>
            </p:cNvSpPr>
            <p:nvPr/>
          </p:nvSpPr>
          <p:spPr bwMode="auto">
            <a:xfrm>
              <a:off x="5275" y="3665"/>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driver rating</a:t>
              </a:r>
            </a:p>
          </p:txBody>
        </p:sp>
      </p:grpSp>
      <p:grpSp>
        <p:nvGrpSpPr>
          <p:cNvPr id="38" name="Group 50">
            <a:extLst>
              <a:ext uri="{FF2B5EF4-FFF2-40B4-BE49-F238E27FC236}">
                <a16:creationId xmlns:a16="http://schemas.microsoft.com/office/drawing/2014/main" id="{88C1ACEC-38AA-40DA-A156-C4742C4C164D}"/>
              </a:ext>
            </a:extLst>
          </p:cNvPr>
          <p:cNvGrpSpPr>
            <a:grpSpLocks/>
          </p:cNvGrpSpPr>
          <p:nvPr/>
        </p:nvGrpSpPr>
        <p:grpSpPr bwMode="auto">
          <a:xfrm>
            <a:off x="3941061" y="3038042"/>
            <a:ext cx="588962" cy="508638"/>
            <a:chOff x="2464" y="4320"/>
            <a:chExt cx="528" cy="457"/>
          </a:xfrm>
        </p:grpSpPr>
        <p:pic>
          <p:nvPicPr>
            <p:cNvPr id="39" name="Picture 21">
              <a:extLst>
                <a:ext uri="{FF2B5EF4-FFF2-40B4-BE49-F238E27FC236}">
                  <a16:creationId xmlns:a16="http://schemas.microsoft.com/office/drawing/2014/main" id="{5B739396-07BD-4A69-AB7B-A7ADC7292E39}"/>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6">
              <a:extLst>
                <a:ext uri="{FF2B5EF4-FFF2-40B4-BE49-F238E27FC236}">
                  <a16:creationId xmlns:a16="http://schemas.microsoft.com/office/drawing/2014/main" id="{EDB78C9B-D0CE-4044-84A8-6A617DC75123}"/>
                </a:ext>
              </a:extLst>
            </p:cNvPr>
            <p:cNvSpPr txBox="1">
              <a:spLocks noChangeArrowheads="1"/>
            </p:cNvSpPr>
            <p:nvPr/>
          </p:nvSpPr>
          <p:spPr bwMode="auto">
            <a:xfrm>
              <a:off x="2464" y="4608"/>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commission</a:t>
              </a:r>
            </a:p>
          </p:txBody>
        </p:sp>
      </p:grpSp>
      <p:grpSp>
        <p:nvGrpSpPr>
          <p:cNvPr id="41" name="Group 48">
            <a:extLst>
              <a:ext uri="{FF2B5EF4-FFF2-40B4-BE49-F238E27FC236}">
                <a16:creationId xmlns:a16="http://schemas.microsoft.com/office/drawing/2014/main" id="{94FA3146-7C69-4F71-9F09-3447DDAF39CC}"/>
              </a:ext>
            </a:extLst>
          </p:cNvPr>
          <p:cNvGrpSpPr>
            <a:grpSpLocks/>
          </p:cNvGrpSpPr>
          <p:nvPr/>
        </p:nvGrpSpPr>
        <p:grpSpPr bwMode="auto">
          <a:xfrm>
            <a:off x="4299676" y="5070685"/>
            <a:ext cx="695325" cy="508638"/>
            <a:chOff x="3808" y="4320"/>
            <a:chExt cx="624" cy="457"/>
          </a:xfrm>
        </p:grpSpPr>
        <p:sp>
          <p:nvSpPr>
            <p:cNvPr id="42" name="TextBox 38">
              <a:extLst>
                <a:ext uri="{FF2B5EF4-FFF2-40B4-BE49-F238E27FC236}">
                  <a16:creationId xmlns:a16="http://schemas.microsoft.com/office/drawing/2014/main" id="{13D4B3E6-793E-4F78-9833-D83C75835FB3}"/>
                </a:ext>
              </a:extLst>
            </p:cNvPr>
            <p:cNvSpPr txBox="1">
              <a:spLocks noChangeArrowheads="1"/>
            </p:cNvSpPr>
            <p:nvPr/>
          </p:nvSpPr>
          <p:spPr bwMode="auto">
            <a:xfrm>
              <a:off x="3808" y="4608"/>
              <a:ext cx="62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data</a:t>
              </a:r>
            </a:p>
          </p:txBody>
        </p:sp>
        <p:pic>
          <p:nvPicPr>
            <p:cNvPr id="43" name="Picture 39">
              <a:extLst>
                <a:ext uri="{FF2B5EF4-FFF2-40B4-BE49-F238E27FC236}">
                  <a16:creationId xmlns:a16="http://schemas.microsoft.com/office/drawing/2014/main" id="{72895D29-0B7F-41B0-98E2-36D0FABD1C68}"/>
                </a:ext>
              </a:extLst>
            </p:cNvPr>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6">
            <a:extLst>
              <a:ext uri="{FF2B5EF4-FFF2-40B4-BE49-F238E27FC236}">
                <a16:creationId xmlns:a16="http://schemas.microsoft.com/office/drawing/2014/main" id="{43E8C9C5-0898-4FD4-AFD5-FF24E3A375C8}"/>
              </a:ext>
            </a:extLst>
          </p:cNvPr>
          <p:cNvGrpSpPr>
            <a:grpSpLocks/>
          </p:cNvGrpSpPr>
          <p:nvPr/>
        </p:nvGrpSpPr>
        <p:grpSpPr bwMode="auto">
          <a:xfrm>
            <a:off x="2452131" y="2148668"/>
            <a:ext cx="661341" cy="616712"/>
            <a:chOff x="5202" y="4352"/>
            <a:chExt cx="592" cy="553"/>
          </a:xfrm>
        </p:grpSpPr>
        <p:pic>
          <p:nvPicPr>
            <p:cNvPr id="45" name="Picture 42">
              <a:extLst>
                <a:ext uri="{FF2B5EF4-FFF2-40B4-BE49-F238E27FC236}">
                  <a16:creationId xmlns:a16="http://schemas.microsoft.com/office/drawing/2014/main" id="{CBA0AB6C-1AAC-4A65-BAA0-15950A61AC48}"/>
                </a:ext>
              </a:extLst>
            </p:cNvPr>
            <p:cNvPicPr preferRelativeResize="0">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44" y="4352"/>
              <a:ext cx="38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3">
              <a:extLst>
                <a:ext uri="{FF2B5EF4-FFF2-40B4-BE49-F238E27FC236}">
                  <a16:creationId xmlns:a16="http://schemas.microsoft.com/office/drawing/2014/main" id="{846545A1-932B-4B49-A6DE-095CE2D456B2}"/>
                </a:ext>
              </a:extLst>
            </p:cNvPr>
            <p:cNvSpPr txBox="1">
              <a:spLocks noChangeArrowheads="1"/>
            </p:cNvSpPr>
            <p:nvPr/>
          </p:nvSpPr>
          <p:spPr bwMode="auto">
            <a:xfrm>
              <a:off x="5202" y="4626"/>
              <a:ext cx="592"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 of earnings</a:t>
              </a:r>
            </a:p>
          </p:txBody>
        </p:sp>
      </p:grpSp>
      <p:grpSp>
        <p:nvGrpSpPr>
          <p:cNvPr id="47" name="Group 52">
            <a:extLst>
              <a:ext uri="{FF2B5EF4-FFF2-40B4-BE49-F238E27FC236}">
                <a16:creationId xmlns:a16="http://schemas.microsoft.com/office/drawing/2014/main" id="{A2CF6400-BFBA-417F-9D89-07493BC17D09}"/>
              </a:ext>
            </a:extLst>
          </p:cNvPr>
          <p:cNvGrpSpPr>
            <a:grpSpLocks/>
          </p:cNvGrpSpPr>
          <p:nvPr/>
        </p:nvGrpSpPr>
        <p:grpSpPr bwMode="auto">
          <a:xfrm>
            <a:off x="1285743" y="2232653"/>
            <a:ext cx="588962" cy="422919"/>
            <a:chOff x="3184" y="3456"/>
            <a:chExt cx="528" cy="379"/>
          </a:xfrm>
        </p:grpSpPr>
        <p:pic>
          <p:nvPicPr>
            <p:cNvPr id="48" name="Picture 18">
              <a:extLst>
                <a:ext uri="{FF2B5EF4-FFF2-40B4-BE49-F238E27FC236}">
                  <a16:creationId xmlns:a16="http://schemas.microsoft.com/office/drawing/2014/main" id="{0D5F3CCF-2A35-4DEB-A637-EA6170176BE7}"/>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32">
              <a:extLst>
                <a:ext uri="{FF2B5EF4-FFF2-40B4-BE49-F238E27FC236}">
                  <a16:creationId xmlns:a16="http://schemas.microsoft.com/office/drawing/2014/main" id="{31A20352-E3F4-4252-9C83-EE7DBE2ED9C3}"/>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peak pricing</a:t>
              </a:r>
            </a:p>
          </p:txBody>
        </p:sp>
      </p:grpSp>
      <p:grpSp>
        <p:nvGrpSpPr>
          <p:cNvPr id="50" name="Group 52">
            <a:extLst>
              <a:ext uri="{FF2B5EF4-FFF2-40B4-BE49-F238E27FC236}">
                <a16:creationId xmlns:a16="http://schemas.microsoft.com/office/drawing/2014/main" id="{B2D09287-6E87-40D6-A70F-5ABF81CF3948}"/>
              </a:ext>
            </a:extLst>
          </p:cNvPr>
          <p:cNvGrpSpPr>
            <a:grpSpLocks/>
          </p:cNvGrpSpPr>
          <p:nvPr/>
        </p:nvGrpSpPr>
        <p:grpSpPr bwMode="auto">
          <a:xfrm>
            <a:off x="1876592" y="2241714"/>
            <a:ext cx="588962" cy="422919"/>
            <a:chOff x="3184" y="3456"/>
            <a:chExt cx="528" cy="379"/>
          </a:xfrm>
        </p:grpSpPr>
        <p:pic>
          <p:nvPicPr>
            <p:cNvPr id="51" name="Picture 18">
              <a:extLst>
                <a:ext uri="{FF2B5EF4-FFF2-40B4-BE49-F238E27FC236}">
                  <a16:creationId xmlns:a16="http://schemas.microsoft.com/office/drawing/2014/main" id="{89F8B1DA-CE78-4C1E-B3EF-513522C6D19E}"/>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32">
              <a:extLst>
                <a:ext uri="{FF2B5EF4-FFF2-40B4-BE49-F238E27FC236}">
                  <a16:creationId xmlns:a16="http://schemas.microsoft.com/office/drawing/2014/main" id="{04B10E4B-2596-45A0-B2EB-98FC9AED8691}"/>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hot maps</a:t>
              </a:r>
            </a:p>
          </p:txBody>
        </p:sp>
      </p:grpSp>
      <p:grpSp>
        <p:nvGrpSpPr>
          <p:cNvPr id="53" name="Group 52">
            <a:extLst>
              <a:ext uri="{FF2B5EF4-FFF2-40B4-BE49-F238E27FC236}">
                <a16:creationId xmlns:a16="http://schemas.microsoft.com/office/drawing/2014/main" id="{09661964-B920-4366-A07C-C2B2878EFDB2}"/>
              </a:ext>
            </a:extLst>
          </p:cNvPr>
          <p:cNvGrpSpPr>
            <a:grpSpLocks/>
          </p:cNvGrpSpPr>
          <p:nvPr/>
        </p:nvGrpSpPr>
        <p:grpSpPr bwMode="auto">
          <a:xfrm>
            <a:off x="5169489" y="2243524"/>
            <a:ext cx="588962" cy="422919"/>
            <a:chOff x="3184" y="3456"/>
            <a:chExt cx="528" cy="379"/>
          </a:xfrm>
        </p:grpSpPr>
        <p:pic>
          <p:nvPicPr>
            <p:cNvPr id="54" name="Picture 18">
              <a:extLst>
                <a:ext uri="{FF2B5EF4-FFF2-40B4-BE49-F238E27FC236}">
                  <a16:creationId xmlns:a16="http://schemas.microsoft.com/office/drawing/2014/main" id="{E46D2455-7893-4D3A-BB3E-51A6C2664C28}"/>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32">
              <a:extLst>
                <a:ext uri="{FF2B5EF4-FFF2-40B4-BE49-F238E27FC236}">
                  <a16:creationId xmlns:a16="http://schemas.microsoft.com/office/drawing/2014/main" id="{25B6AA8B-84C9-4A97-AA74-0B7117D877B2}"/>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training</a:t>
              </a:r>
            </a:p>
          </p:txBody>
        </p:sp>
      </p:grpSp>
      <p:grpSp>
        <p:nvGrpSpPr>
          <p:cNvPr id="56" name="Group 52">
            <a:extLst>
              <a:ext uri="{FF2B5EF4-FFF2-40B4-BE49-F238E27FC236}">
                <a16:creationId xmlns:a16="http://schemas.microsoft.com/office/drawing/2014/main" id="{4FCA2CF9-7334-4B73-972C-2198C5C343A3}"/>
              </a:ext>
            </a:extLst>
          </p:cNvPr>
          <p:cNvGrpSpPr>
            <a:grpSpLocks/>
          </p:cNvGrpSpPr>
          <p:nvPr/>
        </p:nvGrpSpPr>
        <p:grpSpPr bwMode="auto">
          <a:xfrm>
            <a:off x="3208518" y="2228760"/>
            <a:ext cx="588962" cy="545666"/>
            <a:chOff x="3184" y="3456"/>
            <a:chExt cx="528" cy="489"/>
          </a:xfrm>
        </p:grpSpPr>
        <p:pic>
          <p:nvPicPr>
            <p:cNvPr id="57" name="Picture 18">
              <a:extLst>
                <a:ext uri="{FF2B5EF4-FFF2-40B4-BE49-F238E27FC236}">
                  <a16:creationId xmlns:a16="http://schemas.microsoft.com/office/drawing/2014/main" id="{61276B5D-2291-4276-A69C-5A8D1D26732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32">
              <a:extLst>
                <a:ext uri="{FF2B5EF4-FFF2-40B4-BE49-F238E27FC236}">
                  <a16:creationId xmlns:a16="http://schemas.microsoft.com/office/drawing/2014/main" id="{726840C0-295A-4CFC-80D0-C2C1BE77DEEF}"/>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a:t>
              </a:r>
              <a:br>
                <a:rPr lang="en-US" altLang="en-US" sz="800" dirty="0">
                  <a:solidFill>
                    <a:srgbClr val="0D0D0D"/>
                  </a:solidFill>
                  <a:latin typeface="+mn-lt"/>
                </a:rPr>
              </a:br>
              <a:r>
                <a:rPr lang="en-US" altLang="en-US" sz="800" dirty="0">
                  <a:solidFill>
                    <a:srgbClr val="0D0D0D"/>
                  </a:solidFill>
                  <a:latin typeface="+mn-lt"/>
                </a:rPr>
                <a:t>processing</a:t>
              </a:r>
            </a:p>
          </p:txBody>
        </p:sp>
      </p:grpSp>
      <p:grpSp>
        <p:nvGrpSpPr>
          <p:cNvPr id="59" name="Group 52">
            <a:extLst>
              <a:ext uri="{FF2B5EF4-FFF2-40B4-BE49-F238E27FC236}">
                <a16:creationId xmlns:a16="http://schemas.microsoft.com/office/drawing/2014/main" id="{1F942C9A-A629-4D5D-A7FE-3D69974CA2E8}"/>
              </a:ext>
            </a:extLst>
          </p:cNvPr>
          <p:cNvGrpSpPr>
            <a:grpSpLocks/>
          </p:cNvGrpSpPr>
          <p:nvPr/>
        </p:nvGrpSpPr>
        <p:grpSpPr bwMode="auto">
          <a:xfrm>
            <a:off x="4567988" y="2242683"/>
            <a:ext cx="588962" cy="545666"/>
            <a:chOff x="3184" y="3456"/>
            <a:chExt cx="528" cy="489"/>
          </a:xfrm>
        </p:grpSpPr>
        <p:pic>
          <p:nvPicPr>
            <p:cNvPr id="60" name="Picture 18">
              <a:extLst>
                <a:ext uri="{FF2B5EF4-FFF2-40B4-BE49-F238E27FC236}">
                  <a16:creationId xmlns:a16="http://schemas.microsoft.com/office/drawing/2014/main" id="{445C40BD-1E5B-40CE-89BF-918AD9E47C0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32">
              <a:extLst>
                <a:ext uri="{FF2B5EF4-FFF2-40B4-BE49-F238E27FC236}">
                  <a16:creationId xmlns:a16="http://schemas.microsoft.com/office/drawing/2014/main" id="{667F5F22-A0D5-4D20-A607-9F21D7F38DFA}"/>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legal services</a:t>
              </a:r>
            </a:p>
          </p:txBody>
        </p:sp>
      </p:grpSp>
      <p:grpSp>
        <p:nvGrpSpPr>
          <p:cNvPr id="62" name="Group 52">
            <a:extLst>
              <a:ext uri="{FF2B5EF4-FFF2-40B4-BE49-F238E27FC236}">
                <a16:creationId xmlns:a16="http://schemas.microsoft.com/office/drawing/2014/main" id="{7B4E48C3-222B-4597-8E6F-4285C9AFB988}"/>
              </a:ext>
            </a:extLst>
          </p:cNvPr>
          <p:cNvGrpSpPr>
            <a:grpSpLocks/>
          </p:cNvGrpSpPr>
          <p:nvPr/>
        </p:nvGrpSpPr>
        <p:grpSpPr bwMode="auto">
          <a:xfrm>
            <a:off x="5766166" y="2233097"/>
            <a:ext cx="588962" cy="422919"/>
            <a:chOff x="3184" y="3456"/>
            <a:chExt cx="528" cy="379"/>
          </a:xfrm>
        </p:grpSpPr>
        <p:pic>
          <p:nvPicPr>
            <p:cNvPr id="63" name="Picture 18">
              <a:extLst>
                <a:ext uri="{FF2B5EF4-FFF2-40B4-BE49-F238E27FC236}">
                  <a16:creationId xmlns:a16="http://schemas.microsoft.com/office/drawing/2014/main" id="{CEE81980-0D3D-4046-A10C-17AF0B4F5AB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32">
              <a:extLst>
                <a:ext uri="{FF2B5EF4-FFF2-40B4-BE49-F238E27FC236}">
                  <a16:creationId xmlns:a16="http://schemas.microsoft.com/office/drawing/2014/main" id="{EF6C216E-4C16-4811-A358-D71F8C14253C}"/>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marketing</a:t>
              </a:r>
            </a:p>
          </p:txBody>
        </p:sp>
      </p:grpSp>
      <p:grpSp>
        <p:nvGrpSpPr>
          <p:cNvPr id="65" name="Group 64">
            <a:extLst>
              <a:ext uri="{FF2B5EF4-FFF2-40B4-BE49-F238E27FC236}">
                <a16:creationId xmlns:a16="http://schemas.microsoft.com/office/drawing/2014/main" id="{0EE953D1-EE52-4BFE-8E72-AC102ADA8A29}"/>
              </a:ext>
            </a:extLst>
          </p:cNvPr>
          <p:cNvGrpSpPr>
            <a:grpSpLocks/>
          </p:cNvGrpSpPr>
          <p:nvPr/>
        </p:nvGrpSpPr>
        <p:grpSpPr bwMode="auto">
          <a:xfrm>
            <a:off x="3918835" y="2236048"/>
            <a:ext cx="588962" cy="545666"/>
            <a:chOff x="3184" y="3456"/>
            <a:chExt cx="528" cy="489"/>
          </a:xfrm>
        </p:grpSpPr>
        <p:pic>
          <p:nvPicPr>
            <p:cNvPr id="66" name="Picture 18">
              <a:extLst>
                <a:ext uri="{FF2B5EF4-FFF2-40B4-BE49-F238E27FC236}">
                  <a16:creationId xmlns:a16="http://schemas.microsoft.com/office/drawing/2014/main" id="{D3C15426-2E7D-49A9-99D3-FF7F5DFCA92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32">
              <a:extLst>
                <a:ext uri="{FF2B5EF4-FFF2-40B4-BE49-F238E27FC236}">
                  <a16:creationId xmlns:a16="http://schemas.microsoft.com/office/drawing/2014/main" id="{8C86E74B-D5B1-43D9-BDC4-91C6A5D60B71}"/>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customer assignment</a:t>
              </a:r>
            </a:p>
          </p:txBody>
        </p:sp>
      </p:grpSp>
      <p:grpSp>
        <p:nvGrpSpPr>
          <p:cNvPr id="68" name="Group 52">
            <a:extLst>
              <a:ext uri="{FF2B5EF4-FFF2-40B4-BE49-F238E27FC236}">
                <a16:creationId xmlns:a16="http://schemas.microsoft.com/office/drawing/2014/main" id="{09429578-B0E2-487D-9245-C40C23D8787F}"/>
              </a:ext>
            </a:extLst>
          </p:cNvPr>
          <p:cNvGrpSpPr>
            <a:grpSpLocks/>
          </p:cNvGrpSpPr>
          <p:nvPr/>
        </p:nvGrpSpPr>
        <p:grpSpPr bwMode="auto">
          <a:xfrm>
            <a:off x="1008297" y="4564937"/>
            <a:ext cx="588962" cy="422919"/>
            <a:chOff x="3184" y="3456"/>
            <a:chExt cx="528" cy="379"/>
          </a:xfrm>
        </p:grpSpPr>
        <p:pic>
          <p:nvPicPr>
            <p:cNvPr id="69" name="Picture 18">
              <a:extLst>
                <a:ext uri="{FF2B5EF4-FFF2-40B4-BE49-F238E27FC236}">
                  <a16:creationId xmlns:a16="http://schemas.microsoft.com/office/drawing/2014/main" id="{5E119165-B1B1-458D-9323-C055DD651FE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32">
              <a:extLst>
                <a:ext uri="{FF2B5EF4-FFF2-40B4-BE49-F238E27FC236}">
                  <a16:creationId xmlns:a16="http://schemas.microsoft.com/office/drawing/2014/main" id="{EE0D80F0-4B40-4453-BE8F-40CC4A298DE3}"/>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clean car</a:t>
              </a:r>
            </a:p>
          </p:txBody>
        </p:sp>
      </p:grpSp>
      <p:grpSp>
        <p:nvGrpSpPr>
          <p:cNvPr id="71" name="Group 50">
            <a:extLst>
              <a:ext uri="{FF2B5EF4-FFF2-40B4-BE49-F238E27FC236}">
                <a16:creationId xmlns:a16="http://schemas.microsoft.com/office/drawing/2014/main" id="{7D5833F0-502A-4DC9-A811-D3D0AD4FA73F}"/>
              </a:ext>
            </a:extLst>
          </p:cNvPr>
          <p:cNvGrpSpPr>
            <a:grpSpLocks/>
          </p:cNvGrpSpPr>
          <p:nvPr/>
        </p:nvGrpSpPr>
        <p:grpSpPr bwMode="auto">
          <a:xfrm>
            <a:off x="3599483" y="5029318"/>
            <a:ext cx="588962" cy="508638"/>
            <a:chOff x="2464" y="4320"/>
            <a:chExt cx="528" cy="457"/>
          </a:xfrm>
        </p:grpSpPr>
        <p:pic>
          <p:nvPicPr>
            <p:cNvPr id="72" name="Picture 21">
              <a:extLst>
                <a:ext uri="{FF2B5EF4-FFF2-40B4-BE49-F238E27FC236}">
                  <a16:creationId xmlns:a16="http://schemas.microsoft.com/office/drawing/2014/main" id="{E336278D-E00A-4B45-8670-ED13A78A502C}"/>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36">
              <a:extLst>
                <a:ext uri="{FF2B5EF4-FFF2-40B4-BE49-F238E27FC236}">
                  <a16:creationId xmlns:a16="http://schemas.microsoft.com/office/drawing/2014/main" id="{461FB1CF-3BF0-436F-8E5E-5FF1A4AA859F}"/>
                </a:ext>
              </a:extLst>
            </p:cNvPr>
            <p:cNvSpPr txBox="1">
              <a:spLocks noChangeArrowheads="1"/>
            </p:cNvSpPr>
            <p:nvPr/>
          </p:nvSpPr>
          <p:spPr bwMode="auto">
            <a:xfrm>
              <a:off x="2464" y="4608"/>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a:t>
              </a:r>
            </a:p>
          </p:txBody>
        </p:sp>
      </p:grpSp>
      <p:grpSp>
        <p:nvGrpSpPr>
          <p:cNvPr id="74" name="Group 52">
            <a:extLst>
              <a:ext uri="{FF2B5EF4-FFF2-40B4-BE49-F238E27FC236}">
                <a16:creationId xmlns:a16="http://schemas.microsoft.com/office/drawing/2014/main" id="{ADDD66E1-A364-4DAD-9D48-6815E655683B}"/>
              </a:ext>
            </a:extLst>
          </p:cNvPr>
          <p:cNvGrpSpPr>
            <a:grpSpLocks/>
          </p:cNvGrpSpPr>
          <p:nvPr/>
        </p:nvGrpSpPr>
        <p:grpSpPr bwMode="auto">
          <a:xfrm>
            <a:off x="2818740" y="5953741"/>
            <a:ext cx="588962" cy="422919"/>
            <a:chOff x="3184" y="3456"/>
            <a:chExt cx="528" cy="379"/>
          </a:xfrm>
        </p:grpSpPr>
        <p:pic>
          <p:nvPicPr>
            <p:cNvPr id="75" name="Picture 18">
              <a:extLst>
                <a:ext uri="{FF2B5EF4-FFF2-40B4-BE49-F238E27FC236}">
                  <a16:creationId xmlns:a16="http://schemas.microsoft.com/office/drawing/2014/main" id="{4783D7EF-C50E-44FE-9256-D984BCC9AF9D}"/>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32">
              <a:extLst>
                <a:ext uri="{FF2B5EF4-FFF2-40B4-BE49-F238E27FC236}">
                  <a16:creationId xmlns:a16="http://schemas.microsoft.com/office/drawing/2014/main" id="{56252D2A-C006-49AB-93D6-FCD2B83D360A}"/>
                </a:ext>
              </a:extLst>
            </p:cNvPr>
            <p:cNvSpPr txBox="1">
              <a:spLocks noChangeArrowheads="1"/>
            </p:cNvSpPr>
            <p:nvPr/>
          </p:nvSpPr>
          <p:spPr bwMode="auto">
            <a:xfrm>
              <a:off x="3184" y="3666"/>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car tracking</a:t>
              </a:r>
            </a:p>
          </p:txBody>
        </p:sp>
      </p:grpSp>
      <p:grpSp>
        <p:nvGrpSpPr>
          <p:cNvPr id="77" name="Group 52">
            <a:extLst>
              <a:ext uri="{FF2B5EF4-FFF2-40B4-BE49-F238E27FC236}">
                <a16:creationId xmlns:a16="http://schemas.microsoft.com/office/drawing/2014/main" id="{0AA938DB-EF92-4E55-B17E-808F3D685FE0}"/>
              </a:ext>
            </a:extLst>
          </p:cNvPr>
          <p:cNvGrpSpPr>
            <a:grpSpLocks/>
          </p:cNvGrpSpPr>
          <p:nvPr/>
        </p:nvGrpSpPr>
        <p:grpSpPr bwMode="auto">
          <a:xfrm>
            <a:off x="3571973" y="5953741"/>
            <a:ext cx="588962" cy="545666"/>
            <a:chOff x="3184" y="3456"/>
            <a:chExt cx="528" cy="489"/>
          </a:xfrm>
        </p:grpSpPr>
        <p:pic>
          <p:nvPicPr>
            <p:cNvPr id="78" name="Picture 18">
              <a:extLst>
                <a:ext uri="{FF2B5EF4-FFF2-40B4-BE49-F238E27FC236}">
                  <a16:creationId xmlns:a16="http://schemas.microsoft.com/office/drawing/2014/main" id="{2A0BAADA-1C94-4C80-9676-633A2F69627D}"/>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32">
              <a:extLst>
                <a:ext uri="{FF2B5EF4-FFF2-40B4-BE49-F238E27FC236}">
                  <a16:creationId xmlns:a16="http://schemas.microsoft.com/office/drawing/2014/main" id="{9C07D381-3207-4DD3-BE60-AF5936FC16E0}"/>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receipt issuance</a:t>
              </a:r>
            </a:p>
          </p:txBody>
        </p:sp>
      </p:grpSp>
      <p:grpSp>
        <p:nvGrpSpPr>
          <p:cNvPr id="80" name="Group 52">
            <a:extLst>
              <a:ext uri="{FF2B5EF4-FFF2-40B4-BE49-F238E27FC236}">
                <a16:creationId xmlns:a16="http://schemas.microsoft.com/office/drawing/2014/main" id="{9105D961-C16B-4B91-81E5-641411C9D809}"/>
              </a:ext>
            </a:extLst>
          </p:cNvPr>
          <p:cNvGrpSpPr>
            <a:grpSpLocks/>
          </p:cNvGrpSpPr>
          <p:nvPr/>
        </p:nvGrpSpPr>
        <p:grpSpPr bwMode="auto">
          <a:xfrm>
            <a:off x="5078439" y="5953741"/>
            <a:ext cx="588962" cy="545666"/>
            <a:chOff x="3184" y="3456"/>
            <a:chExt cx="528" cy="489"/>
          </a:xfrm>
        </p:grpSpPr>
        <p:pic>
          <p:nvPicPr>
            <p:cNvPr id="81" name="Picture 18">
              <a:extLst>
                <a:ext uri="{FF2B5EF4-FFF2-40B4-BE49-F238E27FC236}">
                  <a16:creationId xmlns:a16="http://schemas.microsoft.com/office/drawing/2014/main" id="{9EB35146-86C3-4297-9E3E-D7CFBE8FFD5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32">
              <a:extLst>
                <a:ext uri="{FF2B5EF4-FFF2-40B4-BE49-F238E27FC236}">
                  <a16:creationId xmlns:a16="http://schemas.microsoft.com/office/drawing/2014/main" id="{B6F36EEB-C2F7-402F-AE45-7129546D95AB}"/>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car dispatching</a:t>
              </a:r>
            </a:p>
          </p:txBody>
        </p:sp>
      </p:grpSp>
      <p:grpSp>
        <p:nvGrpSpPr>
          <p:cNvPr id="83" name="Group 52">
            <a:extLst>
              <a:ext uri="{FF2B5EF4-FFF2-40B4-BE49-F238E27FC236}">
                <a16:creationId xmlns:a16="http://schemas.microsoft.com/office/drawing/2014/main" id="{C3357A46-A55F-4D16-B1B8-5D83C8697CC9}"/>
              </a:ext>
            </a:extLst>
          </p:cNvPr>
          <p:cNvGrpSpPr>
            <a:grpSpLocks/>
          </p:cNvGrpSpPr>
          <p:nvPr/>
        </p:nvGrpSpPr>
        <p:grpSpPr bwMode="auto">
          <a:xfrm>
            <a:off x="4325206" y="5953741"/>
            <a:ext cx="588962" cy="545666"/>
            <a:chOff x="3184" y="3456"/>
            <a:chExt cx="528" cy="489"/>
          </a:xfrm>
        </p:grpSpPr>
        <p:pic>
          <p:nvPicPr>
            <p:cNvPr id="84" name="Picture 18">
              <a:extLst>
                <a:ext uri="{FF2B5EF4-FFF2-40B4-BE49-F238E27FC236}">
                  <a16:creationId xmlns:a16="http://schemas.microsoft.com/office/drawing/2014/main" id="{767E8AC1-9E72-4DD0-B649-C8D2727C2A7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32">
              <a:extLst>
                <a:ext uri="{FF2B5EF4-FFF2-40B4-BE49-F238E27FC236}">
                  <a16:creationId xmlns:a16="http://schemas.microsoft.com/office/drawing/2014/main" id="{60A9DD88-F5F9-4994-B098-489045AA3351}"/>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payment processing</a:t>
              </a:r>
            </a:p>
          </p:txBody>
        </p:sp>
      </p:grpSp>
      <p:grpSp>
        <p:nvGrpSpPr>
          <p:cNvPr id="86" name="Group 52">
            <a:extLst>
              <a:ext uri="{FF2B5EF4-FFF2-40B4-BE49-F238E27FC236}">
                <a16:creationId xmlns:a16="http://schemas.microsoft.com/office/drawing/2014/main" id="{05228354-433D-4868-B523-C7EBEB05F7CD}"/>
              </a:ext>
            </a:extLst>
          </p:cNvPr>
          <p:cNvGrpSpPr>
            <a:grpSpLocks/>
          </p:cNvGrpSpPr>
          <p:nvPr/>
        </p:nvGrpSpPr>
        <p:grpSpPr bwMode="auto">
          <a:xfrm>
            <a:off x="7155777" y="1774093"/>
            <a:ext cx="588962" cy="545666"/>
            <a:chOff x="3184" y="3456"/>
            <a:chExt cx="528" cy="489"/>
          </a:xfrm>
        </p:grpSpPr>
        <p:pic>
          <p:nvPicPr>
            <p:cNvPr id="87" name="Picture 18">
              <a:extLst>
                <a:ext uri="{FF2B5EF4-FFF2-40B4-BE49-F238E27FC236}">
                  <a16:creationId xmlns:a16="http://schemas.microsoft.com/office/drawing/2014/main" id="{E473F66B-B623-4B28-B959-F0F8FC6AAD6F}"/>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32">
              <a:extLst>
                <a:ext uri="{FF2B5EF4-FFF2-40B4-BE49-F238E27FC236}">
                  <a16:creationId xmlns:a16="http://schemas.microsoft.com/office/drawing/2014/main" id="{AEC4E3B8-3619-4E7F-A7A3-D7C0D048F827}"/>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government relations</a:t>
              </a:r>
            </a:p>
          </p:txBody>
        </p:sp>
      </p:grpSp>
      <p:grpSp>
        <p:nvGrpSpPr>
          <p:cNvPr id="89" name="Group 52">
            <a:extLst>
              <a:ext uri="{FF2B5EF4-FFF2-40B4-BE49-F238E27FC236}">
                <a16:creationId xmlns:a16="http://schemas.microsoft.com/office/drawing/2014/main" id="{63366BFD-E1BD-440A-93DF-566A0462307D}"/>
              </a:ext>
            </a:extLst>
          </p:cNvPr>
          <p:cNvGrpSpPr>
            <a:grpSpLocks/>
          </p:cNvGrpSpPr>
          <p:nvPr/>
        </p:nvGrpSpPr>
        <p:grpSpPr bwMode="auto">
          <a:xfrm>
            <a:off x="6315387" y="1774093"/>
            <a:ext cx="588962" cy="668413"/>
            <a:chOff x="3184" y="3456"/>
            <a:chExt cx="528" cy="599"/>
          </a:xfrm>
        </p:grpSpPr>
        <p:pic>
          <p:nvPicPr>
            <p:cNvPr id="90" name="Picture 18">
              <a:extLst>
                <a:ext uri="{FF2B5EF4-FFF2-40B4-BE49-F238E27FC236}">
                  <a16:creationId xmlns:a16="http://schemas.microsoft.com/office/drawing/2014/main" id="{A8E9369C-58B2-4FB8-8CF8-836F60AB4DA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32">
              <a:extLst>
                <a:ext uri="{FF2B5EF4-FFF2-40B4-BE49-F238E27FC236}">
                  <a16:creationId xmlns:a16="http://schemas.microsoft.com/office/drawing/2014/main" id="{E5EBF1C9-52C2-4444-80FC-2BF0F27CEE56}"/>
                </a:ext>
              </a:extLst>
            </p:cNvPr>
            <p:cNvSpPr txBox="1">
              <a:spLocks noChangeArrowheads="1"/>
            </p:cNvSpPr>
            <p:nvPr/>
          </p:nvSpPr>
          <p:spPr bwMode="auto">
            <a:xfrm>
              <a:off x="3184" y="3666"/>
              <a:ext cx="528"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regulatory approval, sanctions</a:t>
              </a:r>
            </a:p>
          </p:txBody>
        </p:sp>
      </p:grpSp>
      <p:grpSp>
        <p:nvGrpSpPr>
          <p:cNvPr id="92" name="Group 52">
            <a:extLst>
              <a:ext uri="{FF2B5EF4-FFF2-40B4-BE49-F238E27FC236}">
                <a16:creationId xmlns:a16="http://schemas.microsoft.com/office/drawing/2014/main" id="{8559594F-56F5-485A-9765-1232BBFBEB33}"/>
              </a:ext>
            </a:extLst>
          </p:cNvPr>
          <p:cNvGrpSpPr>
            <a:grpSpLocks/>
          </p:cNvGrpSpPr>
          <p:nvPr/>
        </p:nvGrpSpPr>
        <p:grpSpPr bwMode="auto">
          <a:xfrm>
            <a:off x="8558462" y="2223658"/>
            <a:ext cx="588962" cy="545666"/>
            <a:chOff x="3184" y="3456"/>
            <a:chExt cx="528" cy="489"/>
          </a:xfrm>
        </p:grpSpPr>
        <p:pic>
          <p:nvPicPr>
            <p:cNvPr id="93" name="Picture 18">
              <a:extLst>
                <a:ext uri="{FF2B5EF4-FFF2-40B4-BE49-F238E27FC236}">
                  <a16:creationId xmlns:a16="http://schemas.microsoft.com/office/drawing/2014/main" id="{46B8A6EF-0AB9-4A63-B512-AA31C85134F0}"/>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32">
              <a:extLst>
                <a:ext uri="{FF2B5EF4-FFF2-40B4-BE49-F238E27FC236}">
                  <a16:creationId xmlns:a16="http://schemas.microsoft.com/office/drawing/2014/main" id="{69730DA7-F938-41F7-97EC-643C733791F6}"/>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data services</a:t>
              </a:r>
            </a:p>
          </p:txBody>
        </p:sp>
      </p:grpSp>
      <p:grpSp>
        <p:nvGrpSpPr>
          <p:cNvPr id="95" name="Group 50">
            <a:extLst>
              <a:ext uri="{FF2B5EF4-FFF2-40B4-BE49-F238E27FC236}">
                <a16:creationId xmlns:a16="http://schemas.microsoft.com/office/drawing/2014/main" id="{C1825289-361E-48E6-B79B-7D98D0F1D410}"/>
              </a:ext>
            </a:extLst>
          </p:cNvPr>
          <p:cNvGrpSpPr>
            <a:grpSpLocks/>
          </p:cNvGrpSpPr>
          <p:nvPr/>
        </p:nvGrpSpPr>
        <p:grpSpPr bwMode="auto">
          <a:xfrm>
            <a:off x="8558462" y="3047661"/>
            <a:ext cx="588962" cy="508638"/>
            <a:chOff x="2464" y="4320"/>
            <a:chExt cx="528" cy="457"/>
          </a:xfrm>
        </p:grpSpPr>
        <p:pic>
          <p:nvPicPr>
            <p:cNvPr id="96" name="Picture 21">
              <a:extLst>
                <a:ext uri="{FF2B5EF4-FFF2-40B4-BE49-F238E27FC236}">
                  <a16:creationId xmlns:a16="http://schemas.microsoft.com/office/drawing/2014/main" id="{F778CDD7-854E-461A-82FB-6152A38ECE8F}"/>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36">
              <a:extLst>
                <a:ext uri="{FF2B5EF4-FFF2-40B4-BE49-F238E27FC236}">
                  <a16:creationId xmlns:a16="http://schemas.microsoft.com/office/drawing/2014/main" id="{707D24D8-09F5-4DB1-B794-20D545C1DE3D}"/>
                </a:ext>
              </a:extLst>
            </p:cNvPr>
            <p:cNvSpPr txBox="1">
              <a:spLocks noChangeArrowheads="1"/>
            </p:cNvSpPr>
            <p:nvPr/>
          </p:nvSpPr>
          <p:spPr bwMode="auto">
            <a:xfrm>
              <a:off x="2464" y="4608"/>
              <a:ext cx="528"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fees</a:t>
              </a:r>
            </a:p>
          </p:txBody>
        </p:sp>
      </p:grpSp>
      <p:grpSp>
        <p:nvGrpSpPr>
          <p:cNvPr id="98" name="Group 48">
            <a:extLst>
              <a:ext uri="{FF2B5EF4-FFF2-40B4-BE49-F238E27FC236}">
                <a16:creationId xmlns:a16="http://schemas.microsoft.com/office/drawing/2014/main" id="{EB8C220D-A8E8-4F07-80DF-A0F31795472A}"/>
              </a:ext>
            </a:extLst>
          </p:cNvPr>
          <p:cNvGrpSpPr>
            <a:grpSpLocks/>
          </p:cNvGrpSpPr>
          <p:nvPr/>
        </p:nvGrpSpPr>
        <p:grpSpPr bwMode="auto">
          <a:xfrm>
            <a:off x="3148790" y="3051923"/>
            <a:ext cx="695325" cy="508638"/>
            <a:chOff x="3808" y="4320"/>
            <a:chExt cx="624" cy="457"/>
          </a:xfrm>
        </p:grpSpPr>
        <p:sp>
          <p:nvSpPr>
            <p:cNvPr id="99" name="TextBox 38">
              <a:extLst>
                <a:ext uri="{FF2B5EF4-FFF2-40B4-BE49-F238E27FC236}">
                  <a16:creationId xmlns:a16="http://schemas.microsoft.com/office/drawing/2014/main" id="{15C6F64D-E9E8-4BD6-8662-132C8F6962A4}"/>
                </a:ext>
              </a:extLst>
            </p:cNvPr>
            <p:cNvSpPr txBox="1">
              <a:spLocks noChangeArrowheads="1"/>
            </p:cNvSpPr>
            <p:nvPr/>
          </p:nvSpPr>
          <p:spPr bwMode="auto">
            <a:xfrm>
              <a:off x="3808" y="4608"/>
              <a:ext cx="624"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data</a:t>
              </a:r>
            </a:p>
          </p:txBody>
        </p:sp>
        <p:pic>
          <p:nvPicPr>
            <p:cNvPr id="100" name="Picture 39">
              <a:extLst>
                <a:ext uri="{FF2B5EF4-FFF2-40B4-BE49-F238E27FC236}">
                  <a16:creationId xmlns:a16="http://schemas.microsoft.com/office/drawing/2014/main" id="{C166DC92-D82B-484D-B84C-2DE45F784F59}"/>
                </a:ext>
              </a:extLst>
            </p:cNvPr>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52">
            <a:extLst>
              <a:ext uri="{FF2B5EF4-FFF2-40B4-BE49-F238E27FC236}">
                <a16:creationId xmlns:a16="http://schemas.microsoft.com/office/drawing/2014/main" id="{6261B40A-78B4-4F98-88C9-7B0FB73224FF}"/>
              </a:ext>
            </a:extLst>
          </p:cNvPr>
          <p:cNvGrpSpPr>
            <a:grpSpLocks/>
          </p:cNvGrpSpPr>
          <p:nvPr/>
        </p:nvGrpSpPr>
        <p:grpSpPr bwMode="auto">
          <a:xfrm>
            <a:off x="5831674" y="5953741"/>
            <a:ext cx="588962" cy="545666"/>
            <a:chOff x="3184" y="3456"/>
            <a:chExt cx="528" cy="489"/>
          </a:xfrm>
        </p:grpSpPr>
        <p:pic>
          <p:nvPicPr>
            <p:cNvPr id="102" name="Picture 18">
              <a:extLst>
                <a:ext uri="{FF2B5EF4-FFF2-40B4-BE49-F238E27FC236}">
                  <a16:creationId xmlns:a16="http://schemas.microsoft.com/office/drawing/2014/main" id="{97242E40-0890-44C2-BBA8-77B4146822F5}"/>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32">
              <a:extLst>
                <a:ext uri="{FF2B5EF4-FFF2-40B4-BE49-F238E27FC236}">
                  <a16:creationId xmlns:a16="http://schemas.microsoft.com/office/drawing/2014/main" id="{64B8C12E-1044-400E-A8B2-9D2151D24D5A}"/>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order handling</a:t>
              </a:r>
            </a:p>
          </p:txBody>
        </p:sp>
      </p:grpSp>
      <p:grpSp>
        <p:nvGrpSpPr>
          <p:cNvPr id="104" name="Group 52">
            <a:extLst>
              <a:ext uri="{FF2B5EF4-FFF2-40B4-BE49-F238E27FC236}">
                <a16:creationId xmlns:a16="http://schemas.microsoft.com/office/drawing/2014/main" id="{7DBCFFD4-7FF5-490C-A8DA-22B7663CF703}"/>
              </a:ext>
            </a:extLst>
          </p:cNvPr>
          <p:cNvGrpSpPr>
            <a:grpSpLocks/>
          </p:cNvGrpSpPr>
          <p:nvPr/>
        </p:nvGrpSpPr>
        <p:grpSpPr bwMode="auto">
          <a:xfrm>
            <a:off x="2065507" y="5953741"/>
            <a:ext cx="588962" cy="545666"/>
            <a:chOff x="3184" y="3456"/>
            <a:chExt cx="528" cy="489"/>
          </a:xfrm>
        </p:grpSpPr>
        <p:pic>
          <p:nvPicPr>
            <p:cNvPr id="105" name="Picture 18">
              <a:extLst>
                <a:ext uri="{FF2B5EF4-FFF2-40B4-BE49-F238E27FC236}">
                  <a16:creationId xmlns:a16="http://schemas.microsoft.com/office/drawing/2014/main" id="{EA61DDDE-BC88-4EAD-878B-A526B9F7EC3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Box 32">
              <a:extLst>
                <a:ext uri="{FF2B5EF4-FFF2-40B4-BE49-F238E27FC236}">
                  <a16:creationId xmlns:a16="http://schemas.microsoft.com/office/drawing/2014/main" id="{2BE91304-F887-4DDA-A7AB-B1DAF5EF358C}"/>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eta estimates</a:t>
              </a:r>
            </a:p>
          </p:txBody>
        </p:sp>
      </p:grpSp>
      <p:grpSp>
        <p:nvGrpSpPr>
          <p:cNvPr id="107" name="Group 52">
            <a:extLst>
              <a:ext uri="{FF2B5EF4-FFF2-40B4-BE49-F238E27FC236}">
                <a16:creationId xmlns:a16="http://schemas.microsoft.com/office/drawing/2014/main" id="{7B846780-D4BF-4FA6-99A9-6DC528C8E195}"/>
              </a:ext>
            </a:extLst>
          </p:cNvPr>
          <p:cNvGrpSpPr>
            <a:grpSpLocks/>
          </p:cNvGrpSpPr>
          <p:nvPr/>
        </p:nvGrpSpPr>
        <p:grpSpPr bwMode="auto">
          <a:xfrm>
            <a:off x="2808279" y="5073626"/>
            <a:ext cx="588962" cy="545667"/>
            <a:chOff x="3184" y="3456"/>
            <a:chExt cx="528" cy="489"/>
          </a:xfrm>
        </p:grpSpPr>
        <p:pic>
          <p:nvPicPr>
            <p:cNvPr id="108" name="Picture 18">
              <a:extLst>
                <a:ext uri="{FF2B5EF4-FFF2-40B4-BE49-F238E27FC236}">
                  <a16:creationId xmlns:a16="http://schemas.microsoft.com/office/drawing/2014/main" id="{9CBE518E-1EE6-499F-A018-684F091B44E0}"/>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32">
              <a:extLst>
                <a:ext uri="{FF2B5EF4-FFF2-40B4-BE49-F238E27FC236}">
                  <a16:creationId xmlns:a16="http://schemas.microsoft.com/office/drawing/2014/main" id="{86D053D2-EA54-4F08-87F5-390ADC2FECD1}"/>
                </a:ext>
              </a:extLst>
            </p:cNvPr>
            <p:cNvSpPr txBox="1">
              <a:spLocks noChangeArrowheads="1"/>
            </p:cNvSpPr>
            <p:nvPr/>
          </p:nvSpPr>
          <p:spPr bwMode="auto">
            <a:xfrm>
              <a:off x="3184" y="3666"/>
              <a:ext cx="528"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eaLnBrk="1" hangingPunct="1"/>
              <a:r>
                <a:rPr lang="en-US" altLang="en-US" sz="800" dirty="0">
                  <a:solidFill>
                    <a:srgbClr val="0D0D0D"/>
                  </a:solidFill>
                  <a:latin typeface="+mn-lt"/>
                </a:rPr>
                <a:t>order placement</a:t>
              </a:r>
            </a:p>
          </p:txBody>
        </p:sp>
      </p:grpSp>
      <p:sp>
        <p:nvSpPr>
          <p:cNvPr id="110" name="Rounded Rectangle 145">
            <a:extLst>
              <a:ext uri="{FF2B5EF4-FFF2-40B4-BE49-F238E27FC236}">
                <a16:creationId xmlns:a16="http://schemas.microsoft.com/office/drawing/2014/main" id="{13756593-EC58-4EFC-B20D-033CAF45302B}"/>
              </a:ext>
            </a:extLst>
          </p:cNvPr>
          <p:cNvSpPr/>
          <p:nvPr/>
        </p:nvSpPr>
        <p:spPr bwMode="auto">
          <a:xfrm>
            <a:off x="3619327" y="5870918"/>
            <a:ext cx="2735801" cy="632555"/>
          </a:xfrm>
          <a:prstGeom prst="roundRect">
            <a:avLst/>
          </a:prstGeom>
          <a:solidFill>
            <a:srgbClr val="FF0000">
              <a:alpha val="40000"/>
            </a:srgbClr>
          </a:solid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1" name="Rounded Rectangle 146">
            <a:extLst>
              <a:ext uri="{FF2B5EF4-FFF2-40B4-BE49-F238E27FC236}">
                <a16:creationId xmlns:a16="http://schemas.microsoft.com/office/drawing/2014/main" id="{11B83CC4-9A4A-4C4E-AB01-FB812E4EA098}"/>
              </a:ext>
            </a:extLst>
          </p:cNvPr>
          <p:cNvSpPr/>
          <p:nvPr/>
        </p:nvSpPr>
        <p:spPr bwMode="auto">
          <a:xfrm>
            <a:off x="2814797" y="4898349"/>
            <a:ext cx="1352591" cy="695741"/>
          </a:xfrm>
          <a:prstGeom prst="roundRect">
            <a:avLst/>
          </a:prstGeom>
          <a:solidFill>
            <a:srgbClr val="FF0000">
              <a:alpha val="40000"/>
            </a:srgbClr>
          </a:solid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2" name="Rounded Rectangle 147">
            <a:extLst>
              <a:ext uri="{FF2B5EF4-FFF2-40B4-BE49-F238E27FC236}">
                <a16:creationId xmlns:a16="http://schemas.microsoft.com/office/drawing/2014/main" id="{761EAD2A-32EA-416D-A048-DED850F1E0E7}"/>
              </a:ext>
            </a:extLst>
          </p:cNvPr>
          <p:cNvSpPr/>
          <p:nvPr/>
        </p:nvSpPr>
        <p:spPr bwMode="auto">
          <a:xfrm>
            <a:off x="3219748" y="2124005"/>
            <a:ext cx="1287640" cy="626371"/>
          </a:xfrm>
          <a:prstGeom prst="roundRect">
            <a:avLst/>
          </a:prstGeom>
          <a:solidFill>
            <a:srgbClr val="FF0000">
              <a:alpha val="40000"/>
            </a:srgbClr>
          </a:solid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3" name="Rounded Rectangle 148">
            <a:extLst>
              <a:ext uri="{FF2B5EF4-FFF2-40B4-BE49-F238E27FC236}">
                <a16:creationId xmlns:a16="http://schemas.microsoft.com/office/drawing/2014/main" id="{1A7C2819-394A-43A7-9296-4A92982A6127}"/>
              </a:ext>
            </a:extLst>
          </p:cNvPr>
          <p:cNvSpPr/>
          <p:nvPr/>
        </p:nvSpPr>
        <p:spPr bwMode="auto">
          <a:xfrm rot="16200000">
            <a:off x="640254" y="4158753"/>
            <a:ext cx="1287640" cy="626371"/>
          </a:xfrm>
          <a:prstGeom prst="roundRect">
            <a:avLst/>
          </a:prstGeom>
          <a:solidFill>
            <a:srgbClr val="FF0000">
              <a:alpha val="40000"/>
            </a:srgbClr>
          </a:solid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4" name="Rounded Rectangle 149">
            <a:extLst>
              <a:ext uri="{FF2B5EF4-FFF2-40B4-BE49-F238E27FC236}">
                <a16:creationId xmlns:a16="http://schemas.microsoft.com/office/drawing/2014/main" id="{96817B19-619D-4C18-9630-B86D579FBAD3}"/>
              </a:ext>
            </a:extLst>
          </p:cNvPr>
          <p:cNvSpPr/>
          <p:nvPr/>
        </p:nvSpPr>
        <p:spPr bwMode="auto">
          <a:xfrm>
            <a:off x="3896911" y="2980969"/>
            <a:ext cx="605752" cy="626371"/>
          </a:xfrm>
          <a:prstGeom prst="roundRect">
            <a:avLst/>
          </a:prstGeom>
          <a:solidFill>
            <a:srgbClr val="FF0000">
              <a:alpha val="40000"/>
            </a:srgbClr>
          </a:solid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5" name="Rounded Rectangle 150">
            <a:extLst>
              <a:ext uri="{FF2B5EF4-FFF2-40B4-BE49-F238E27FC236}">
                <a16:creationId xmlns:a16="http://schemas.microsoft.com/office/drawing/2014/main" id="{4939750A-CF39-4916-A57A-8194B485C79A}"/>
              </a:ext>
            </a:extLst>
          </p:cNvPr>
          <p:cNvSpPr/>
          <p:nvPr/>
        </p:nvSpPr>
        <p:spPr bwMode="auto">
          <a:xfrm>
            <a:off x="1285743" y="2109197"/>
            <a:ext cx="1805004" cy="626371"/>
          </a:xfrm>
          <a:prstGeom prst="roundRect">
            <a:avLst/>
          </a:prstGeom>
          <a:solidFill>
            <a:schemeClr val="bg2">
              <a:lumMod val="60000"/>
              <a:lumOff val="40000"/>
              <a:alpha val="40000"/>
            </a:schemeClr>
          </a:solidFill>
          <a:ln w="9525" cap="flat" cmpd="sng" algn="ctr">
            <a:solidFill>
              <a:schemeClr val="bg2">
                <a:lumMod val="60000"/>
                <a:lumOff val="40000"/>
              </a:schemeClr>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6" name="Rounded Rectangle 151">
            <a:extLst>
              <a:ext uri="{FF2B5EF4-FFF2-40B4-BE49-F238E27FC236}">
                <a16:creationId xmlns:a16="http://schemas.microsoft.com/office/drawing/2014/main" id="{1F0ACC15-97D7-425F-9D7A-1361CCB73D2C}"/>
              </a:ext>
            </a:extLst>
          </p:cNvPr>
          <p:cNvSpPr/>
          <p:nvPr/>
        </p:nvSpPr>
        <p:spPr bwMode="auto">
          <a:xfrm rot="16200000">
            <a:off x="101668" y="4087136"/>
            <a:ext cx="617203" cy="628918"/>
          </a:xfrm>
          <a:prstGeom prst="roundRect">
            <a:avLst/>
          </a:prstGeom>
          <a:solidFill>
            <a:schemeClr val="bg2">
              <a:lumMod val="60000"/>
              <a:lumOff val="40000"/>
              <a:alpha val="40000"/>
            </a:schemeClr>
          </a:solidFill>
          <a:ln w="9525" cap="flat" cmpd="sng" algn="ctr">
            <a:solidFill>
              <a:schemeClr val="bg2">
                <a:lumMod val="60000"/>
                <a:lumOff val="40000"/>
              </a:schemeClr>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7" name="Rounded Rectangle 152">
            <a:extLst>
              <a:ext uri="{FF2B5EF4-FFF2-40B4-BE49-F238E27FC236}">
                <a16:creationId xmlns:a16="http://schemas.microsoft.com/office/drawing/2014/main" id="{4AE2015F-9205-4EF5-8B3C-14F7A52808B6}"/>
              </a:ext>
            </a:extLst>
          </p:cNvPr>
          <p:cNvSpPr/>
          <p:nvPr/>
        </p:nvSpPr>
        <p:spPr bwMode="auto">
          <a:xfrm rot="16200000">
            <a:off x="6871914" y="3949574"/>
            <a:ext cx="1431028" cy="764801"/>
          </a:xfrm>
          <a:prstGeom prst="roundRect">
            <a:avLst/>
          </a:prstGeom>
          <a:solidFill>
            <a:schemeClr val="tx2">
              <a:lumMod val="60000"/>
              <a:lumOff val="40000"/>
              <a:alpha val="40000"/>
            </a:schemeClr>
          </a:solidFill>
          <a:ln w="9525" cap="flat" cmpd="sng" algn="ctr">
            <a:solidFill>
              <a:schemeClr val="tx2">
                <a:lumMod val="60000"/>
                <a:lumOff val="40000"/>
              </a:schemeClr>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8" name="Rounded Rectangle 153">
            <a:extLst>
              <a:ext uri="{FF2B5EF4-FFF2-40B4-BE49-F238E27FC236}">
                <a16:creationId xmlns:a16="http://schemas.microsoft.com/office/drawing/2014/main" id="{DBDE783A-4D04-4FF4-BC80-02B6321AD03B}"/>
              </a:ext>
            </a:extLst>
          </p:cNvPr>
          <p:cNvSpPr/>
          <p:nvPr/>
        </p:nvSpPr>
        <p:spPr bwMode="auto">
          <a:xfrm>
            <a:off x="4659928" y="2120880"/>
            <a:ext cx="1641723" cy="629496"/>
          </a:xfrm>
          <a:prstGeom prst="roundRect">
            <a:avLst/>
          </a:prstGeom>
          <a:solidFill>
            <a:schemeClr val="tx2">
              <a:lumMod val="60000"/>
              <a:lumOff val="40000"/>
              <a:alpha val="40000"/>
            </a:schemeClr>
          </a:solidFill>
          <a:ln w="9525" cap="flat" cmpd="sng" algn="ctr">
            <a:solidFill>
              <a:schemeClr val="tx2">
                <a:lumMod val="60000"/>
                <a:lumOff val="40000"/>
              </a:schemeClr>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9" name="Rounded Rectangle 154">
            <a:extLst>
              <a:ext uri="{FF2B5EF4-FFF2-40B4-BE49-F238E27FC236}">
                <a16:creationId xmlns:a16="http://schemas.microsoft.com/office/drawing/2014/main" id="{F1CFB4F0-7449-4E70-8437-CE84F514A627}"/>
              </a:ext>
            </a:extLst>
          </p:cNvPr>
          <p:cNvSpPr/>
          <p:nvPr/>
        </p:nvSpPr>
        <p:spPr bwMode="auto">
          <a:xfrm>
            <a:off x="6322477" y="1716255"/>
            <a:ext cx="1444432" cy="696240"/>
          </a:xfrm>
          <a:prstGeom prst="roundRect">
            <a:avLst/>
          </a:prstGeom>
          <a:solidFill>
            <a:schemeClr val="tx2">
              <a:lumMod val="60000"/>
              <a:lumOff val="40000"/>
              <a:alpha val="40000"/>
            </a:schemeClr>
          </a:solidFill>
          <a:ln w="9525" cap="flat" cmpd="sng" algn="ctr">
            <a:solidFill>
              <a:schemeClr val="tx2">
                <a:lumMod val="60000"/>
                <a:lumOff val="40000"/>
              </a:schemeClr>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0" name="Rounded Rectangle 155">
            <a:extLst>
              <a:ext uri="{FF2B5EF4-FFF2-40B4-BE49-F238E27FC236}">
                <a16:creationId xmlns:a16="http://schemas.microsoft.com/office/drawing/2014/main" id="{9642C6EF-04C9-4385-AA7F-6DE5CB96231D}"/>
              </a:ext>
            </a:extLst>
          </p:cNvPr>
          <p:cNvSpPr/>
          <p:nvPr/>
        </p:nvSpPr>
        <p:spPr bwMode="auto">
          <a:xfrm>
            <a:off x="8553119" y="2131363"/>
            <a:ext cx="573967" cy="629496"/>
          </a:xfrm>
          <a:prstGeom prst="roundRect">
            <a:avLst/>
          </a:prstGeom>
          <a:solidFill>
            <a:srgbClr val="FFFF00">
              <a:alpha val="40000"/>
            </a:srgbClr>
          </a:solidFill>
          <a:ln w="9525" cap="flat" cmpd="sng" algn="ctr">
            <a:solidFill>
              <a:srgbClr val="FFFF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1" name="Rounded Rectangle 156">
            <a:extLst>
              <a:ext uri="{FF2B5EF4-FFF2-40B4-BE49-F238E27FC236}">
                <a16:creationId xmlns:a16="http://schemas.microsoft.com/office/drawing/2014/main" id="{93BFF368-D622-4963-A918-954B47C7D978}"/>
              </a:ext>
            </a:extLst>
          </p:cNvPr>
          <p:cNvSpPr/>
          <p:nvPr/>
        </p:nvSpPr>
        <p:spPr bwMode="auto">
          <a:xfrm>
            <a:off x="8565559" y="2999656"/>
            <a:ext cx="573967" cy="629496"/>
          </a:xfrm>
          <a:prstGeom prst="roundRect">
            <a:avLst/>
          </a:prstGeom>
          <a:solidFill>
            <a:srgbClr val="FFFF00">
              <a:alpha val="40000"/>
            </a:srgbClr>
          </a:solidFill>
          <a:ln w="9525" cap="flat" cmpd="sng" algn="ctr">
            <a:solidFill>
              <a:srgbClr val="FFFF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2" name="Rounded Rectangle 157">
            <a:extLst>
              <a:ext uri="{FF2B5EF4-FFF2-40B4-BE49-F238E27FC236}">
                <a16:creationId xmlns:a16="http://schemas.microsoft.com/office/drawing/2014/main" id="{011B0055-2439-4D08-807A-BEBD747EEC24}"/>
              </a:ext>
            </a:extLst>
          </p:cNvPr>
          <p:cNvSpPr/>
          <p:nvPr/>
        </p:nvSpPr>
        <p:spPr bwMode="auto">
          <a:xfrm>
            <a:off x="2092123" y="5872678"/>
            <a:ext cx="1381689" cy="630795"/>
          </a:xfrm>
          <a:prstGeom prst="roundRect">
            <a:avLst/>
          </a:prstGeom>
          <a:solidFill>
            <a:schemeClr val="bg2">
              <a:lumMod val="60000"/>
              <a:lumOff val="40000"/>
              <a:alpha val="40000"/>
            </a:schemeClr>
          </a:solidFill>
          <a:ln w="9525" cap="flat" cmpd="sng" algn="ctr">
            <a:solidFill>
              <a:schemeClr val="bg2">
                <a:lumMod val="60000"/>
                <a:lumOff val="40000"/>
              </a:schemeClr>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3" name="Rounded Rectangle 159">
            <a:extLst>
              <a:ext uri="{FF2B5EF4-FFF2-40B4-BE49-F238E27FC236}">
                <a16:creationId xmlns:a16="http://schemas.microsoft.com/office/drawing/2014/main" id="{D4BA1B2F-A323-47C7-BA45-9320EEE127E5}"/>
              </a:ext>
            </a:extLst>
          </p:cNvPr>
          <p:cNvSpPr/>
          <p:nvPr/>
        </p:nvSpPr>
        <p:spPr bwMode="auto">
          <a:xfrm>
            <a:off x="3245313" y="2975399"/>
            <a:ext cx="441302" cy="629496"/>
          </a:xfrm>
          <a:prstGeom prst="roundRect">
            <a:avLst/>
          </a:prstGeom>
          <a:solidFill>
            <a:srgbClr val="FFFF00">
              <a:alpha val="40000"/>
            </a:srgbClr>
          </a:solidFill>
          <a:ln w="9525" cap="flat" cmpd="sng" algn="ctr">
            <a:solidFill>
              <a:srgbClr val="FFFF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4" name="Rounded Rectangle 160">
            <a:extLst>
              <a:ext uri="{FF2B5EF4-FFF2-40B4-BE49-F238E27FC236}">
                <a16:creationId xmlns:a16="http://schemas.microsoft.com/office/drawing/2014/main" id="{E6928DDA-FE22-403D-A389-D847AAF717CF}"/>
              </a:ext>
            </a:extLst>
          </p:cNvPr>
          <p:cNvSpPr/>
          <p:nvPr/>
        </p:nvSpPr>
        <p:spPr bwMode="auto">
          <a:xfrm>
            <a:off x="4421167" y="4889658"/>
            <a:ext cx="441302" cy="695741"/>
          </a:xfrm>
          <a:prstGeom prst="roundRect">
            <a:avLst/>
          </a:prstGeom>
          <a:solidFill>
            <a:srgbClr val="FFFF00">
              <a:alpha val="40000"/>
            </a:srgbClr>
          </a:solidFill>
          <a:ln w="9525" cap="flat" cmpd="sng" algn="ctr">
            <a:solidFill>
              <a:srgbClr val="FFFF00"/>
            </a:solidFill>
            <a:prstDash val="dash"/>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Tree>
    <p:extLst>
      <p:ext uri="{BB962C8B-B14F-4D97-AF65-F5344CB8AC3E}">
        <p14:creationId xmlns:p14="http://schemas.microsoft.com/office/powerpoint/2010/main" val="12781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fade">
                                      <p:cBhvr>
                                        <p:cTn id="11" dur="500"/>
                                        <p:tgtEl>
                                          <p:spTgt spid="20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2"/>
                                        </p:tgtEl>
                                        <p:attrNameLst>
                                          <p:attrName>style.visibility</p:attrName>
                                        </p:attrNameLst>
                                      </p:cBhvr>
                                      <p:to>
                                        <p:strVal val="visible"/>
                                      </p:to>
                                    </p:set>
                                    <p:animEffect transition="in" filter="fade">
                                      <p:cBhvr>
                                        <p:cTn id="15" dur="500"/>
                                        <p:tgtEl>
                                          <p:spTgt spid="2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500"/>
                                        <p:tgtEl>
                                          <p:spTgt spid="20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3"/>
                                        </p:tgtEl>
                                        <p:attrNameLst>
                                          <p:attrName>style.visibility</p:attrName>
                                        </p:attrNameLst>
                                      </p:cBhvr>
                                      <p:to>
                                        <p:strVal val="visible"/>
                                      </p:to>
                                    </p:set>
                                    <p:animEffect transition="in" filter="fade">
                                      <p:cBhvr>
                                        <p:cTn id="23" dur="500"/>
                                        <p:tgtEl>
                                          <p:spTgt spid="293"/>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11"/>
                                        </p:tgtEl>
                                        <p:attrNameLst>
                                          <p:attrName>style.visibility</p:attrName>
                                        </p:attrNameLst>
                                      </p:cBhvr>
                                      <p:to>
                                        <p:strVal val="visible"/>
                                      </p:to>
                                    </p:set>
                                    <p:animEffect transition="in" filter="wipe(right)">
                                      <p:cBhvr>
                                        <p:cTn id="27" dur="500"/>
                                        <p:tgtEl>
                                          <p:spTgt spid="21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wipe(left)">
                                      <p:cBhvr>
                                        <p:cTn id="31" dur="500"/>
                                        <p:tgtEl>
                                          <p:spTgt spid="25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62"/>
                                        </p:tgtEl>
                                        <p:attrNameLst>
                                          <p:attrName>style.visibility</p:attrName>
                                        </p:attrNameLst>
                                      </p:cBhvr>
                                      <p:to>
                                        <p:strVal val="visible"/>
                                      </p:to>
                                    </p:set>
                                    <p:animEffect transition="in" filter="wipe(up)">
                                      <p:cBhvr>
                                        <p:cTn id="35" dur="500"/>
                                        <p:tgtEl>
                                          <p:spTgt spid="262"/>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55"/>
                                        </p:tgtEl>
                                        <p:attrNameLst>
                                          <p:attrName>style.visibility</p:attrName>
                                        </p:attrNameLst>
                                      </p:cBhvr>
                                      <p:to>
                                        <p:strVal val="visible"/>
                                      </p:to>
                                    </p:set>
                                    <p:animEffect transition="in" filter="wipe(down)">
                                      <p:cBhvr>
                                        <p:cTn id="39" dur="500"/>
                                        <p:tgtEl>
                                          <p:spTgt spid="255"/>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81"/>
                                        </p:tgtEl>
                                        <p:attrNameLst>
                                          <p:attrName>style.visibility</p:attrName>
                                        </p:attrNameLst>
                                      </p:cBhvr>
                                      <p:to>
                                        <p:strVal val="visible"/>
                                      </p:to>
                                    </p:set>
                                    <p:animEffect transition="in" filter="wipe(down)">
                                      <p:cBhvr>
                                        <p:cTn id="43" dur="500"/>
                                        <p:tgtEl>
                                          <p:spTgt spid="281"/>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277"/>
                                        </p:tgtEl>
                                        <p:attrNameLst>
                                          <p:attrName>style.visibility</p:attrName>
                                        </p:attrNameLst>
                                      </p:cBhvr>
                                      <p:to>
                                        <p:strVal val="visible"/>
                                      </p:to>
                                    </p:set>
                                    <p:animEffect transition="in" filter="wipe(up)">
                                      <p:cBhvr>
                                        <p:cTn id="47" dur="500"/>
                                        <p:tgtEl>
                                          <p:spTgt spid="277"/>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289"/>
                                        </p:tgtEl>
                                        <p:attrNameLst>
                                          <p:attrName>style.visibility</p:attrName>
                                        </p:attrNameLst>
                                      </p:cBhvr>
                                      <p:to>
                                        <p:strVal val="visible"/>
                                      </p:to>
                                    </p:set>
                                    <p:animEffect transition="in" filter="wipe(left)">
                                      <p:cBhvr>
                                        <p:cTn id="59" dur="500"/>
                                        <p:tgtEl>
                                          <p:spTgt spid="289"/>
                                        </p:tgtEl>
                                      </p:cBhvr>
                                    </p:animEffect>
                                  </p:childTnLst>
                                </p:cTn>
                              </p:par>
                            </p:childTnLst>
                          </p:cTn>
                        </p:par>
                        <p:par>
                          <p:cTn id="60" fill="hold">
                            <p:stCondLst>
                              <p:cond delay="7000"/>
                            </p:stCondLst>
                            <p:childTnLst>
                              <p:par>
                                <p:cTn id="61" presetID="22" presetClass="entr" presetSubtype="2" fill="hold" nodeType="afterEffect">
                                  <p:stCondLst>
                                    <p:cond delay="0"/>
                                  </p:stCondLst>
                                  <p:childTnLst>
                                    <p:set>
                                      <p:cBhvr>
                                        <p:cTn id="62" dur="1" fill="hold">
                                          <p:stCondLst>
                                            <p:cond delay="0"/>
                                          </p:stCondLst>
                                        </p:cTn>
                                        <p:tgtEl>
                                          <p:spTgt spid="285"/>
                                        </p:tgtEl>
                                        <p:attrNameLst>
                                          <p:attrName>style.visibility</p:attrName>
                                        </p:attrNameLst>
                                      </p:cBhvr>
                                      <p:to>
                                        <p:strVal val="visible"/>
                                      </p:to>
                                    </p:set>
                                    <p:animEffect transition="in" filter="wipe(right)">
                                      <p:cBhvr>
                                        <p:cTn id="63" dur="500"/>
                                        <p:tgtEl>
                                          <p:spTgt spid="285"/>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fade">
                                      <p:cBhvr>
                                        <p:cTn id="67" dur="500"/>
                                        <p:tgtEl>
                                          <p:spTgt spid="10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01"/>
                                        </p:tgtEl>
                                        <p:attrNameLst>
                                          <p:attrName>style.visibility</p:attrName>
                                        </p:attrNameLst>
                                      </p:cBhvr>
                                      <p:to>
                                        <p:strVal val="visible"/>
                                      </p:to>
                                    </p:set>
                                    <p:animEffect transition="in" filter="fade">
                                      <p:cBhvr>
                                        <p:cTn id="71" dur="500"/>
                                        <p:tgtEl>
                                          <p:spTgt spid="101"/>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fade">
                                      <p:cBhvr>
                                        <p:cTn id="91" dur="500"/>
                                        <p:tgtEl>
                                          <p:spTgt spid="6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04"/>
                                        </p:tgtEl>
                                        <p:attrNameLst>
                                          <p:attrName>style.visibility</p:attrName>
                                        </p:attrNameLst>
                                      </p:cBhvr>
                                      <p:to>
                                        <p:strVal val="visible"/>
                                      </p:to>
                                    </p:set>
                                    <p:animEffect transition="in" filter="fade">
                                      <p:cBhvr>
                                        <p:cTn id="95" dur="500"/>
                                        <p:tgtEl>
                                          <p:spTgt spid="10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fade">
                                      <p:cBhvr>
                                        <p:cTn id="99" dur="500"/>
                                        <p:tgtEl>
                                          <p:spTgt spid="7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fade">
                                      <p:cBhvr>
                                        <p:cTn id="111" dur="500"/>
                                        <p:tgtEl>
                                          <p:spTgt spid="3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500"/>
                                        <p:tgtEl>
                                          <p:spTgt spid="77"/>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500"/>
                                        <p:tgtEl>
                                          <p:spTgt spid="50"/>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fade">
                                      <p:cBhvr>
                                        <p:cTn id="135" dur="500"/>
                                        <p:tgtEl>
                                          <p:spTgt spid="41"/>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98"/>
                                        </p:tgtEl>
                                        <p:attrNameLst>
                                          <p:attrName>style.visibility</p:attrName>
                                        </p:attrNameLst>
                                      </p:cBhvr>
                                      <p:to>
                                        <p:strVal val="visible"/>
                                      </p:to>
                                    </p:set>
                                    <p:animEffect transition="in" filter="fade">
                                      <p:cBhvr>
                                        <p:cTn id="139" dur="500"/>
                                        <p:tgtEl>
                                          <p:spTgt spid="98"/>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92"/>
                                        </p:tgtEl>
                                        <p:attrNameLst>
                                          <p:attrName>style.visibility</p:attrName>
                                        </p:attrNameLst>
                                      </p:cBhvr>
                                      <p:to>
                                        <p:strVal val="visible"/>
                                      </p:to>
                                    </p:set>
                                    <p:animEffect transition="in" filter="fade">
                                      <p:cBhvr>
                                        <p:cTn id="143" dur="500"/>
                                        <p:tgtEl>
                                          <p:spTgt spid="92"/>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95"/>
                                        </p:tgtEl>
                                        <p:attrNameLst>
                                          <p:attrName>style.visibility</p:attrName>
                                        </p:attrNameLst>
                                      </p:cBhvr>
                                      <p:to>
                                        <p:strVal val="visible"/>
                                      </p:to>
                                    </p:set>
                                    <p:animEffect transition="in" filter="fade">
                                      <p:cBhvr>
                                        <p:cTn id="147" dur="500"/>
                                        <p:tgtEl>
                                          <p:spTgt spid="95"/>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2"/>
                                        </p:tgtEl>
                                        <p:attrNameLst>
                                          <p:attrName>style.visibility</p:attrName>
                                        </p:attrNameLst>
                                      </p:cBhvr>
                                      <p:to>
                                        <p:strVal val="visible"/>
                                      </p:to>
                                    </p:set>
                                    <p:animEffect transition="in" filter="fade">
                                      <p:cBhvr>
                                        <p:cTn id="155" dur="500"/>
                                        <p:tgtEl>
                                          <p:spTgt spid="32"/>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62"/>
                                        </p:tgtEl>
                                        <p:attrNameLst>
                                          <p:attrName>style.visibility</p:attrName>
                                        </p:attrNameLst>
                                      </p:cBhvr>
                                      <p:to>
                                        <p:strVal val="visible"/>
                                      </p:to>
                                    </p:set>
                                    <p:animEffect transition="in" filter="fade">
                                      <p:cBhvr>
                                        <p:cTn id="159" dur="500"/>
                                        <p:tgtEl>
                                          <p:spTgt spid="62"/>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fade">
                                      <p:cBhvr>
                                        <p:cTn id="163" dur="500"/>
                                        <p:tgtEl>
                                          <p:spTgt spid="53"/>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59"/>
                                        </p:tgtEl>
                                        <p:attrNameLst>
                                          <p:attrName>style.visibility</p:attrName>
                                        </p:attrNameLst>
                                      </p:cBhvr>
                                      <p:to>
                                        <p:strVal val="visible"/>
                                      </p:to>
                                    </p:set>
                                    <p:animEffect transition="in" filter="fade">
                                      <p:cBhvr>
                                        <p:cTn id="167" dur="500"/>
                                        <p:tgtEl>
                                          <p:spTgt spid="59"/>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86"/>
                                        </p:tgtEl>
                                        <p:attrNameLst>
                                          <p:attrName>style.visibility</p:attrName>
                                        </p:attrNameLst>
                                      </p:cBhvr>
                                      <p:to>
                                        <p:strVal val="visible"/>
                                      </p:to>
                                    </p:set>
                                    <p:animEffect transition="in" filter="fade">
                                      <p:cBhvr>
                                        <p:cTn id="171" dur="500"/>
                                        <p:tgtEl>
                                          <p:spTgt spid="86"/>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89"/>
                                        </p:tgtEl>
                                        <p:attrNameLst>
                                          <p:attrName>style.visibility</p:attrName>
                                        </p:attrNameLst>
                                      </p:cBhvr>
                                      <p:to>
                                        <p:strVal val="visible"/>
                                      </p:to>
                                    </p:set>
                                    <p:animEffect transition="in" filter="fade">
                                      <p:cBhvr>
                                        <p:cTn id="175" dur="500"/>
                                        <p:tgtEl>
                                          <p:spTgt spid="89"/>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11"/>
                                        </p:tgtEl>
                                        <p:attrNameLst>
                                          <p:attrName>style.visibility</p:attrName>
                                        </p:attrNameLst>
                                      </p:cBhvr>
                                      <p:to>
                                        <p:strVal val="visible"/>
                                      </p:to>
                                    </p:set>
                                    <p:animEffect transition="in" filter="fade">
                                      <p:cBhvr>
                                        <p:cTn id="180" dur="1500"/>
                                        <p:tgtEl>
                                          <p:spTgt spid="111"/>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12"/>
                                        </p:tgtEl>
                                        <p:attrNameLst>
                                          <p:attrName>style.visibility</p:attrName>
                                        </p:attrNameLst>
                                      </p:cBhvr>
                                      <p:to>
                                        <p:strVal val="visible"/>
                                      </p:to>
                                    </p:set>
                                    <p:animEffect transition="in" filter="fade">
                                      <p:cBhvr>
                                        <p:cTn id="185" dur="1500"/>
                                        <p:tgtEl>
                                          <p:spTgt spid="112"/>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113"/>
                                        </p:tgtEl>
                                        <p:attrNameLst>
                                          <p:attrName>style.visibility</p:attrName>
                                        </p:attrNameLst>
                                      </p:cBhvr>
                                      <p:to>
                                        <p:strVal val="visible"/>
                                      </p:to>
                                    </p:set>
                                    <p:animEffect transition="in" filter="fade">
                                      <p:cBhvr>
                                        <p:cTn id="190" dur="1500"/>
                                        <p:tgtEl>
                                          <p:spTgt spid="113"/>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14"/>
                                        </p:tgtEl>
                                        <p:attrNameLst>
                                          <p:attrName>style.visibility</p:attrName>
                                        </p:attrNameLst>
                                      </p:cBhvr>
                                      <p:to>
                                        <p:strVal val="visible"/>
                                      </p:to>
                                    </p:set>
                                    <p:animEffect transition="in" filter="fade">
                                      <p:cBhvr>
                                        <p:cTn id="195" dur="1500"/>
                                        <p:tgtEl>
                                          <p:spTgt spid="114"/>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10"/>
                                        </p:tgtEl>
                                        <p:attrNameLst>
                                          <p:attrName>style.visibility</p:attrName>
                                        </p:attrNameLst>
                                      </p:cBhvr>
                                      <p:to>
                                        <p:strVal val="visible"/>
                                      </p:to>
                                    </p:set>
                                    <p:animEffect transition="in" filter="fade">
                                      <p:cBhvr>
                                        <p:cTn id="200" dur="1500"/>
                                        <p:tgtEl>
                                          <p:spTgt spid="110"/>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15"/>
                                        </p:tgtEl>
                                        <p:attrNameLst>
                                          <p:attrName>style.visibility</p:attrName>
                                        </p:attrNameLst>
                                      </p:cBhvr>
                                      <p:to>
                                        <p:strVal val="visible"/>
                                      </p:to>
                                    </p:set>
                                    <p:animEffect transition="in" filter="fade">
                                      <p:cBhvr>
                                        <p:cTn id="205" dur="1500"/>
                                        <p:tgtEl>
                                          <p:spTgt spid="115"/>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22"/>
                                        </p:tgtEl>
                                        <p:attrNameLst>
                                          <p:attrName>style.visibility</p:attrName>
                                        </p:attrNameLst>
                                      </p:cBhvr>
                                      <p:to>
                                        <p:strVal val="visible"/>
                                      </p:to>
                                    </p:set>
                                    <p:animEffect transition="in" filter="fade">
                                      <p:cBhvr>
                                        <p:cTn id="210" dur="1500"/>
                                        <p:tgtEl>
                                          <p:spTgt spid="122"/>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16"/>
                                        </p:tgtEl>
                                        <p:attrNameLst>
                                          <p:attrName>style.visibility</p:attrName>
                                        </p:attrNameLst>
                                      </p:cBhvr>
                                      <p:to>
                                        <p:strVal val="visible"/>
                                      </p:to>
                                    </p:set>
                                    <p:animEffect transition="in" filter="fade">
                                      <p:cBhvr>
                                        <p:cTn id="215" dur="1500"/>
                                        <p:tgtEl>
                                          <p:spTgt spid="116"/>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123"/>
                                        </p:tgtEl>
                                        <p:attrNameLst>
                                          <p:attrName>style.visibility</p:attrName>
                                        </p:attrNameLst>
                                      </p:cBhvr>
                                      <p:to>
                                        <p:strVal val="visible"/>
                                      </p:to>
                                    </p:set>
                                    <p:animEffect transition="in" filter="fade">
                                      <p:cBhvr>
                                        <p:cTn id="220" dur="1500"/>
                                        <p:tgtEl>
                                          <p:spTgt spid="123"/>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24"/>
                                        </p:tgtEl>
                                        <p:attrNameLst>
                                          <p:attrName>style.visibility</p:attrName>
                                        </p:attrNameLst>
                                      </p:cBhvr>
                                      <p:to>
                                        <p:strVal val="visible"/>
                                      </p:to>
                                    </p:set>
                                    <p:animEffect transition="in" filter="fade">
                                      <p:cBhvr>
                                        <p:cTn id="225" dur="1500"/>
                                        <p:tgtEl>
                                          <p:spTgt spid="124"/>
                                        </p:tgtEl>
                                      </p:cBhvr>
                                    </p:animEffec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grpId="0" nodeType="clickEffect">
                                  <p:stCondLst>
                                    <p:cond delay="0"/>
                                  </p:stCondLst>
                                  <p:childTnLst>
                                    <p:set>
                                      <p:cBhvr>
                                        <p:cTn id="229" dur="1" fill="hold">
                                          <p:stCondLst>
                                            <p:cond delay="0"/>
                                          </p:stCondLst>
                                        </p:cTn>
                                        <p:tgtEl>
                                          <p:spTgt spid="121"/>
                                        </p:tgtEl>
                                        <p:attrNameLst>
                                          <p:attrName>style.visibility</p:attrName>
                                        </p:attrNameLst>
                                      </p:cBhvr>
                                      <p:to>
                                        <p:strVal val="visible"/>
                                      </p:to>
                                    </p:set>
                                    <p:animEffect transition="in" filter="fade">
                                      <p:cBhvr>
                                        <p:cTn id="230" dur="1500"/>
                                        <p:tgtEl>
                                          <p:spTgt spid="121"/>
                                        </p:tgtEl>
                                      </p:cBhvr>
                                    </p:animEffect>
                                  </p:childTnLst>
                                </p:cTn>
                              </p:par>
                            </p:childTnLst>
                          </p:cTn>
                        </p:par>
                      </p:childTnLst>
                    </p:cTn>
                  </p:par>
                  <p:par>
                    <p:cTn id="231" fill="hold">
                      <p:stCondLst>
                        <p:cond delay="indefinite"/>
                      </p:stCondLst>
                      <p:childTnLst>
                        <p:par>
                          <p:cTn id="232" fill="hold">
                            <p:stCondLst>
                              <p:cond delay="0"/>
                            </p:stCondLst>
                            <p:childTnLst>
                              <p:par>
                                <p:cTn id="233" presetID="10" presetClass="entr" presetSubtype="0" fill="hold" grpId="0" nodeType="clickEffect">
                                  <p:stCondLst>
                                    <p:cond delay="0"/>
                                  </p:stCondLst>
                                  <p:childTnLst>
                                    <p:set>
                                      <p:cBhvr>
                                        <p:cTn id="234" dur="1" fill="hold">
                                          <p:stCondLst>
                                            <p:cond delay="0"/>
                                          </p:stCondLst>
                                        </p:cTn>
                                        <p:tgtEl>
                                          <p:spTgt spid="120"/>
                                        </p:tgtEl>
                                        <p:attrNameLst>
                                          <p:attrName>style.visibility</p:attrName>
                                        </p:attrNameLst>
                                      </p:cBhvr>
                                      <p:to>
                                        <p:strVal val="visible"/>
                                      </p:to>
                                    </p:set>
                                    <p:animEffect transition="in" filter="fade">
                                      <p:cBhvr>
                                        <p:cTn id="235" dur="1500"/>
                                        <p:tgtEl>
                                          <p:spTgt spid="120"/>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grpId="0" nodeType="clickEffect">
                                  <p:stCondLst>
                                    <p:cond delay="0"/>
                                  </p:stCondLst>
                                  <p:childTnLst>
                                    <p:set>
                                      <p:cBhvr>
                                        <p:cTn id="239" dur="1" fill="hold">
                                          <p:stCondLst>
                                            <p:cond delay="0"/>
                                          </p:stCondLst>
                                        </p:cTn>
                                        <p:tgtEl>
                                          <p:spTgt spid="117"/>
                                        </p:tgtEl>
                                        <p:attrNameLst>
                                          <p:attrName>style.visibility</p:attrName>
                                        </p:attrNameLst>
                                      </p:cBhvr>
                                      <p:to>
                                        <p:strVal val="visible"/>
                                      </p:to>
                                    </p:set>
                                    <p:animEffect transition="in" filter="fade">
                                      <p:cBhvr>
                                        <p:cTn id="240" dur="1500"/>
                                        <p:tgtEl>
                                          <p:spTgt spid="117"/>
                                        </p:tgtEl>
                                      </p:cBhvr>
                                    </p:animEffec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grpId="0" nodeType="clickEffect">
                                  <p:stCondLst>
                                    <p:cond delay="0"/>
                                  </p:stCondLst>
                                  <p:childTnLst>
                                    <p:set>
                                      <p:cBhvr>
                                        <p:cTn id="244" dur="1" fill="hold">
                                          <p:stCondLst>
                                            <p:cond delay="0"/>
                                          </p:stCondLst>
                                        </p:cTn>
                                        <p:tgtEl>
                                          <p:spTgt spid="118"/>
                                        </p:tgtEl>
                                        <p:attrNameLst>
                                          <p:attrName>style.visibility</p:attrName>
                                        </p:attrNameLst>
                                      </p:cBhvr>
                                      <p:to>
                                        <p:strVal val="visible"/>
                                      </p:to>
                                    </p:set>
                                    <p:animEffect transition="in" filter="fade">
                                      <p:cBhvr>
                                        <p:cTn id="245" dur="1500"/>
                                        <p:tgtEl>
                                          <p:spTgt spid="118"/>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0" nodeType="clickEffect">
                                  <p:stCondLst>
                                    <p:cond delay="0"/>
                                  </p:stCondLst>
                                  <p:childTnLst>
                                    <p:set>
                                      <p:cBhvr>
                                        <p:cTn id="249" dur="1" fill="hold">
                                          <p:stCondLst>
                                            <p:cond delay="0"/>
                                          </p:stCondLst>
                                        </p:cTn>
                                        <p:tgtEl>
                                          <p:spTgt spid="119"/>
                                        </p:tgtEl>
                                        <p:attrNameLst>
                                          <p:attrName>style.visibility</p:attrName>
                                        </p:attrNameLst>
                                      </p:cBhvr>
                                      <p:to>
                                        <p:strVal val="visible"/>
                                      </p:to>
                                    </p:set>
                                    <p:animEffect transition="in" filter="fade">
                                      <p:cBhvr>
                                        <p:cTn id="250" dur="1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B3B6F0-7915-4D13-97AC-43819DDA5D47}"/>
              </a:ext>
            </a:extLst>
          </p:cNvPr>
          <p:cNvSpPr>
            <a:spLocks noGrp="1"/>
          </p:cNvSpPr>
          <p:nvPr>
            <p:ph type="title"/>
          </p:nvPr>
        </p:nvSpPr>
        <p:spPr>
          <a:xfrm>
            <a:off x="104274" y="2821111"/>
            <a:ext cx="11935326" cy="1285667"/>
          </a:xfrm>
        </p:spPr>
        <p:txBody>
          <a:bodyPr/>
          <a:lstStyle/>
          <a:p>
            <a:r>
              <a:rPr lang="en-GB" dirty="0"/>
              <a:t>Ok, over to you! </a:t>
            </a:r>
            <a:r>
              <a:rPr lang="en-GB" u="sng" dirty="0"/>
              <a:t>Use the kit in the following slides to map your own business model interactions in the final empty slide</a:t>
            </a:r>
            <a:r>
              <a:rPr lang="en-GB" dirty="0"/>
              <a:t>. Follow the steps by the Uber example. While doing this, think: can something be done differently? How do the interactions reinforce one another? What are the most important interactions? Could we change the configuration somehow? Could I create more value or do it more efficiently by re-thinking my business model configuration?</a:t>
            </a:r>
          </a:p>
        </p:txBody>
      </p:sp>
    </p:spTree>
    <p:extLst>
      <p:ext uri="{BB962C8B-B14F-4D97-AF65-F5344CB8AC3E}">
        <p14:creationId xmlns:p14="http://schemas.microsoft.com/office/powerpoint/2010/main" val="1596785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urved Connector 16"/>
          <p:cNvCxnSpPr/>
          <p:nvPr/>
        </p:nvCxnSpPr>
        <p:spPr>
          <a:xfrm flipV="1">
            <a:off x="3974787" y="5648553"/>
            <a:ext cx="1752600" cy="457200"/>
          </a:xfrm>
          <a:prstGeom prst="straightConnector1">
            <a:avLst/>
          </a:prstGeom>
          <a:ln w="38100" cap="rnd">
            <a:solidFill>
              <a:srgbClr val="000000"/>
            </a:solidFill>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8434" name="Group 44"/>
          <p:cNvGrpSpPr>
            <a:grpSpLocks/>
          </p:cNvGrpSpPr>
          <p:nvPr/>
        </p:nvGrpSpPr>
        <p:grpSpPr bwMode="auto">
          <a:xfrm>
            <a:off x="3863147" y="2260693"/>
            <a:ext cx="857250" cy="1130190"/>
            <a:chOff x="2992" y="2200"/>
            <a:chExt cx="768" cy="1012"/>
          </a:xfrm>
        </p:grpSpPr>
        <p:pic>
          <p:nvPicPr>
            <p:cNvPr id="1848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 y="2200"/>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5" name="TextBox 21"/>
            <p:cNvSpPr txBox="1">
              <a:spLocks noChangeArrowheads="1"/>
            </p:cNvSpPr>
            <p:nvPr/>
          </p:nvSpPr>
          <p:spPr bwMode="auto">
            <a:xfrm>
              <a:off x="2992" y="2658"/>
              <a:ext cx="768"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company (define role)</a:t>
              </a:r>
            </a:p>
          </p:txBody>
        </p:sp>
      </p:grpSp>
      <p:grpSp>
        <p:nvGrpSpPr>
          <p:cNvPr id="18435" name="Group 45"/>
          <p:cNvGrpSpPr>
            <a:grpSpLocks/>
          </p:cNvGrpSpPr>
          <p:nvPr/>
        </p:nvGrpSpPr>
        <p:grpSpPr bwMode="auto">
          <a:xfrm>
            <a:off x="2456415" y="2270218"/>
            <a:ext cx="857250" cy="936164"/>
            <a:chOff x="2176" y="2208"/>
            <a:chExt cx="768" cy="840"/>
          </a:xfrm>
        </p:grpSpPr>
        <p:pic>
          <p:nvPicPr>
            <p:cNvPr id="1848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3" name="TextBox 22"/>
            <p:cNvSpPr txBox="1">
              <a:spLocks noChangeArrowheads="1"/>
            </p:cNvSpPr>
            <p:nvPr/>
          </p:nvSpPr>
          <p:spPr bwMode="auto">
            <a:xfrm>
              <a:off x="2176"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my company</a:t>
              </a:r>
            </a:p>
          </p:txBody>
        </p:sp>
      </p:grpSp>
      <p:grpSp>
        <p:nvGrpSpPr>
          <p:cNvPr id="18436" name="Group 43"/>
          <p:cNvGrpSpPr>
            <a:grpSpLocks/>
          </p:cNvGrpSpPr>
          <p:nvPr/>
        </p:nvGrpSpPr>
        <p:grpSpPr bwMode="auto">
          <a:xfrm>
            <a:off x="5269879" y="2270218"/>
            <a:ext cx="857250" cy="766763"/>
            <a:chOff x="3808" y="2208"/>
            <a:chExt cx="768" cy="688"/>
          </a:xfrm>
        </p:grpSpPr>
        <p:pic>
          <p:nvPicPr>
            <p:cNvPr id="1848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1"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consumer</a:t>
              </a:r>
            </a:p>
          </p:txBody>
        </p:sp>
      </p:grpSp>
      <p:grpSp>
        <p:nvGrpSpPr>
          <p:cNvPr id="18437" name="Group 42"/>
          <p:cNvGrpSpPr>
            <a:grpSpLocks/>
          </p:cNvGrpSpPr>
          <p:nvPr/>
        </p:nvGrpSpPr>
        <p:grpSpPr bwMode="auto">
          <a:xfrm>
            <a:off x="6676611" y="2270218"/>
            <a:ext cx="857250" cy="766763"/>
            <a:chOff x="4624" y="2208"/>
            <a:chExt cx="768" cy="688"/>
          </a:xfrm>
        </p:grpSpPr>
        <p:pic>
          <p:nvPicPr>
            <p:cNvPr id="18478"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9" name="TextBox 24"/>
            <p:cNvSpPr txBox="1">
              <a:spLocks noChangeArrowheads="1"/>
            </p:cNvSpPr>
            <p:nvPr/>
          </p:nvSpPr>
          <p:spPr bwMode="auto">
            <a:xfrm>
              <a:off x="4624"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supplier</a:t>
              </a:r>
            </a:p>
          </p:txBody>
        </p:sp>
      </p:grpSp>
      <p:grpSp>
        <p:nvGrpSpPr>
          <p:cNvPr id="18438" name="Group 41"/>
          <p:cNvGrpSpPr>
            <a:grpSpLocks/>
          </p:cNvGrpSpPr>
          <p:nvPr/>
        </p:nvGrpSpPr>
        <p:grpSpPr bwMode="auto">
          <a:xfrm>
            <a:off x="8083343" y="2270218"/>
            <a:ext cx="857250" cy="766763"/>
            <a:chOff x="5488" y="2208"/>
            <a:chExt cx="768" cy="688"/>
          </a:xfrm>
        </p:grpSpPr>
        <p:pic>
          <p:nvPicPr>
            <p:cNvPr id="18476"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20"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7" name="TextBox 25"/>
            <p:cNvSpPr txBox="1">
              <a:spLocks noChangeArrowheads="1"/>
            </p:cNvSpPr>
            <p:nvPr/>
          </p:nvSpPr>
          <p:spPr bwMode="auto">
            <a:xfrm>
              <a:off x="548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non-profit</a:t>
              </a:r>
            </a:p>
          </p:txBody>
        </p:sp>
      </p:grpSp>
      <p:grpSp>
        <p:nvGrpSpPr>
          <p:cNvPr id="18439" name="Group 40"/>
          <p:cNvGrpSpPr>
            <a:grpSpLocks/>
          </p:cNvGrpSpPr>
          <p:nvPr/>
        </p:nvGrpSpPr>
        <p:grpSpPr bwMode="auto">
          <a:xfrm>
            <a:off x="9472216" y="2260693"/>
            <a:ext cx="970345" cy="936164"/>
            <a:chOff x="6304" y="2208"/>
            <a:chExt cx="768" cy="840"/>
          </a:xfrm>
        </p:grpSpPr>
        <p:pic>
          <p:nvPicPr>
            <p:cNvPr id="18474"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5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5" name="TextBox 26"/>
            <p:cNvSpPr txBox="1">
              <a:spLocks noChangeArrowheads="1"/>
            </p:cNvSpPr>
            <p:nvPr/>
          </p:nvSpPr>
          <p:spPr bwMode="auto">
            <a:xfrm>
              <a:off x="630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government</a:t>
              </a:r>
            </a:p>
          </p:txBody>
        </p:sp>
      </p:grpSp>
      <p:sp>
        <p:nvSpPr>
          <p:cNvPr id="18440" name="TextBox 27"/>
          <p:cNvSpPr txBox="1">
            <a:spLocks noChangeArrowheads="1"/>
          </p:cNvSpPr>
          <p:nvPr/>
        </p:nvSpPr>
        <p:spPr bwMode="auto">
          <a:xfrm>
            <a:off x="665483" y="2309270"/>
            <a:ext cx="1256208" cy="80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400" b="1" i="0" dirty="0">
                <a:solidFill>
                  <a:srgbClr val="000000"/>
                </a:solidFill>
                <a:latin typeface="+mn-lt"/>
              </a:rPr>
              <a:t>6 players</a:t>
            </a:r>
          </a:p>
        </p:txBody>
      </p:sp>
      <p:sp>
        <p:nvSpPr>
          <p:cNvPr id="18441" name="TextBox 29"/>
          <p:cNvSpPr txBox="1">
            <a:spLocks noChangeArrowheads="1"/>
          </p:cNvSpPr>
          <p:nvPr/>
        </p:nvSpPr>
        <p:spPr bwMode="auto">
          <a:xfrm>
            <a:off x="284215" y="3488331"/>
            <a:ext cx="2042501" cy="80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400" b="1" i="0" dirty="0">
                <a:solidFill>
                  <a:srgbClr val="000000"/>
                </a:solidFill>
                <a:latin typeface="+mn-lt"/>
              </a:rPr>
              <a:t>11 objects</a:t>
            </a:r>
          </a:p>
          <a:p>
            <a:pPr>
              <a:defRPr/>
            </a:pPr>
            <a:r>
              <a:rPr lang="en-US" altLang="en-US" sz="2400" b="1" i="0" dirty="0">
                <a:solidFill>
                  <a:srgbClr val="000000"/>
                </a:solidFill>
                <a:latin typeface="+mn-lt"/>
              </a:rPr>
              <a:t>to exchange</a:t>
            </a:r>
          </a:p>
        </p:txBody>
      </p:sp>
      <p:grpSp>
        <p:nvGrpSpPr>
          <p:cNvPr id="18442" name="Group 51"/>
          <p:cNvGrpSpPr>
            <a:grpSpLocks/>
          </p:cNvGrpSpPr>
          <p:nvPr/>
        </p:nvGrpSpPr>
        <p:grpSpPr bwMode="auto">
          <a:xfrm>
            <a:off x="2590300" y="3539236"/>
            <a:ext cx="588962" cy="538323"/>
            <a:chOff x="2464" y="3408"/>
            <a:chExt cx="528" cy="482"/>
          </a:xfrm>
        </p:grpSpPr>
        <p:pic>
          <p:nvPicPr>
            <p:cNvPr id="18472" name="Picture 17"/>
            <p:cNvPicPr preferRelativeResize="0">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60" y="3408"/>
              <a:ext cx="33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3" name="TextBox 30"/>
            <p:cNvSpPr txBox="1">
              <a:spLocks noChangeArrowheads="1"/>
            </p:cNvSpPr>
            <p:nvPr/>
          </p:nvSpPr>
          <p:spPr bwMode="auto">
            <a:xfrm>
              <a:off x="2464" y="3667"/>
              <a:ext cx="52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product</a:t>
              </a:r>
            </a:p>
          </p:txBody>
        </p:sp>
      </p:grpSp>
      <p:grpSp>
        <p:nvGrpSpPr>
          <p:cNvPr id="18443" name="Group 52"/>
          <p:cNvGrpSpPr>
            <a:grpSpLocks/>
          </p:cNvGrpSpPr>
          <p:nvPr/>
        </p:nvGrpSpPr>
        <p:grpSpPr bwMode="auto">
          <a:xfrm>
            <a:off x="3991249" y="3546391"/>
            <a:ext cx="588962" cy="484292"/>
            <a:chOff x="3184" y="3456"/>
            <a:chExt cx="528" cy="434"/>
          </a:xfrm>
        </p:grpSpPr>
        <p:pic>
          <p:nvPicPr>
            <p:cNvPr id="18470" name="Picture 18"/>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1" name="TextBox 32"/>
            <p:cNvSpPr txBox="1">
              <a:spLocks noChangeArrowheads="1"/>
            </p:cNvSpPr>
            <p:nvPr/>
          </p:nvSpPr>
          <p:spPr bwMode="auto">
            <a:xfrm>
              <a:off x="3184" y="3666"/>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service</a:t>
              </a:r>
            </a:p>
          </p:txBody>
        </p:sp>
      </p:grpSp>
      <p:grpSp>
        <p:nvGrpSpPr>
          <p:cNvPr id="18444" name="Group 53"/>
          <p:cNvGrpSpPr>
            <a:grpSpLocks/>
          </p:cNvGrpSpPr>
          <p:nvPr/>
        </p:nvGrpSpPr>
        <p:grpSpPr bwMode="auto">
          <a:xfrm>
            <a:off x="5318240" y="3535081"/>
            <a:ext cx="777760" cy="775533"/>
            <a:chOff x="3808" y="3360"/>
            <a:chExt cx="624" cy="696"/>
          </a:xfrm>
        </p:grpSpPr>
        <p:pic>
          <p:nvPicPr>
            <p:cNvPr id="18468" name="Picture 19"/>
            <p:cNvPicPr preferRelativeResize="0">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00" y="3360"/>
              <a:ext cx="24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9" name="TextBox 33"/>
            <p:cNvSpPr txBox="1">
              <a:spLocks noChangeArrowheads="1"/>
            </p:cNvSpPr>
            <p:nvPr/>
          </p:nvSpPr>
          <p:spPr bwMode="auto">
            <a:xfrm>
              <a:off x="3808" y="3666"/>
              <a:ext cx="62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experience</a:t>
              </a:r>
            </a:p>
          </p:txBody>
        </p:sp>
      </p:grpSp>
      <p:grpSp>
        <p:nvGrpSpPr>
          <p:cNvPr id="18445" name="Group 54"/>
          <p:cNvGrpSpPr>
            <a:grpSpLocks/>
          </p:cNvGrpSpPr>
          <p:nvPr/>
        </p:nvGrpSpPr>
        <p:grpSpPr bwMode="auto">
          <a:xfrm>
            <a:off x="6745231" y="3546391"/>
            <a:ext cx="720009" cy="775533"/>
            <a:chOff x="4576" y="3360"/>
            <a:chExt cx="528" cy="696"/>
          </a:xfrm>
        </p:grpSpPr>
        <p:pic>
          <p:nvPicPr>
            <p:cNvPr id="18466" name="Picture 20"/>
            <p:cNvPicPr preferRelativeResize="0">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0" y="3360"/>
              <a:ext cx="27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7" name="TextBox 34"/>
            <p:cNvSpPr txBox="1">
              <a:spLocks noChangeArrowheads="1"/>
            </p:cNvSpPr>
            <p:nvPr/>
          </p:nvSpPr>
          <p:spPr bwMode="auto">
            <a:xfrm>
              <a:off x="4576" y="3666"/>
              <a:ext cx="52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exposure</a:t>
              </a:r>
            </a:p>
          </p:txBody>
        </p:sp>
      </p:grpSp>
      <p:grpSp>
        <p:nvGrpSpPr>
          <p:cNvPr id="18446" name="Group 55"/>
          <p:cNvGrpSpPr>
            <a:grpSpLocks/>
          </p:cNvGrpSpPr>
          <p:nvPr/>
        </p:nvGrpSpPr>
        <p:grpSpPr bwMode="auto">
          <a:xfrm>
            <a:off x="8135912" y="3652310"/>
            <a:ext cx="734252" cy="667662"/>
            <a:chOff x="5275" y="3456"/>
            <a:chExt cx="528" cy="599"/>
          </a:xfrm>
        </p:grpSpPr>
        <p:pic>
          <p:nvPicPr>
            <p:cNvPr id="18464" name="Picture 26"/>
            <p:cNvPicPr preferRelativeResize="0">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76" y="3456"/>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5" name="TextBox 35"/>
            <p:cNvSpPr txBox="1">
              <a:spLocks noChangeArrowheads="1"/>
            </p:cNvSpPr>
            <p:nvPr/>
          </p:nvSpPr>
          <p:spPr bwMode="auto">
            <a:xfrm>
              <a:off x="5275" y="3665"/>
              <a:ext cx="52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reputation</a:t>
              </a:r>
            </a:p>
          </p:txBody>
        </p:sp>
      </p:grpSp>
      <p:grpSp>
        <p:nvGrpSpPr>
          <p:cNvPr id="18447" name="Group 50"/>
          <p:cNvGrpSpPr>
            <a:grpSpLocks/>
          </p:cNvGrpSpPr>
          <p:nvPr/>
        </p:nvGrpSpPr>
        <p:grpSpPr bwMode="auto">
          <a:xfrm>
            <a:off x="2590300" y="4520855"/>
            <a:ext cx="588962" cy="569853"/>
            <a:chOff x="2464" y="4320"/>
            <a:chExt cx="528" cy="512"/>
          </a:xfrm>
        </p:grpSpPr>
        <p:pic>
          <p:nvPicPr>
            <p:cNvPr id="18462" name="Picture 21"/>
            <p:cNvPicPr preferRelativeResize="0">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3" name="TextBox 36"/>
            <p:cNvSpPr txBox="1">
              <a:spLocks noChangeArrowheads="1"/>
            </p:cNvSpPr>
            <p:nvPr/>
          </p:nvSpPr>
          <p:spPr bwMode="auto">
            <a:xfrm>
              <a:off x="2464" y="4608"/>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money</a:t>
              </a:r>
            </a:p>
          </p:txBody>
        </p:sp>
      </p:grpSp>
      <p:grpSp>
        <p:nvGrpSpPr>
          <p:cNvPr id="18448" name="Group 49"/>
          <p:cNvGrpSpPr>
            <a:grpSpLocks/>
          </p:cNvGrpSpPr>
          <p:nvPr/>
        </p:nvGrpSpPr>
        <p:grpSpPr bwMode="auto">
          <a:xfrm>
            <a:off x="3884951" y="4530221"/>
            <a:ext cx="803275" cy="606471"/>
            <a:chOff x="3040" y="4288"/>
            <a:chExt cx="720" cy="544"/>
          </a:xfrm>
        </p:grpSpPr>
        <p:pic>
          <p:nvPicPr>
            <p:cNvPr id="18460" name="Picture 22"/>
            <p:cNvPicPr preferRelativeResize="0">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32" y="4288"/>
              <a:ext cx="33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1" name="TextBox 37"/>
            <p:cNvSpPr txBox="1">
              <a:spLocks noChangeArrowheads="1"/>
            </p:cNvSpPr>
            <p:nvPr/>
          </p:nvSpPr>
          <p:spPr bwMode="auto">
            <a:xfrm>
              <a:off x="3040" y="4608"/>
              <a:ext cx="72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less money</a:t>
              </a:r>
            </a:p>
          </p:txBody>
        </p:sp>
      </p:grpSp>
      <p:grpSp>
        <p:nvGrpSpPr>
          <p:cNvPr id="18449" name="Group 48"/>
          <p:cNvGrpSpPr>
            <a:grpSpLocks/>
          </p:cNvGrpSpPr>
          <p:nvPr/>
        </p:nvGrpSpPr>
        <p:grpSpPr bwMode="auto">
          <a:xfrm>
            <a:off x="5393915" y="4558658"/>
            <a:ext cx="695325" cy="569853"/>
            <a:chOff x="3808" y="4320"/>
            <a:chExt cx="624" cy="512"/>
          </a:xfrm>
        </p:grpSpPr>
        <p:sp>
          <p:nvSpPr>
            <p:cNvPr id="18458" name="TextBox 38"/>
            <p:cNvSpPr txBox="1">
              <a:spLocks noChangeArrowheads="1"/>
            </p:cNvSpPr>
            <p:nvPr/>
          </p:nvSpPr>
          <p:spPr bwMode="auto">
            <a:xfrm>
              <a:off x="3808" y="4608"/>
              <a:ext cx="62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data</a:t>
              </a:r>
            </a:p>
          </p:txBody>
        </p:sp>
        <p:pic>
          <p:nvPicPr>
            <p:cNvPr id="18459" name="Picture 39"/>
            <p:cNvPicPr preferRelativeResize="0">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52" y="4320"/>
              <a:ext cx="3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50" name="Group 47"/>
          <p:cNvGrpSpPr>
            <a:grpSpLocks/>
          </p:cNvGrpSpPr>
          <p:nvPr/>
        </p:nvGrpSpPr>
        <p:grpSpPr bwMode="auto">
          <a:xfrm>
            <a:off x="6909698" y="4520853"/>
            <a:ext cx="482600" cy="590564"/>
            <a:chOff x="4624" y="4320"/>
            <a:chExt cx="432" cy="530"/>
          </a:xfrm>
        </p:grpSpPr>
        <p:pic>
          <p:nvPicPr>
            <p:cNvPr id="18456" name="Picture 25"/>
            <p:cNvPicPr preferRelativeResize="0">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20" y="4320"/>
              <a:ext cx="21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TextBox 40"/>
            <p:cNvSpPr txBox="1">
              <a:spLocks noChangeArrowheads="1"/>
            </p:cNvSpPr>
            <p:nvPr/>
          </p:nvSpPr>
          <p:spPr bwMode="auto">
            <a:xfrm>
              <a:off x="4624" y="4626"/>
              <a:ext cx="4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right</a:t>
              </a:r>
            </a:p>
          </p:txBody>
        </p:sp>
      </p:grpSp>
      <p:grpSp>
        <p:nvGrpSpPr>
          <p:cNvPr id="18451" name="Group 46"/>
          <p:cNvGrpSpPr>
            <a:grpSpLocks/>
          </p:cNvGrpSpPr>
          <p:nvPr/>
        </p:nvGrpSpPr>
        <p:grpSpPr bwMode="auto">
          <a:xfrm>
            <a:off x="8247251" y="4444033"/>
            <a:ext cx="482600" cy="644592"/>
            <a:chOff x="5296" y="4272"/>
            <a:chExt cx="432" cy="578"/>
          </a:xfrm>
        </p:grpSpPr>
        <p:pic>
          <p:nvPicPr>
            <p:cNvPr id="18454" name="Picture 42"/>
            <p:cNvPicPr preferRelativeResize="0">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344" y="4272"/>
              <a:ext cx="38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TextBox 43"/>
            <p:cNvSpPr txBox="1">
              <a:spLocks noChangeArrowheads="1"/>
            </p:cNvSpPr>
            <p:nvPr/>
          </p:nvSpPr>
          <p:spPr bwMode="auto">
            <a:xfrm>
              <a:off x="5296" y="4626"/>
              <a:ext cx="4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credits</a:t>
              </a:r>
            </a:p>
          </p:txBody>
        </p:sp>
      </p:grpSp>
      <p:cxnSp>
        <p:nvCxnSpPr>
          <p:cNvPr id="45" name="Curved Connector 16"/>
          <p:cNvCxnSpPr/>
          <p:nvPr/>
        </p:nvCxnSpPr>
        <p:spPr>
          <a:xfrm flipV="1">
            <a:off x="7313579" y="5602964"/>
            <a:ext cx="1752600" cy="457200"/>
          </a:xfrm>
          <a:prstGeom prst="straightConnector1">
            <a:avLst/>
          </a:prstGeom>
          <a:ln w="38100" cap="rnd">
            <a:solidFill>
              <a:srgbClr val="000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453" name="Title 1"/>
          <p:cNvSpPr>
            <a:spLocks/>
          </p:cNvSpPr>
          <p:nvPr/>
        </p:nvSpPr>
        <p:spPr bwMode="auto">
          <a:xfrm>
            <a:off x="2989263" y="322263"/>
            <a:ext cx="7358062"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7" tIns="35717" rIns="35717" bIns="35717"/>
          <a:lstStyle>
            <a:lvl1pPr algn="ctr" defTabSz="642938">
              <a:defRPr sz="2500">
                <a:solidFill>
                  <a:schemeClr val="tx1"/>
                </a:solidFill>
                <a:latin typeface="Gill Sans" charset="0"/>
                <a:ea typeface="ヒラギノ角ゴ ProN W3" charset="-128"/>
                <a:sym typeface="Gill Sans" charset="0"/>
              </a:defRPr>
            </a:lvl1pPr>
            <a:lvl2pPr marL="522288" indent="-201613" algn="ctr" defTabSz="642938">
              <a:defRPr sz="2500">
                <a:solidFill>
                  <a:schemeClr val="tx1"/>
                </a:solidFill>
                <a:latin typeface="Gill Sans" charset="0"/>
                <a:ea typeface="ヒラギノ角ゴ ProN W3" charset="-128"/>
                <a:sym typeface="Gill Sans" charset="0"/>
              </a:defRPr>
            </a:lvl2pPr>
            <a:lvl3pPr marL="803275" indent="-160338"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lgn="l">
              <a:defRPr/>
            </a:pPr>
            <a:endParaRPr lang="en-US" altLang="en-US" sz="1600" i="0" dirty="0">
              <a:solidFill>
                <a:srgbClr val="000000"/>
              </a:solidFill>
              <a:latin typeface="+mn-lt"/>
              <a:sym typeface="Verdana" panose="020B0604030504040204" pitchFamily="34" charset="0"/>
            </a:endParaRPr>
          </a:p>
        </p:txBody>
      </p:sp>
      <p:grpSp>
        <p:nvGrpSpPr>
          <p:cNvPr id="55" name="Group 54"/>
          <p:cNvGrpSpPr/>
          <p:nvPr/>
        </p:nvGrpSpPr>
        <p:grpSpPr>
          <a:xfrm>
            <a:off x="9559073" y="3488331"/>
            <a:ext cx="803275" cy="651575"/>
            <a:chOff x="4868333" y="3966456"/>
            <a:chExt cx="803275" cy="651575"/>
          </a:xfrm>
        </p:grpSpPr>
        <p:pic>
          <p:nvPicPr>
            <p:cNvPr id="56" name="Picture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00312" y="3966456"/>
              <a:ext cx="545918" cy="44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 name="TextBox 37"/>
            <p:cNvSpPr txBox="1">
              <a:spLocks noChangeArrowheads="1"/>
            </p:cNvSpPr>
            <p:nvPr/>
          </p:nvSpPr>
          <p:spPr bwMode="auto">
            <a:xfrm>
              <a:off x="4868333" y="4368445"/>
              <a:ext cx="803275" cy="2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attention</a:t>
              </a:r>
            </a:p>
          </p:txBody>
        </p:sp>
      </p:grpSp>
      <p:sp>
        <p:nvSpPr>
          <p:cNvPr id="2" name="Title 1"/>
          <p:cNvSpPr>
            <a:spLocks noGrp="1"/>
          </p:cNvSpPr>
          <p:nvPr>
            <p:ph type="title"/>
          </p:nvPr>
        </p:nvSpPr>
        <p:spPr>
          <a:xfrm>
            <a:off x="0" y="3905"/>
            <a:ext cx="12192000" cy="1119347"/>
          </a:xfrm>
        </p:spPr>
        <p:txBody>
          <a:bodyPr/>
          <a:lstStyle/>
          <a:p>
            <a:pPr>
              <a:defRPr/>
            </a:pPr>
            <a:r>
              <a:rPr lang="en-US" altLang="en-US" sz="2000" b="1" dirty="0">
                <a:latin typeface="+mn-lt"/>
                <a:sym typeface="Verdana" panose="020B0604030504040204" pitchFamily="34" charset="0"/>
              </a:rPr>
              <a:t>Use these elements to create your own network value map! All the elements are editable, </a:t>
            </a:r>
            <a:br>
              <a:rPr lang="en-US" altLang="en-US" sz="2000" b="1" dirty="0">
                <a:latin typeface="+mn-lt"/>
                <a:sym typeface="Verdana" panose="020B0604030504040204" pitchFamily="34" charset="0"/>
              </a:rPr>
            </a:br>
            <a:r>
              <a:rPr lang="en-US" altLang="en-US" sz="2000" b="1" dirty="0">
                <a:latin typeface="+mn-lt"/>
                <a:sym typeface="Verdana" panose="020B0604030504040204" pitchFamily="34" charset="0"/>
              </a:rPr>
              <a:t>and you can use them to map your business model interactions.</a:t>
            </a:r>
            <a:br>
              <a:rPr lang="en-US" altLang="en-US" sz="2000" b="1" dirty="0">
                <a:latin typeface="+mn-lt"/>
                <a:sym typeface="Verdana" panose="020B0604030504040204" pitchFamily="34" charset="0"/>
              </a:rPr>
            </a:br>
            <a:r>
              <a:rPr lang="en-US" altLang="en-US" sz="2000" dirty="0">
                <a:latin typeface="+mn-lt"/>
                <a:sym typeface="Verdana" panose="020B0604030504040204" pitchFamily="34" charset="0"/>
              </a:rPr>
              <a:t>If you need help, you can watch this video again: </a:t>
            </a:r>
            <a:r>
              <a:rPr lang="en-US" altLang="en-US" sz="2000" dirty="0">
                <a:latin typeface="+mn-lt"/>
                <a:sym typeface="Verdana" panose="020B0604030504040204" pitchFamily="34" charset="0"/>
                <a:hlinkClick r:id="rId20"/>
              </a:rPr>
              <a:t>https://www.youtube.com/watch?v=pq2k0PPz_4k</a:t>
            </a:r>
            <a:endParaRPr lang="en-GB" sz="2000" dirty="0">
              <a:latin typeface="+mn-lt"/>
            </a:endParaRPr>
          </a:p>
        </p:txBody>
      </p:sp>
      <p:sp>
        <p:nvSpPr>
          <p:cNvPr id="59" name="TextBox 29"/>
          <p:cNvSpPr txBox="1">
            <a:spLocks noChangeArrowheads="1"/>
          </p:cNvSpPr>
          <p:nvPr/>
        </p:nvSpPr>
        <p:spPr bwMode="auto">
          <a:xfrm>
            <a:off x="3179262" y="6097670"/>
            <a:ext cx="2358041" cy="6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000" b="1" i="0" dirty="0">
                <a:solidFill>
                  <a:srgbClr val="000000"/>
                </a:solidFill>
                <a:latin typeface="+mn-lt"/>
              </a:rPr>
              <a:t>recurring, direct relationship</a:t>
            </a:r>
          </a:p>
        </p:txBody>
      </p:sp>
      <p:sp>
        <p:nvSpPr>
          <p:cNvPr id="60" name="TextBox 29"/>
          <p:cNvSpPr txBox="1">
            <a:spLocks noChangeArrowheads="1"/>
          </p:cNvSpPr>
          <p:nvPr/>
        </p:nvSpPr>
        <p:spPr bwMode="auto">
          <a:xfrm>
            <a:off x="5626950" y="6097670"/>
            <a:ext cx="4610019" cy="6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000" b="1" i="0" dirty="0">
                <a:solidFill>
                  <a:srgbClr val="000000"/>
                </a:solidFill>
                <a:latin typeface="+mn-lt"/>
              </a:rPr>
              <a:t>conditional relationship (something else needs to happen first)</a:t>
            </a:r>
          </a:p>
        </p:txBody>
      </p:sp>
      <p:sp>
        <p:nvSpPr>
          <p:cNvPr id="62" name="TextBox 27"/>
          <p:cNvSpPr txBox="1">
            <a:spLocks noChangeArrowheads="1"/>
          </p:cNvSpPr>
          <p:nvPr/>
        </p:nvSpPr>
        <p:spPr bwMode="auto">
          <a:xfrm>
            <a:off x="2264592" y="1280721"/>
            <a:ext cx="8288474" cy="80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2400" b="1" i="0" dirty="0">
                <a:solidFill>
                  <a:srgbClr val="000000"/>
                </a:solidFill>
                <a:latin typeface="+mn-lt"/>
              </a:rPr>
              <a:t>You can define additional labels (roles) to these icons – </a:t>
            </a:r>
            <a:br>
              <a:rPr lang="en-US" altLang="en-US" sz="2400" b="1" i="0" dirty="0">
                <a:solidFill>
                  <a:srgbClr val="000000"/>
                </a:solidFill>
                <a:latin typeface="+mn-lt"/>
              </a:rPr>
            </a:br>
            <a:r>
              <a:rPr lang="en-US" altLang="en-US" sz="2400" b="1" i="0" dirty="0">
                <a:solidFill>
                  <a:srgbClr val="000000"/>
                </a:solidFill>
                <a:latin typeface="+mn-lt"/>
              </a:rPr>
              <a:t>e.g., ‘marketplace’; ‘partner’, and so on</a:t>
            </a:r>
          </a:p>
        </p:txBody>
      </p:sp>
      <p:sp>
        <p:nvSpPr>
          <p:cNvPr id="3" name="Left Brace 2"/>
          <p:cNvSpPr/>
          <p:nvPr/>
        </p:nvSpPr>
        <p:spPr bwMode="auto">
          <a:xfrm rot="5400000">
            <a:off x="6229538" y="-2090996"/>
            <a:ext cx="331862" cy="8534089"/>
          </a:xfrm>
          <a:prstGeom prst="leftBrace">
            <a:avLst>
              <a:gd name="adj1" fmla="val 8333"/>
              <a:gd name="adj2" fmla="val 49768"/>
            </a:avLst>
          </a:prstGeom>
          <a:noFill/>
          <a:ln w="9525" cap="flat" cmpd="sng" algn="ctr">
            <a:solidFill>
              <a:srgbClr val="000000"/>
            </a:solidFill>
            <a:prstDash val="solid"/>
            <a:round/>
            <a:headEnd type="none" w="med" len="med"/>
            <a:tailEnd type="none" w="med" len="med"/>
          </a:ln>
          <a:effectLst/>
        </p:spPr>
        <p:txBody>
          <a:bodyPr rtlCol="0" anchor="ctr"/>
          <a:lstStyle/>
          <a:p>
            <a:pPr algn="ctr"/>
            <a:endParaRPr lang="en-GB">
              <a:solidFill>
                <a:srgbClr val="000000"/>
              </a:solidFill>
            </a:endParaRPr>
          </a:p>
        </p:txBody>
      </p:sp>
    </p:spTree>
    <p:extLst>
      <p:ext uri="{BB962C8B-B14F-4D97-AF65-F5344CB8AC3E}">
        <p14:creationId xmlns:p14="http://schemas.microsoft.com/office/powerpoint/2010/main" val="61463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69C8-3D3F-4937-BBCA-89138035784C}"/>
              </a:ext>
            </a:extLst>
          </p:cNvPr>
          <p:cNvSpPr>
            <a:spLocks noGrp="1"/>
          </p:cNvSpPr>
          <p:nvPr>
            <p:ph type="title"/>
          </p:nvPr>
        </p:nvSpPr>
        <p:spPr>
          <a:xfrm>
            <a:off x="0" y="3906"/>
            <a:ext cx="12192000" cy="397148"/>
          </a:xfrm>
        </p:spPr>
        <p:txBody>
          <a:bodyPr/>
          <a:lstStyle/>
          <a:p>
            <a:r>
              <a:rPr lang="en-GB" sz="2800" dirty="0"/>
              <a:t>Cut and paste the kit elements here to map your own business model!</a:t>
            </a:r>
          </a:p>
        </p:txBody>
      </p:sp>
    </p:spTree>
    <p:extLst>
      <p:ext uri="{BB962C8B-B14F-4D97-AF65-F5344CB8AC3E}">
        <p14:creationId xmlns:p14="http://schemas.microsoft.com/office/powerpoint/2010/main" val="3044204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 y="-2166"/>
            <a:ext cx="12193076" cy="642280"/>
          </a:xfrm>
        </p:spPr>
        <p:txBody>
          <a:bodyPr/>
          <a:lstStyle/>
          <a:p>
            <a:r>
              <a:rPr lang="fi-FI" dirty="0"/>
              <a:t>W</a:t>
            </a:r>
            <a:r>
              <a:rPr lang="fi-FI" sz="4000" dirty="0"/>
              <a:t>hat Do Lemonade Stall Customers Need?</a:t>
            </a:r>
            <a:endParaRPr lang="en-GB"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757" y="1166898"/>
            <a:ext cx="5784773" cy="5462502"/>
          </a:xfrm>
        </p:spPr>
      </p:pic>
      <p:sp>
        <p:nvSpPr>
          <p:cNvPr id="7" name="Rectangle 19"/>
          <p:cNvSpPr/>
          <p:nvPr/>
        </p:nvSpPr>
        <p:spPr>
          <a:xfrm rot="-60000">
            <a:off x="7573999" y="2787349"/>
            <a:ext cx="908078"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transport from A to B</a:t>
            </a:r>
          </a:p>
        </p:txBody>
      </p:sp>
      <p:sp>
        <p:nvSpPr>
          <p:cNvPr id="8" name="Rectangle 19"/>
          <p:cNvSpPr/>
          <p:nvPr/>
        </p:nvSpPr>
        <p:spPr>
          <a:xfrm rot="-60000">
            <a:off x="6735625" y="3776036"/>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safe transport</a:t>
            </a:r>
          </a:p>
        </p:txBody>
      </p:sp>
      <p:sp>
        <p:nvSpPr>
          <p:cNvPr id="9" name="Rectangle 19"/>
          <p:cNvSpPr/>
          <p:nvPr/>
        </p:nvSpPr>
        <p:spPr>
          <a:xfrm rot="-60000">
            <a:off x="7749877" y="4540310"/>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hassle free transport</a:t>
            </a:r>
          </a:p>
        </p:txBody>
      </p:sp>
      <p:sp>
        <p:nvSpPr>
          <p:cNvPr id="13" name="Rectangle 19"/>
          <p:cNvSpPr/>
          <p:nvPr/>
        </p:nvSpPr>
        <p:spPr>
          <a:xfrm rot="-60000">
            <a:off x="4946837" y="4102490"/>
            <a:ext cx="1070032" cy="706519"/>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payment is a hassle and takes time</a:t>
            </a:r>
          </a:p>
        </p:txBody>
      </p:sp>
      <p:sp>
        <p:nvSpPr>
          <p:cNvPr id="14" name="Rectangle 19"/>
          <p:cNvSpPr/>
          <p:nvPr/>
        </p:nvSpPr>
        <p:spPr>
          <a:xfrm rot="-60000">
            <a:off x="6113023" y="4692541"/>
            <a:ext cx="772361" cy="7748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i="0" kern="0" dirty="0">
                <a:solidFill>
                  <a:prstClr val="black"/>
                </a:solidFill>
                <a:latin typeface="Calibri"/>
                <a:ea typeface="+mn-ea"/>
                <a:cs typeface="Arial" pitchFamily="34" charset="0"/>
              </a:rPr>
              <a:t>drivers cannot be trusted</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15" name="Rectangle 19"/>
          <p:cNvSpPr/>
          <p:nvPr/>
        </p:nvSpPr>
        <p:spPr>
          <a:xfrm rot="-60000">
            <a:off x="4555260" y="5523632"/>
            <a:ext cx="961867" cy="75594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are they taking the quickest route?</a:t>
            </a:r>
          </a:p>
        </p:txBody>
      </p:sp>
      <p:sp>
        <p:nvSpPr>
          <p:cNvPr id="16" name="Rectangle 19"/>
          <p:cNvSpPr/>
          <p:nvPr/>
        </p:nvSpPr>
        <p:spPr>
          <a:xfrm rot="-60000">
            <a:off x="6262767" y="1541774"/>
            <a:ext cx="821127" cy="58406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to be efficient</a:t>
            </a:r>
          </a:p>
        </p:txBody>
      </p:sp>
      <p:sp>
        <p:nvSpPr>
          <p:cNvPr id="21" name="Rectangle 19"/>
          <p:cNvSpPr/>
          <p:nvPr/>
        </p:nvSpPr>
        <p:spPr>
          <a:xfrm rot="-60000">
            <a:off x="5818735" y="2389142"/>
            <a:ext cx="877997" cy="780647"/>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want to use my time productively</a:t>
            </a:r>
          </a:p>
        </p:txBody>
      </p:sp>
      <p:sp>
        <p:nvSpPr>
          <p:cNvPr id="22" name="Rectangle 19"/>
          <p:cNvSpPr/>
          <p:nvPr/>
        </p:nvSpPr>
        <p:spPr>
          <a:xfrm rot="-60000">
            <a:off x="3826519" y="2918872"/>
            <a:ext cx="1214843" cy="65820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I like to</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project a professional outlook</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25" name="Content Placeholder 2"/>
          <p:cNvSpPr txBox="1">
            <a:spLocks/>
          </p:cNvSpPr>
          <p:nvPr/>
        </p:nvSpPr>
        <p:spPr bwMode="auto">
          <a:xfrm>
            <a:off x="9446942" y="2608464"/>
            <a:ext cx="2497066" cy="277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sz="1800" i="0" kern="0" dirty="0"/>
              <a:t>What functional jobs?</a:t>
            </a:r>
          </a:p>
          <a:p>
            <a:r>
              <a:rPr lang="fi-FI" sz="1800" i="0" kern="0" dirty="0"/>
              <a:t>What emotional jobs?</a:t>
            </a:r>
          </a:p>
          <a:p>
            <a:r>
              <a:rPr lang="fi-FI" sz="1800" i="0" kern="0" dirty="0"/>
              <a:t>What social jobs?</a:t>
            </a:r>
          </a:p>
          <a:p>
            <a:r>
              <a:rPr lang="fi-FI" sz="1800" i="0" kern="0" dirty="0"/>
              <a:t>What basic needs?</a:t>
            </a:r>
          </a:p>
          <a:p>
            <a:endParaRPr lang="fi-FI" sz="1800" i="0" kern="0" dirty="0"/>
          </a:p>
          <a:p>
            <a:r>
              <a:rPr lang="fi-FI" sz="1800" i="0" kern="0" dirty="0"/>
              <a:t>These are the goals you want to accomplish, things you want get done</a:t>
            </a:r>
            <a:endParaRPr lang="en-GB" sz="1800" i="0" kern="0" dirty="0"/>
          </a:p>
        </p:txBody>
      </p:sp>
      <p:sp>
        <p:nvSpPr>
          <p:cNvPr id="26" name="Content Placeholder 2"/>
          <p:cNvSpPr txBox="1">
            <a:spLocks/>
          </p:cNvSpPr>
          <p:nvPr/>
        </p:nvSpPr>
        <p:spPr bwMode="auto">
          <a:xfrm>
            <a:off x="26083" y="3625809"/>
            <a:ext cx="3209154" cy="246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sz="1800" i="0" kern="0" dirty="0"/>
              <a:t>What barriers?</a:t>
            </a:r>
          </a:p>
          <a:p>
            <a:r>
              <a:rPr lang="fi-FI" sz="1800" i="0" kern="0" dirty="0"/>
              <a:t>What costs?</a:t>
            </a:r>
          </a:p>
          <a:p>
            <a:r>
              <a:rPr lang="fi-FI" sz="1800" i="0" kern="0" dirty="0"/>
              <a:t>What bad feelings?</a:t>
            </a:r>
          </a:p>
          <a:p>
            <a:r>
              <a:rPr lang="fi-FI" sz="1800" i="0" kern="0" dirty="0"/>
              <a:t>What difficulties?</a:t>
            </a:r>
          </a:p>
          <a:p>
            <a:r>
              <a:rPr lang="fi-FI" sz="1800" i="0" kern="0" dirty="0"/>
              <a:t>What risks?</a:t>
            </a:r>
          </a:p>
          <a:p>
            <a:endParaRPr lang="fi-FI" sz="100" i="0" kern="0" dirty="0"/>
          </a:p>
          <a:p>
            <a:r>
              <a:rPr lang="fi-FI" sz="1800" i="0" kern="0" dirty="0"/>
              <a:t>These are things that make accomplishing those goals difficult, costly or inconvenient</a:t>
            </a:r>
            <a:endParaRPr lang="en-GB" sz="1800" i="0" kern="0" dirty="0"/>
          </a:p>
        </p:txBody>
      </p:sp>
      <p:sp>
        <p:nvSpPr>
          <p:cNvPr id="27" name="Content Placeholder 2"/>
          <p:cNvSpPr txBox="1">
            <a:spLocks/>
          </p:cNvSpPr>
          <p:nvPr/>
        </p:nvSpPr>
        <p:spPr bwMode="auto">
          <a:xfrm>
            <a:off x="54955" y="792552"/>
            <a:ext cx="3556984" cy="246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sz="1800" i="0" kern="0" dirty="0"/>
              <a:t>What successes?</a:t>
            </a:r>
          </a:p>
          <a:p>
            <a:r>
              <a:rPr lang="fi-FI" sz="1800" i="0" kern="0" dirty="0"/>
              <a:t>What expectations?</a:t>
            </a:r>
          </a:p>
          <a:p>
            <a:r>
              <a:rPr lang="fi-FI" sz="1800" i="0" kern="0" dirty="0"/>
              <a:t>What delights?</a:t>
            </a:r>
          </a:p>
          <a:p>
            <a:r>
              <a:rPr lang="fi-FI" sz="1800" i="0" kern="0" dirty="0"/>
              <a:t>What savings?</a:t>
            </a:r>
          </a:p>
          <a:p>
            <a:r>
              <a:rPr lang="fi-FI" sz="1800" i="0" kern="0" dirty="0"/>
              <a:t>What makes life easier?</a:t>
            </a:r>
          </a:p>
          <a:p>
            <a:endParaRPr lang="fi-FI" sz="200" i="0" kern="0" dirty="0"/>
          </a:p>
          <a:p>
            <a:r>
              <a:rPr lang="fi-FI" sz="1800" i="0" kern="0" dirty="0"/>
              <a:t>These are ’extra benefits’ that come above and beyond the core tasks</a:t>
            </a:r>
            <a:endParaRPr lang="en-GB" sz="1800" i="0" kern="0" dirty="0"/>
          </a:p>
        </p:txBody>
      </p:sp>
      <p:sp>
        <p:nvSpPr>
          <p:cNvPr id="24" name="Rectangle 19"/>
          <p:cNvSpPr/>
          <p:nvPr/>
        </p:nvSpPr>
        <p:spPr>
          <a:xfrm rot="-60000">
            <a:off x="7100668" y="5392483"/>
            <a:ext cx="920667" cy="77615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you never find a cab when you need it</a:t>
            </a:r>
          </a:p>
        </p:txBody>
      </p:sp>
      <p:sp>
        <p:nvSpPr>
          <p:cNvPr id="29" name="Rectangle 19"/>
          <p:cNvSpPr/>
          <p:nvPr/>
        </p:nvSpPr>
        <p:spPr>
          <a:xfrm rot="-60000">
            <a:off x="3727606" y="4357986"/>
            <a:ext cx="934367" cy="81895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what if they do not accept credit card?</a:t>
            </a:r>
          </a:p>
        </p:txBody>
      </p:sp>
      <p:sp>
        <p:nvSpPr>
          <p:cNvPr id="30" name="Rectangle 19"/>
          <p:cNvSpPr/>
          <p:nvPr/>
        </p:nvSpPr>
        <p:spPr>
          <a:xfrm rot="-60000">
            <a:off x="5778689" y="5611181"/>
            <a:ext cx="1016073" cy="93487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you never know when and if they arrive</a:t>
            </a:r>
          </a:p>
        </p:txBody>
      </p:sp>
    </p:spTree>
    <p:extLst>
      <p:ext uri="{BB962C8B-B14F-4D97-AF65-F5344CB8AC3E}">
        <p14:creationId xmlns:p14="http://schemas.microsoft.com/office/powerpoint/2010/main" val="103758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5" grpId="0" animBg="1"/>
      <p:bldP spid="16" grpId="0" animBg="1"/>
      <p:bldP spid="21" grpId="0" animBg="1"/>
      <p:bldP spid="22" grpId="0" animBg="1"/>
      <p:bldP spid="24" grpId="0" animBg="1"/>
      <p:bldP spid="29"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33825"/>
          </a:xfrm>
        </p:spPr>
        <p:txBody>
          <a:bodyPr/>
          <a:lstStyle/>
          <a:p>
            <a:r>
              <a:rPr lang="fi-FI" sz="4000" dirty="0"/>
              <a:t>How Does Our Product Meet Those Needs?</a:t>
            </a:r>
            <a:endParaRPr lang="en-GB"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9962" y="1082675"/>
            <a:ext cx="5252075" cy="5094288"/>
          </a:xfrm>
        </p:spPr>
      </p:pic>
      <p:sp>
        <p:nvSpPr>
          <p:cNvPr id="5" name="Content Placeholder 2"/>
          <p:cNvSpPr txBox="1">
            <a:spLocks/>
          </p:cNvSpPr>
          <p:nvPr/>
        </p:nvSpPr>
        <p:spPr bwMode="auto">
          <a:xfrm>
            <a:off x="319314" y="2869118"/>
            <a:ext cx="3060540" cy="127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i="0" kern="0" dirty="0"/>
              <a:t>Which products help get customer jobs done?</a:t>
            </a:r>
            <a:endParaRPr lang="en-GB" i="0" kern="0" dirty="0"/>
          </a:p>
        </p:txBody>
      </p:sp>
      <p:sp>
        <p:nvSpPr>
          <p:cNvPr id="6" name="Content Placeholder 2"/>
          <p:cNvSpPr txBox="1">
            <a:spLocks/>
          </p:cNvSpPr>
          <p:nvPr/>
        </p:nvSpPr>
        <p:spPr bwMode="auto">
          <a:xfrm>
            <a:off x="8905505" y="4141583"/>
            <a:ext cx="3130373" cy="93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i="0" kern="0" dirty="0"/>
              <a:t>How do they relieve pains?</a:t>
            </a:r>
            <a:endParaRPr lang="en-GB" i="0" kern="0" dirty="0"/>
          </a:p>
        </p:txBody>
      </p:sp>
      <p:sp>
        <p:nvSpPr>
          <p:cNvPr id="7" name="Content Placeholder 2"/>
          <p:cNvSpPr txBox="1">
            <a:spLocks/>
          </p:cNvSpPr>
          <p:nvPr/>
        </p:nvSpPr>
        <p:spPr bwMode="auto">
          <a:xfrm>
            <a:off x="8694994" y="1973864"/>
            <a:ext cx="3340885" cy="113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6209" indent="-176209" algn="ctr" rtl="0" eaLnBrk="1" fontAlgn="base" hangingPunct="1">
              <a:spcBef>
                <a:spcPct val="20000"/>
              </a:spcBef>
              <a:spcAft>
                <a:spcPct val="0"/>
              </a:spcAft>
              <a:buFont typeface="Wingdings" pitchFamily="2" charset="2"/>
              <a:buNone/>
              <a:defRPr>
                <a:solidFill>
                  <a:srgbClr val="000000"/>
                </a:solidFill>
                <a:latin typeface="+mn-lt"/>
                <a:ea typeface="+mn-ea"/>
                <a:cs typeface="+mn-cs"/>
              </a:defRPr>
            </a:lvl1pPr>
            <a:lvl2pPr marL="571486" indent="-190495" algn="ctr" rtl="0" eaLnBrk="1" fontAlgn="base" hangingPunct="1">
              <a:spcBef>
                <a:spcPct val="20000"/>
              </a:spcBef>
              <a:spcAft>
                <a:spcPct val="0"/>
              </a:spcAft>
              <a:buChar char="•"/>
              <a:defRPr sz="1600">
                <a:solidFill>
                  <a:srgbClr val="000000"/>
                </a:solidFill>
                <a:latin typeface="+mn-lt"/>
              </a:defRPr>
            </a:lvl2pPr>
            <a:lvl3pPr marL="952476" indent="-190495" algn="ctr" rtl="0" eaLnBrk="1" fontAlgn="base" hangingPunct="1">
              <a:spcBef>
                <a:spcPct val="20000"/>
              </a:spcBef>
              <a:spcAft>
                <a:spcPct val="0"/>
              </a:spcAft>
              <a:buChar char="»"/>
              <a:defRPr sz="1600">
                <a:solidFill>
                  <a:srgbClr val="000000"/>
                </a:solidFill>
                <a:latin typeface="+mn-lt"/>
              </a:defRPr>
            </a:lvl3pPr>
            <a:lvl4pPr marL="1333467" indent="-190495" algn="ctr" rtl="0" eaLnBrk="1" fontAlgn="base" hangingPunct="1">
              <a:spcBef>
                <a:spcPct val="20000"/>
              </a:spcBef>
              <a:spcAft>
                <a:spcPct val="0"/>
              </a:spcAft>
              <a:buFont typeface="Wingdings" pitchFamily="2" charset="2"/>
              <a:buChar char="§"/>
              <a:defRPr sz="1400">
                <a:solidFill>
                  <a:srgbClr val="000000"/>
                </a:solidFill>
                <a:latin typeface="+mn-lt"/>
              </a:defRPr>
            </a:lvl4pPr>
            <a:lvl5pPr marL="1727157" indent="-203195" algn="ctr" rtl="0" eaLnBrk="1" fontAlgn="base" hangingPunct="1">
              <a:spcBef>
                <a:spcPct val="20000"/>
              </a:spcBef>
              <a:spcAft>
                <a:spcPct val="0"/>
              </a:spcAft>
              <a:buChar char="°"/>
              <a:defRPr sz="1400">
                <a:solidFill>
                  <a:srgbClr val="000000"/>
                </a:solidFill>
                <a:latin typeface="+mn-lt"/>
              </a:defRPr>
            </a:lvl5pPr>
            <a:lvl6pPr marL="2184345" indent="-203195" algn="l" rtl="0" eaLnBrk="1" fontAlgn="base" hangingPunct="1">
              <a:spcBef>
                <a:spcPct val="20000"/>
              </a:spcBef>
              <a:spcAft>
                <a:spcPct val="0"/>
              </a:spcAft>
              <a:buChar char="°"/>
              <a:defRPr sz="1400">
                <a:solidFill>
                  <a:srgbClr val="4B4F55"/>
                </a:solidFill>
                <a:latin typeface="+mn-lt"/>
              </a:defRPr>
            </a:lvl6pPr>
            <a:lvl7pPr marL="2641534" indent="-203195" algn="l" rtl="0" eaLnBrk="1" fontAlgn="base" hangingPunct="1">
              <a:spcBef>
                <a:spcPct val="20000"/>
              </a:spcBef>
              <a:spcAft>
                <a:spcPct val="0"/>
              </a:spcAft>
              <a:buChar char="°"/>
              <a:defRPr sz="1400">
                <a:solidFill>
                  <a:srgbClr val="4B4F55"/>
                </a:solidFill>
                <a:latin typeface="+mn-lt"/>
              </a:defRPr>
            </a:lvl7pPr>
            <a:lvl8pPr marL="3098723" indent="-203195" algn="l" rtl="0" eaLnBrk="1" fontAlgn="base" hangingPunct="1">
              <a:spcBef>
                <a:spcPct val="20000"/>
              </a:spcBef>
              <a:spcAft>
                <a:spcPct val="0"/>
              </a:spcAft>
              <a:buChar char="°"/>
              <a:defRPr sz="1400">
                <a:solidFill>
                  <a:srgbClr val="4B4F55"/>
                </a:solidFill>
                <a:latin typeface="+mn-lt"/>
              </a:defRPr>
            </a:lvl8pPr>
            <a:lvl9pPr marL="3555911" indent="-203195" algn="l" rtl="0" eaLnBrk="1" fontAlgn="base" hangingPunct="1">
              <a:spcBef>
                <a:spcPct val="20000"/>
              </a:spcBef>
              <a:spcAft>
                <a:spcPct val="0"/>
              </a:spcAft>
              <a:buChar char="°"/>
              <a:defRPr sz="1400">
                <a:solidFill>
                  <a:srgbClr val="4B4F55"/>
                </a:solidFill>
                <a:latin typeface="+mn-lt"/>
              </a:defRPr>
            </a:lvl9pPr>
          </a:lstStyle>
          <a:p>
            <a:r>
              <a:rPr lang="fi-FI" i="0" kern="0" dirty="0"/>
              <a:t>How do they create gains?</a:t>
            </a:r>
            <a:endParaRPr lang="en-GB" i="0" kern="0" dirty="0"/>
          </a:p>
        </p:txBody>
      </p:sp>
      <p:sp>
        <p:nvSpPr>
          <p:cNvPr id="9" name="Rectangle 19"/>
          <p:cNvSpPr/>
          <p:nvPr/>
        </p:nvSpPr>
        <p:spPr>
          <a:xfrm rot="-60000">
            <a:off x="5310767" y="4467528"/>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Uber handles credit card</a:t>
            </a:r>
          </a:p>
        </p:txBody>
      </p:sp>
      <p:sp>
        <p:nvSpPr>
          <p:cNvPr id="10" name="Rectangle 19"/>
          <p:cNvSpPr/>
          <p:nvPr/>
        </p:nvSpPr>
        <p:spPr>
          <a:xfrm rot="-60000">
            <a:off x="6890214" y="3809811"/>
            <a:ext cx="1212770" cy="58172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access to large pool of drivers (visible on map)</a:t>
            </a:r>
          </a:p>
        </p:txBody>
      </p:sp>
      <p:sp>
        <p:nvSpPr>
          <p:cNvPr id="11" name="Rectangle 19"/>
          <p:cNvSpPr/>
          <p:nvPr/>
        </p:nvSpPr>
        <p:spPr>
          <a:xfrm rot="-60000">
            <a:off x="7367690" y="4750207"/>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driver arrival time</a:t>
            </a:r>
          </a:p>
        </p:txBody>
      </p:sp>
      <p:sp>
        <p:nvSpPr>
          <p:cNvPr id="18" name="Rectangle 19"/>
          <p:cNvSpPr/>
          <p:nvPr/>
        </p:nvSpPr>
        <p:spPr>
          <a:xfrm rot="-60000">
            <a:off x="5822125" y="5308284"/>
            <a:ext cx="1092211" cy="564616"/>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i="0" kern="0" dirty="0">
                <a:solidFill>
                  <a:prstClr val="black"/>
                </a:solidFill>
                <a:latin typeface="Calibri"/>
                <a:ea typeface="+mn-ea"/>
                <a:cs typeface="Arial" pitchFamily="34" charset="0"/>
              </a:rPr>
              <a:t>transparent route map with Google</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19" name="Rectangle 19"/>
          <p:cNvSpPr/>
          <p:nvPr/>
        </p:nvSpPr>
        <p:spPr>
          <a:xfrm rot="-60000">
            <a:off x="4473683" y="5090597"/>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automatic payment</a:t>
            </a:r>
          </a:p>
        </p:txBody>
      </p:sp>
      <p:sp>
        <p:nvSpPr>
          <p:cNvPr id="25" name="Rectangle 19"/>
          <p:cNvSpPr/>
          <p:nvPr/>
        </p:nvSpPr>
        <p:spPr>
          <a:xfrm rot="21540000">
            <a:off x="7322317" y="2249981"/>
            <a:ext cx="97636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don’t spend time waiting</a:t>
            </a:r>
          </a:p>
        </p:txBody>
      </p:sp>
      <p:sp>
        <p:nvSpPr>
          <p:cNvPr id="27" name="Rectangle 19"/>
          <p:cNvSpPr/>
          <p:nvPr/>
        </p:nvSpPr>
        <p:spPr>
          <a:xfrm rot="21540000">
            <a:off x="4938974" y="1354563"/>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send ETA estimate</a:t>
            </a:r>
          </a:p>
        </p:txBody>
      </p:sp>
      <p:sp>
        <p:nvSpPr>
          <p:cNvPr id="28" name="Rectangle 19"/>
          <p:cNvSpPr/>
          <p:nvPr/>
        </p:nvSpPr>
        <p:spPr>
          <a:xfrm rot="21540000">
            <a:off x="6602009" y="2968555"/>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automatic electronic receipt</a:t>
            </a:r>
          </a:p>
        </p:txBody>
      </p:sp>
      <p:sp>
        <p:nvSpPr>
          <p:cNvPr id="30" name="Rectangle 19"/>
          <p:cNvSpPr/>
          <p:nvPr/>
        </p:nvSpPr>
        <p:spPr>
          <a:xfrm rot="-60000">
            <a:off x="3716123" y="2549564"/>
            <a:ext cx="1112042" cy="56428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Uber application</a:t>
            </a:r>
          </a:p>
        </p:txBody>
      </p:sp>
      <p:sp>
        <p:nvSpPr>
          <p:cNvPr id="20" name="Rectangle 19">
            <a:extLst>
              <a:ext uri="{FF2B5EF4-FFF2-40B4-BE49-F238E27FC236}">
                <a16:creationId xmlns:a16="http://schemas.microsoft.com/office/drawing/2014/main" id="{85F48719-8F5D-4017-B5AC-098C01E4A7BA}"/>
              </a:ext>
            </a:extLst>
          </p:cNvPr>
          <p:cNvSpPr/>
          <p:nvPr/>
        </p:nvSpPr>
        <p:spPr>
          <a:xfrm rot="-60000">
            <a:off x="3738800" y="4185186"/>
            <a:ext cx="1112042" cy="564282"/>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9BBB59">
                  <a:lumMod val="40000"/>
                  <a:lumOff val="60000"/>
                </a:srgbClr>
              </a:gs>
              <a:gs pos="0">
                <a:srgbClr val="C4D0AC"/>
              </a:gs>
              <a:gs pos="100000">
                <a:srgbClr val="94E53B"/>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personal</a:t>
            </a:r>
            <a:r>
              <a:rPr kumimoji="0" lang="en-US" sz="1200" b="0" i="0" u="none" strike="noStrike" kern="0" cap="none" spc="0" normalizeH="0" noProof="0" dirty="0">
                <a:ln>
                  <a:noFill/>
                </a:ln>
                <a:solidFill>
                  <a:prstClr val="black"/>
                </a:solidFill>
                <a:effectLst/>
                <a:uLnTx/>
                <a:uFillTx/>
                <a:latin typeface="Calibri"/>
                <a:ea typeface="+mn-ea"/>
                <a:cs typeface="Arial" pitchFamily="34" charset="0"/>
              </a:rPr>
              <a:t> mobility service from A to B</a:t>
            </a:r>
            <a:endPar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
        <p:nvSpPr>
          <p:cNvPr id="21" name="Rectangle 19">
            <a:extLst>
              <a:ext uri="{FF2B5EF4-FFF2-40B4-BE49-F238E27FC236}">
                <a16:creationId xmlns:a16="http://schemas.microsoft.com/office/drawing/2014/main" id="{056E9E0A-2A45-46C3-9DED-FEC0EE88670A}"/>
              </a:ext>
            </a:extLst>
          </p:cNvPr>
          <p:cNvSpPr/>
          <p:nvPr/>
        </p:nvSpPr>
        <p:spPr>
          <a:xfrm rot="-60000">
            <a:off x="7501167" y="5389296"/>
            <a:ext cx="772361" cy="52999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driver ratings</a:t>
            </a:r>
          </a:p>
        </p:txBody>
      </p:sp>
      <p:sp>
        <p:nvSpPr>
          <p:cNvPr id="22" name="Rectangle 19">
            <a:extLst>
              <a:ext uri="{FF2B5EF4-FFF2-40B4-BE49-F238E27FC236}">
                <a16:creationId xmlns:a16="http://schemas.microsoft.com/office/drawing/2014/main" id="{4197E001-5AF6-43C7-87E4-239FAB6402B2}"/>
              </a:ext>
            </a:extLst>
          </p:cNvPr>
          <p:cNvSpPr/>
          <p:nvPr/>
        </p:nvSpPr>
        <p:spPr>
          <a:xfrm rot="21540000">
            <a:off x="5334781" y="2003108"/>
            <a:ext cx="782481" cy="53000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FC000">
                  <a:lumMod val="85000"/>
                  <a:lumOff val="15000"/>
                </a:srgbClr>
              </a:gs>
            </a:gsLst>
            <a:lin ang="5400000" scaled="1"/>
            <a:tileRect/>
          </a:gradFill>
          <a:ln w="25400" cap="flat" cmpd="sng" algn="ctr">
            <a:noFill/>
            <a:prstDash val="solid"/>
          </a:ln>
          <a:effectLst>
            <a:outerShdw blurRad="38100" dist="25400" dir="2700000" algn="tl" rotWithShape="0">
              <a:prstClr val="black">
                <a:alpha val="40000"/>
              </a:prstClr>
            </a:outerShdw>
          </a:effectLst>
        </p:spPr>
        <p:txBody>
          <a:bodyPr lIns="45720" tIns="45720" rIns="4572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Arial" pitchFamily="34" charset="0"/>
              </a:rPr>
              <a:t>share location</a:t>
            </a:r>
          </a:p>
        </p:txBody>
      </p:sp>
    </p:spTree>
    <p:extLst>
      <p:ext uri="{BB962C8B-B14F-4D97-AF65-F5344CB8AC3E}">
        <p14:creationId xmlns:p14="http://schemas.microsoft.com/office/powerpoint/2010/main" val="156613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19" grpId="0" animBg="1"/>
      <p:bldP spid="25" grpId="0" animBg="1"/>
      <p:bldP spid="27" grpId="0" animBg="1"/>
      <p:bldP spid="28" grpId="0" animBg="1"/>
      <p:bldP spid="30"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Objectives of this Module</a:t>
            </a:r>
            <a:endParaRPr lang="en-GB" dirty="0"/>
          </a:p>
        </p:txBody>
      </p:sp>
      <p:sp>
        <p:nvSpPr>
          <p:cNvPr id="3" name="Content Placeholder 2"/>
          <p:cNvSpPr>
            <a:spLocks noGrp="1"/>
          </p:cNvSpPr>
          <p:nvPr>
            <p:ph idx="1"/>
          </p:nvPr>
        </p:nvSpPr>
        <p:spPr>
          <a:xfrm>
            <a:off x="281355" y="649706"/>
            <a:ext cx="11635154" cy="5527810"/>
          </a:xfrm>
        </p:spPr>
        <p:txBody>
          <a:bodyPr/>
          <a:lstStyle/>
          <a:p>
            <a:r>
              <a:rPr lang="fi-FI" sz="2400" dirty="0"/>
              <a:t>In this module we will look at two tools: Value Proposition Canvas and Business Model Kit. Both tools are designed to help entrepreneurs to critically assess and re-think their business models and value propositions.</a:t>
            </a:r>
          </a:p>
          <a:p>
            <a:r>
              <a:rPr lang="fi-FI" sz="2400" dirty="0"/>
              <a:t>Before the module the participants are required to apply both tools to analyse the value propositions and business models of their own businesses. They should bring their results to the class for discussion with and constructive feedback from others. During the class session we will share insights how to use the tools the most effectively.</a:t>
            </a:r>
          </a:p>
          <a:p>
            <a:r>
              <a:rPr lang="fi-FI" sz="2400" u="sng" dirty="0"/>
              <a:t>This slide stack gives you the necessary information and video links so you can self-analyse and map your own value proposition and business model for discussion in class</a:t>
            </a:r>
            <a:r>
              <a:rPr lang="fi-FI" sz="2400" dirty="0"/>
              <a:t>. Please go over this slide stack, watch the recommended videos, and after this, apply the value proposition canvas and the business model kit to analyse your own business! In the class of Friday 11 June we will discuss your analysis and share insights and lessons.</a:t>
            </a:r>
          </a:p>
          <a:p>
            <a:r>
              <a:rPr lang="fi-FI" sz="2400" b="1" u="sng" dirty="0"/>
              <a:t>Note! This stack is best viewed in presentation mode! (Press F5 to present)</a:t>
            </a:r>
            <a:endParaRPr lang="en-GB" sz="2400" b="1" u="sng" dirty="0"/>
          </a:p>
        </p:txBody>
      </p:sp>
    </p:spTree>
    <p:extLst>
      <p:ext uri="{BB962C8B-B14F-4D97-AF65-F5344CB8AC3E}">
        <p14:creationId xmlns:p14="http://schemas.microsoft.com/office/powerpoint/2010/main" val="1081415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33EC-D635-4332-BC15-9CD6AF11F3E6}"/>
              </a:ext>
            </a:extLst>
          </p:cNvPr>
          <p:cNvSpPr>
            <a:spLocks noGrp="1"/>
          </p:cNvSpPr>
          <p:nvPr>
            <p:ph type="title"/>
          </p:nvPr>
        </p:nvSpPr>
        <p:spPr>
          <a:xfrm>
            <a:off x="0" y="3906"/>
            <a:ext cx="12192000" cy="561702"/>
          </a:xfrm>
        </p:spPr>
        <p:txBody>
          <a:bodyPr/>
          <a:lstStyle/>
          <a:p>
            <a:r>
              <a:rPr lang="fi-FI" dirty="0"/>
              <a:t>Elements of Consumer Value (Possible Gains)</a:t>
            </a:r>
            <a:endParaRPr lang="en-GB" dirty="0"/>
          </a:p>
        </p:txBody>
      </p:sp>
      <p:pic>
        <p:nvPicPr>
          <p:cNvPr id="4" name="Picture 3">
            <a:extLst>
              <a:ext uri="{FF2B5EF4-FFF2-40B4-BE49-F238E27FC236}">
                <a16:creationId xmlns:a16="http://schemas.microsoft.com/office/drawing/2014/main" id="{571FB04A-CF3D-4FFB-940B-B5FE2AB7A9DA}"/>
              </a:ext>
            </a:extLst>
          </p:cNvPr>
          <p:cNvPicPr>
            <a:picLocks noChangeAspect="1"/>
          </p:cNvPicPr>
          <p:nvPr/>
        </p:nvPicPr>
        <p:blipFill>
          <a:blip r:embed="rId3"/>
          <a:stretch>
            <a:fillRect/>
          </a:stretch>
        </p:blipFill>
        <p:spPr>
          <a:xfrm>
            <a:off x="3571658" y="565608"/>
            <a:ext cx="5048684" cy="6066148"/>
          </a:xfrm>
          <a:prstGeom prst="rect">
            <a:avLst/>
          </a:prstGeom>
        </p:spPr>
      </p:pic>
      <p:sp>
        <p:nvSpPr>
          <p:cNvPr id="5" name="TextBox 4">
            <a:extLst>
              <a:ext uri="{FF2B5EF4-FFF2-40B4-BE49-F238E27FC236}">
                <a16:creationId xmlns:a16="http://schemas.microsoft.com/office/drawing/2014/main" id="{E6BDBA0F-B431-427B-8011-FCC8288ECF4D}"/>
              </a:ext>
            </a:extLst>
          </p:cNvPr>
          <p:cNvSpPr txBox="1"/>
          <p:nvPr/>
        </p:nvSpPr>
        <p:spPr>
          <a:xfrm>
            <a:off x="8974313" y="5920033"/>
            <a:ext cx="2907719" cy="646331"/>
          </a:xfrm>
          <a:prstGeom prst="rect">
            <a:avLst/>
          </a:prstGeom>
          <a:noFill/>
        </p:spPr>
        <p:txBody>
          <a:bodyPr wrap="none" rtlCol="0">
            <a:spAutoFit/>
          </a:bodyPr>
          <a:lstStyle/>
          <a:p>
            <a:r>
              <a:rPr lang="fi-FI" sz="1200" i="0" dirty="0">
                <a:solidFill>
                  <a:srgbClr val="1B0807"/>
                </a:solidFill>
                <a:latin typeface="+mn-lt"/>
              </a:rPr>
              <a:t>Source: Almquist, Senior &amp; Bloch. 2016.</a:t>
            </a:r>
            <a:br>
              <a:rPr lang="fi-FI" sz="1200" i="0" dirty="0">
                <a:solidFill>
                  <a:srgbClr val="1B0807"/>
                </a:solidFill>
                <a:latin typeface="+mn-lt"/>
              </a:rPr>
            </a:br>
            <a:r>
              <a:rPr lang="fi-FI" sz="1200" i="0" dirty="0">
                <a:solidFill>
                  <a:srgbClr val="1B0807"/>
                </a:solidFill>
                <a:latin typeface="+mn-lt"/>
              </a:rPr>
              <a:t>The Elements of Value. Harvard </a:t>
            </a:r>
            <a:br>
              <a:rPr lang="fi-FI" sz="1200" i="0" dirty="0">
                <a:solidFill>
                  <a:srgbClr val="1B0807"/>
                </a:solidFill>
                <a:latin typeface="+mn-lt"/>
              </a:rPr>
            </a:br>
            <a:r>
              <a:rPr lang="fi-FI" sz="1200" i="0" dirty="0">
                <a:solidFill>
                  <a:srgbClr val="1B0807"/>
                </a:solidFill>
                <a:latin typeface="+mn-lt"/>
              </a:rPr>
              <a:t>Business Review, September: 46-53</a:t>
            </a:r>
            <a:endParaRPr lang="en-GB" sz="1200" i="0" dirty="0">
              <a:solidFill>
                <a:srgbClr val="1B0807"/>
              </a:solidFill>
              <a:latin typeface="+mn-lt"/>
            </a:endParaRPr>
          </a:p>
        </p:txBody>
      </p:sp>
    </p:spTree>
    <p:extLst>
      <p:ext uri="{BB962C8B-B14F-4D97-AF65-F5344CB8AC3E}">
        <p14:creationId xmlns:p14="http://schemas.microsoft.com/office/powerpoint/2010/main" val="4234386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FEF7-50AA-4B19-A9C5-2D836BB611FD}"/>
              </a:ext>
            </a:extLst>
          </p:cNvPr>
          <p:cNvSpPr>
            <a:spLocks noGrp="1"/>
          </p:cNvSpPr>
          <p:nvPr>
            <p:ph type="title"/>
          </p:nvPr>
        </p:nvSpPr>
        <p:spPr/>
        <p:txBody>
          <a:bodyPr/>
          <a:lstStyle/>
          <a:p>
            <a:r>
              <a:rPr lang="fi-FI" dirty="0"/>
              <a:t>Elements of B2B Value</a:t>
            </a:r>
            <a:endParaRPr lang="en-GB" dirty="0"/>
          </a:p>
        </p:txBody>
      </p:sp>
      <p:pic>
        <p:nvPicPr>
          <p:cNvPr id="5" name="Content Placeholder 4">
            <a:extLst>
              <a:ext uri="{FF2B5EF4-FFF2-40B4-BE49-F238E27FC236}">
                <a16:creationId xmlns:a16="http://schemas.microsoft.com/office/drawing/2014/main" id="{3216F961-4B2D-48C7-89D1-F5D15B218A04}"/>
              </a:ext>
            </a:extLst>
          </p:cNvPr>
          <p:cNvPicPr>
            <a:picLocks noGrp="1" noChangeAspect="1"/>
          </p:cNvPicPr>
          <p:nvPr>
            <p:ph idx="1"/>
          </p:nvPr>
        </p:nvPicPr>
        <p:blipFill>
          <a:blip r:embed="rId3"/>
          <a:stretch>
            <a:fillRect/>
          </a:stretch>
        </p:blipFill>
        <p:spPr>
          <a:xfrm>
            <a:off x="3858780" y="777875"/>
            <a:ext cx="4474439" cy="5656686"/>
          </a:xfrm>
        </p:spPr>
      </p:pic>
      <p:sp>
        <p:nvSpPr>
          <p:cNvPr id="6" name="TextBox 5">
            <a:extLst>
              <a:ext uri="{FF2B5EF4-FFF2-40B4-BE49-F238E27FC236}">
                <a16:creationId xmlns:a16="http://schemas.microsoft.com/office/drawing/2014/main" id="{C536CA6B-FBCB-44CE-94AB-67A3240AB56C}"/>
              </a:ext>
            </a:extLst>
          </p:cNvPr>
          <p:cNvSpPr txBox="1"/>
          <p:nvPr/>
        </p:nvSpPr>
        <p:spPr>
          <a:xfrm>
            <a:off x="9251004" y="5486403"/>
            <a:ext cx="2834980" cy="1015663"/>
          </a:xfrm>
          <a:prstGeom prst="rect">
            <a:avLst/>
          </a:prstGeom>
          <a:noFill/>
        </p:spPr>
        <p:txBody>
          <a:bodyPr wrap="square" rtlCol="0">
            <a:spAutoFit/>
          </a:bodyPr>
          <a:lstStyle/>
          <a:p>
            <a:r>
              <a:rPr lang="en-GB" sz="1200" b="0" i="0" dirty="0" err="1">
                <a:solidFill>
                  <a:srgbClr val="222222"/>
                </a:solidFill>
                <a:effectLst/>
                <a:latin typeface="Arial" panose="020B0604020202020204" pitchFamily="34" charset="0"/>
              </a:rPr>
              <a:t>Almquist</a:t>
            </a:r>
            <a:r>
              <a:rPr lang="en-GB" sz="1200" b="0" i="0" dirty="0">
                <a:solidFill>
                  <a:srgbClr val="222222"/>
                </a:solidFill>
                <a:effectLst/>
                <a:latin typeface="Arial" panose="020B0604020202020204" pitchFamily="34" charset="0"/>
              </a:rPr>
              <a:t>, Eric, Jamie Cleghorn, and Lori Sherer. "The B2B elements of value." </a:t>
            </a:r>
            <a:r>
              <a:rPr lang="en-GB" sz="1200" b="0" i="1" dirty="0">
                <a:solidFill>
                  <a:srgbClr val="222222"/>
                </a:solidFill>
                <a:effectLst/>
                <a:latin typeface="Arial" panose="020B0604020202020204" pitchFamily="34" charset="0"/>
              </a:rPr>
              <a:t>Harvard Business Review</a:t>
            </a:r>
            <a:r>
              <a:rPr lang="en-GB" sz="1200" b="0" i="0" dirty="0">
                <a:solidFill>
                  <a:srgbClr val="222222"/>
                </a:solidFill>
                <a:effectLst/>
                <a:latin typeface="Arial" panose="020B0604020202020204" pitchFamily="34" charset="0"/>
              </a:rPr>
              <a:t> 96.3 (2018): 18.</a:t>
            </a:r>
          </a:p>
          <a:p>
            <a:r>
              <a:rPr lang="en-GB" sz="1200" i="0" dirty="0">
                <a:solidFill>
                  <a:srgbClr val="222222"/>
                </a:solidFill>
                <a:latin typeface="Arial" panose="020B0604020202020204" pitchFamily="34" charset="0"/>
              </a:rPr>
              <a:t>(accessible through Imperial library)</a:t>
            </a:r>
            <a:endParaRPr lang="en-GB" i="0" dirty="0">
              <a:solidFill>
                <a:srgbClr val="1B0807"/>
              </a:solidFill>
              <a:latin typeface="+mn-lt"/>
            </a:endParaRPr>
          </a:p>
        </p:txBody>
      </p:sp>
    </p:spTree>
    <p:extLst>
      <p:ext uri="{BB962C8B-B14F-4D97-AF65-F5344CB8AC3E}">
        <p14:creationId xmlns:p14="http://schemas.microsoft.com/office/powerpoint/2010/main" val="1619587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4077758" y="6235548"/>
            <a:ext cx="4036484" cy="622452"/>
          </a:xfrm>
          <a:solidFill>
            <a:srgbClr val="FFFFFF">
              <a:alpha val="39999"/>
            </a:srgbClr>
          </a:solidFill>
        </p:spPr>
        <p:txBody>
          <a:bodyPr/>
          <a:lstStyle/>
          <a:p>
            <a:pPr>
              <a:spcBef>
                <a:spcPts val="0"/>
              </a:spcBef>
            </a:pPr>
            <a:r>
              <a:rPr lang="en-GB" dirty="0" err="1"/>
              <a:t>erkko.autio</a:t>
            </a:r>
            <a:br>
              <a:rPr lang="en-GB" dirty="0"/>
            </a:br>
            <a:r>
              <a:rPr lang="en-GB" dirty="0"/>
              <a:t>@imperial.ac.uk</a:t>
            </a:r>
          </a:p>
        </p:txBody>
      </p:sp>
      <p:sp>
        <p:nvSpPr>
          <p:cNvPr id="4" name="Title 3"/>
          <p:cNvSpPr>
            <a:spLocks noGrp="1"/>
          </p:cNvSpPr>
          <p:nvPr>
            <p:ph type="ctrTitle"/>
          </p:nvPr>
        </p:nvSpPr>
        <p:spPr>
          <a:xfrm>
            <a:off x="-1" y="2224584"/>
            <a:ext cx="12191999" cy="1478736"/>
          </a:xfrm>
          <a:solidFill>
            <a:srgbClr val="FFFFFF">
              <a:alpha val="40000"/>
            </a:srgbClr>
          </a:solidFill>
        </p:spPr>
        <p:txBody>
          <a:bodyPr/>
          <a:lstStyle/>
          <a:p>
            <a:r>
              <a:rPr lang="en-GB" dirty="0"/>
              <a:t>Triple Bottom Line Canvas and Integrating Sustainability Mission with </a:t>
            </a:r>
            <a:r>
              <a:rPr lang="en-GB"/>
              <a:t>Business Mission</a:t>
            </a:r>
            <a:endParaRPr lang="en-GB" dirty="0"/>
          </a:p>
        </p:txBody>
      </p:sp>
    </p:spTree>
    <p:extLst>
      <p:ext uri="{BB962C8B-B14F-4D97-AF65-F5344CB8AC3E}">
        <p14:creationId xmlns:p14="http://schemas.microsoft.com/office/powerpoint/2010/main" val="135420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Sustainability: A Systems of Systems Perspective</a:t>
            </a:r>
            <a:endParaRPr lang="en-GB" dirty="0"/>
          </a:p>
        </p:txBody>
      </p:sp>
      <p:pic>
        <p:nvPicPr>
          <p:cNvPr id="3" name="Picture 2"/>
          <p:cNvPicPr>
            <a:picLocks noChangeAspect="1"/>
          </p:cNvPicPr>
          <p:nvPr/>
        </p:nvPicPr>
        <p:blipFill>
          <a:blip r:embed="rId3"/>
          <a:stretch>
            <a:fillRect/>
          </a:stretch>
        </p:blipFill>
        <p:spPr>
          <a:xfrm>
            <a:off x="2102976" y="742664"/>
            <a:ext cx="7997480" cy="5356383"/>
          </a:xfrm>
          <a:prstGeom prst="rect">
            <a:avLst/>
          </a:prstGeom>
        </p:spPr>
      </p:pic>
      <p:sp>
        <p:nvSpPr>
          <p:cNvPr id="4" name="Rectangle 3"/>
          <p:cNvSpPr/>
          <p:nvPr/>
        </p:nvSpPr>
        <p:spPr>
          <a:xfrm>
            <a:off x="2404872" y="6611779"/>
            <a:ext cx="7967471" cy="246221"/>
          </a:xfrm>
          <a:prstGeom prst="rect">
            <a:avLst/>
          </a:prstGeom>
        </p:spPr>
        <p:txBody>
          <a:bodyPr wrap="square">
            <a:spAutoFit/>
          </a:bodyPr>
          <a:lstStyle/>
          <a:p>
            <a:pPr algn="r"/>
            <a:r>
              <a:rPr lang="en-GB" sz="1000" dirty="0" err="1">
                <a:solidFill>
                  <a:srgbClr val="000000"/>
                </a:solidFill>
              </a:rPr>
              <a:t>fiksel</a:t>
            </a:r>
            <a:r>
              <a:rPr lang="en-GB" sz="1000" dirty="0">
                <a:solidFill>
                  <a:srgbClr val="000000"/>
                </a:solidFill>
              </a:rPr>
              <a:t>, j. 2012. a systems view of sustainability: the triple value model. environmental development, 2: 138-141</a:t>
            </a:r>
          </a:p>
        </p:txBody>
      </p:sp>
    </p:spTree>
    <p:extLst>
      <p:ext uri="{BB962C8B-B14F-4D97-AF65-F5344CB8AC3E}">
        <p14:creationId xmlns:p14="http://schemas.microsoft.com/office/powerpoint/2010/main" val="796883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Sustainable Business Models: Dimensions</a:t>
            </a:r>
            <a:endParaRPr lang="en-GB" dirty="0"/>
          </a:p>
        </p:txBody>
      </p:sp>
      <p:sp>
        <p:nvSpPr>
          <p:cNvPr id="3" name="Round Single Corner Rectangle 2"/>
          <p:cNvSpPr/>
          <p:nvPr/>
        </p:nvSpPr>
        <p:spPr bwMode="auto">
          <a:xfrm>
            <a:off x="438912" y="790007"/>
            <a:ext cx="5321138" cy="3295463"/>
          </a:xfrm>
          <a:prstGeom prst="round1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Environmental Impact</a:t>
            </a:r>
          </a:p>
          <a:p>
            <a:pPr marL="0" marR="0" indent="0" defTabSz="914400" rtl="0" eaLnBrk="1" fontAlgn="base" latinLnBrk="0" hangingPunct="1">
              <a:lnSpc>
                <a:spcPct val="100000"/>
              </a:lnSpc>
              <a:spcBef>
                <a:spcPct val="0"/>
              </a:spcBef>
              <a:spcAft>
                <a:spcPct val="0"/>
              </a:spcAft>
              <a:buClrTx/>
              <a:buSzTx/>
              <a:buFontTx/>
              <a:buNone/>
              <a:tabLst/>
            </a:pPr>
            <a:endParaRPr lang="fi-FI" sz="1600" i="0" dirty="0">
              <a:solidFill>
                <a:srgbClr val="000000"/>
              </a:solidFill>
              <a:latin typeface="+mn-lt"/>
              <a:cs typeface="Times New Roman" pitchFamily="18" charset="0"/>
            </a:endParaRPr>
          </a:p>
          <a:p>
            <a:pPr marL="265113" marR="0" indent="-265113" defTabSz="914400" rtl="0" eaLnBrk="1" fontAlgn="base" latinLnBrk="0" hangingPunct="1">
              <a:lnSpc>
                <a:spcPct val="100000"/>
              </a:lnSpc>
              <a:spcBef>
                <a:spcPct val="0"/>
              </a:spcBef>
              <a:spcAft>
                <a:spcPct val="0"/>
              </a:spcAft>
              <a:buClrTx/>
              <a:buSzTx/>
              <a:buFontTx/>
              <a:buNone/>
              <a:tabLst/>
            </a:pPr>
            <a:r>
              <a:rPr lang="fi-FI" sz="1600" b="1" i="0" dirty="0">
                <a:solidFill>
                  <a:srgbClr val="000000"/>
                </a:solidFill>
                <a:latin typeface="+mn-lt"/>
                <a:cs typeface="Times New Roman" pitchFamily="18" charset="0"/>
              </a:rPr>
              <a:t>Closed loop production</a:t>
            </a:r>
            <a:r>
              <a:rPr lang="fi-FI" sz="1600" i="0" dirty="0">
                <a:solidFill>
                  <a:srgbClr val="000000"/>
                </a:solidFill>
                <a:latin typeface="+mn-lt"/>
                <a:cs typeface="Times New Roman" pitchFamily="18" charset="0"/>
              </a:rPr>
              <a:t>: recycle materials used in production</a:t>
            </a:r>
          </a:p>
          <a:p>
            <a:pPr marL="265113" marR="0" indent="-265113"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Physical</a:t>
            </a:r>
            <a:r>
              <a:rPr kumimoji="0" lang="fi-FI" sz="1600" b="1" i="0" u="none" strike="noStrike" cap="none" normalizeH="0" dirty="0">
                <a:ln>
                  <a:noFill/>
                </a:ln>
                <a:solidFill>
                  <a:srgbClr val="000000"/>
                </a:solidFill>
                <a:effectLst/>
                <a:latin typeface="+mn-lt"/>
                <a:cs typeface="Times New Roman" pitchFamily="18" charset="0"/>
              </a:rPr>
              <a:t> to virtual</a:t>
            </a:r>
            <a:r>
              <a:rPr kumimoji="0" lang="fi-FI" sz="1600" b="0" i="0" u="none" strike="noStrike" cap="none" normalizeH="0" dirty="0">
                <a:ln>
                  <a:noFill/>
                </a:ln>
                <a:solidFill>
                  <a:srgbClr val="000000"/>
                </a:solidFill>
                <a:effectLst/>
                <a:latin typeface="+mn-lt"/>
                <a:cs typeface="Times New Roman" pitchFamily="18" charset="0"/>
              </a:rPr>
              <a:t>: replace physical infrastructure with digital service</a:t>
            </a:r>
          </a:p>
          <a:p>
            <a:pPr marL="265113" marR="0" indent="-265113" defTabSz="914400" rtl="0" eaLnBrk="1" fontAlgn="base" latinLnBrk="0" hangingPunct="1">
              <a:lnSpc>
                <a:spcPct val="100000"/>
              </a:lnSpc>
              <a:spcBef>
                <a:spcPct val="0"/>
              </a:spcBef>
              <a:spcAft>
                <a:spcPct val="0"/>
              </a:spcAft>
              <a:buClrTx/>
              <a:buSzTx/>
              <a:buFontTx/>
              <a:buNone/>
              <a:tabLst/>
            </a:pPr>
            <a:r>
              <a:rPr lang="fi-FI" sz="1600" b="1" i="0" baseline="0" dirty="0">
                <a:solidFill>
                  <a:srgbClr val="000000"/>
                </a:solidFill>
                <a:latin typeface="+mn-lt"/>
                <a:cs typeface="Times New Roman" pitchFamily="18" charset="0"/>
              </a:rPr>
              <a:t>On-demand</a:t>
            </a:r>
            <a:r>
              <a:rPr lang="fi-FI" sz="1600" b="1" i="0" dirty="0">
                <a:solidFill>
                  <a:srgbClr val="000000"/>
                </a:solidFill>
                <a:latin typeface="+mn-lt"/>
                <a:cs typeface="Times New Roman" pitchFamily="18" charset="0"/>
              </a:rPr>
              <a:t> production</a:t>
            </a:r>
            <a:r>
              <a:rPr lang="fi-FI" sz="1600" i="0" dirty="0">
                <a:solidFill>
                  <a:srgbClr val="000000"/>
                </a:solidFill>
                <a:latin typeface="+mn-lt"/>
                <a:cs typeface="Times New Roman" pitchFamily="18" charset="0"/>
              </a:rPr>
              <a:t>: produce only when demand is confirmed</a:t>
            </a:r>
          </a:p>
          <a:p>
            <a:pPr marL="265113" marR="0" indent="-265113"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Rematerialisation</a:t>
            </a:r>
            <a:r>
              <a:rPr kumimoji="0" lang="fi-FI" sz="1600" b="0" i="0" u="none" strike="noStrike" cap="none" normalizeH="0" baseline="0" dirty="0">
                <a:ln>
                  <a:noFill/>
                </a:ln>
                <a:solidFill>
                  <a:srgbClr val="000000"/>
                </a:solidFill>
                <a:effectLst/>
                <a:latin typeface="+mn-lt"/>
                <a:cs typeface="Times New Roman" pitchFamily="18" charset="0"/>
              </a:rPr>
              <a:t>: re-use waste</a:t>
            </a:r>
          </a:p>
          <a:p>
            <a:pPr marL="265113" indent="-265113" defTabSz="914400"/>
            <a:r>
              <a:rPr lang="fi-FI" sz="1600" b="1" i="0" dirty="0">
                <a:solidFill>
                  <a:srgbClr val="000000"/>
                </a:solidFill>
                <a:latin typeface="+mn-lt"/>
                <a:cs typeface="Times New Roman" pitchFamily="18" charset="0"/>
              </a:rPr>
              <a:t>Product as service</a:t>
            </a:r>
            <a:r>
              <a:rPr lang="fi-FI" sz="1600" i="0" dirty="0">
                <a:solidFill>
                  <a:srgbClr val="000000"/>
                </a:solidFill>
                <a:latin typeface="+mn-lt"/>
                <a:cs typeface="Times New Roman" pitchFamily="18" charset="0"/>
              </a:rPr>
              <a:t>: pay for the service product provides</a:t>
            </a:r>
          </a:p>
          <a:p>
            <a:pPr marL="265113" indent="-265113" defTabSz="914400"/>
            <a:r>
              <a:rPr lang="fi-FI" sz="1600" b="1" i="0" dirty="0">
                <a:solidFill>
                  <a:srgbClr val="000000"/>
                </a:solidFill>
                <a:latin typeface="+mn-lt"/>
                <a:cs typeface="Times New Roman" pitchFamily="18" charset="0"/>
              </a:rPr>
              <a:t>Progressive purchase</a:t>
            </a:r>
            <a:r>
              <a:rPr lang="fi-FI" sz="1600" i="0" dirty="0">
                <a:solidFill>
                  <a:srgbClr val="000000"/>
                </a:solidFill>
                <a:latin typeface="+mn-lt"/>
                <a:cs typeface="Times New Roman" pitchFamily="18" charset="0"/>
              </a:rPr>
              <a:t>: lease or rent what you cannot buy outright</a:t>
            </a:r>
          </a:p>
        </p:txBody>
      </p:sp>
      <p:sp>
        <p:nvSpPr>
          <p:cNvPr id="4" name="Round Single Corner Rectangle 3"/>
          <p:cNvSpPr/>
          <p:nvPr/>
        </p:nvSpPr>
        <p:spPr bwMode="auto">
          <a:xfrm>
            <a:off x="6379935" y="790007"/>
            <a:ext cx="5299562" cy="3295463"/>
          </a:xfrm>
          <a:prstGeom prst="round1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Social Impact</a:t>
            </a:r>
          </a:p>
          <a:p>
            <a:pPr marL="0" marR="0" indent="0" defTabSz="914400" rtl="0" eaLnBrk="1" fontAlgn="base" latinLnBrk="0" hangingPunct="1">
              <a:lnSpc>
                <a:spcPct val="100000"/>
              </a:lnSpc>
              <a:spcBef>
                <a:spcPct val="0"/>
              </a:spcBef>
              <a:spcAft>
                <a:spcPct val="0"/>
              </a:spcAft>
              <a:buClrTx/>
              <a:buSzTx/>
              <a:buFontTx/>
              <a:buNone/>
              <a:tabLst/>
            </a:pPr>
            <a:endParaRPr lang="fi-FI" sz="1600" i="0" dirty="0">
              <a:solidFill>
                <a:srgbClr val="000000"/>
              </a:solidFill>
              <a:latin typeface="+mn-lt"/>
              <a:cs typeface="Times New Roman" pitchFamily="18" charset="0"/>
            </a:endParaRPr>
          </a:p>
          <a:p>
            <a:pPr marL="182563" marR="0" indent="-182563" defTabSz="914400" rtl="0" eaLnBrk="1" fontAlgn="base" latinLnBrk="0" hangingPunct="1">
              <a:lnSpc>
                <a:spcPct val="100000"/>
              </a:lnSpc>
              <a:spcBef>
                <a:spcPct val="0"/>
              </a:spcBef>
              <a:spcAft>
                <a:spcPct val="0"/>
              </a:spcAft>
              <a:buClrTx/>
              <a:buSzTx/>
              <a:buFontTx/>
              <a:buNone/>
              <a:tabLst/>
            </a:pPr>
            <a:r>
              <a:rPr lang="fi-FI" sz="1600" b="1" i="0" dirty="0">
                <a:solidFill>
                  <a:srgbClr val="000000"/>
                </a:solidFill>
                <a:latin typeface="+mn-lt"/>
                <a:cs typeface="Times New Roman" pitchFamily="18" charset="0"/>
              </a:rPr>
              <a:t>Buy one, give one</a:t>
            </a:r>
            <a:r>
              <a:rPr lang="fi-FI" sz="1600" i="0" dirty="0">
                <a:solidFill>
                  <a:srgbClr val="000000"/>
                </a:solidFill>
                <a:latin typeface="+mn-lt"/>
                <a:cs typeface="Times New Roman" pitchFamily="18" charset="0"/>
              </a:rPr>
              <a:t>: for each sale, donate a similar good</a:t>
            </a:r>
          </a:p>
          <a:p>
            <a:pPr marL="182563" marR="0" indent="-182563"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Cooperative</a:t>
            </a:r>
            <a:r>
              <a:rPr kumimoji="0" lang="fi-FI" sz="1600" b="0" i="0" u="none" strike="noStrike" cap="none" normalizeH="0" dirty="0">
                <a:ln>
                  <a:noFill/>
                </a:ln>
                <a:solidFill>
                  <a:srgbClr val="000000"/>
                </a:solidFill>
                <a:effectLst/>
                <a:latin typeface="+mn-lt"/>
                <a:cs typeface="Times New Roman" pitchFamily="18" charset="0"/>
              </a:rPr>
              <a:t>: stakeholder ownership and participation</a:t>
            </a:r>
          </a:p>
          <a:p>
            <a:pPr marL="182563" marR="0" indent="-182563" defTabSz="914400" rtl="0" eaLnBrk="1" fontAlgn="base" latinLnBrk="0" hangingPunct="1">
              <a:lnSpc>
                <a:spcPct val="100000"/>
              </a:lnSpc>
              <a:spcBef>
                <a:spcPct val="0"/>
              </a:spcBef>
              <a:spcAft>
                <a:spcPct val="0"/>
              </a:spcAft>
              <a:buClrTx/>
              <a:buSzTx/>
              <a:buFontTx/>
              <a:buNone/>
              <a:tabLst/>
            </a:pPr>
            <a:r>
              <a:rPr lang="fi-FI" sz="1600" b="1" i="0" baseline="0" dirty="0">
                <a:solidFill>
                  <a:srgbClr val="000000"/>
                </a:solidFill>
                <a:latin typeface="+mn-lt"/>
                <a:cs typeface="Times New Roman" pitchFamily="18" charset="0"/>
              </a:rPr>
              <a:t>Inclusive</a:t>
            </a:r>
            <a:r>
              <a:rPr lang="fi-FI" sz="1600" b="1" i="0" dirty="0">
                <a:solidFill>
                  <a:srgbClr val="000000"/>
                </a:solidFill>
                <a:latin typeface="+mn-lt"/>
                <a:cs typeface="Times New Roman" pitchFamily="18" charset="0"/>
              </a:rPr>
              <a:t> sourcing</a:t>
            </a:r>
            <a:r>
              <a:rPr lang="fi-FI" sz="1600" i="0" dirty="0">
                <a:solidFill>
                  <a:srgbClr val="000000"/>
                </a:solidFill>
                <a:latin typeface="+mn-lt"/>
                <a:cs typeface="Times New Roman" pitchFamily="18" charset="0"/>
              </a:rPr>
              <a:t>: fair practices over supply chain</a:t>
            </a:r>
          </a:p>
          <a:p>
            <a:pPr marL="182563" indent="-182563" defTabSz="914400"/>
            <a:r>
              <a:rPr lang="fi-FI" sz="1600" b="1" i="0" dirty="0">
                <a:solidFill>
                  <a:srgbClr val="000000"/>
                </a:solidFill>
                <a:latin typeface="+mn-lt"/>
                <a:cs typeface="Times New Roman" pitchFamily="18" charset="0"/>
              </a:rPr>
              <a:t>Social crowdfunding</a:t>
            </a:r>
            <a:r>
              <a:rPr lang="fi-FI" sz="1600" i="0" dirty="0">
                <a:solidFill>
                  <a:srgbClr val="000000"/>
                </a:solidFill>
                <a:latin typeface="+mn-lt"/>
                <a:cs typeface="Times New Roman" pitchFamily="18" charset="0"/>
              </a:rPr>
              <a:t>: raise money in increments from a group of people</a:t>
            </a:r>
          </a:p>
          <a:p>
            <a:pPr marL="182563" indent="-182563" defTabSz="914400"/>
            <a:r>
              <a:rPr lang="fi-FI" sz="1600" b="1" i="0" dirty="0">
                <a:solidFill>
                  <a:srgbClr val="000000"/>
                </a:solidFill>
                <a:latin typeface="+mn-lt"/>
                <a:cs typeface="Times New Roman" pitchFamily="18" charset="0"/>
              </a:rPr>
              <a:t>Social mission</a:t>
            </a:r>
            <a:r>
              <a:rPr lang="fi-FI" sz="1600" i="0" dirty="0">
                <a:solidFill>
                  <a:srgbClr val="000000"/>
                </a:solidFill>
                <a:latin typeface="+mn-lt"/>
                <a:cs typeface="Times New Roman" pitchFamily="18" charset="0"/>
              </a:rPr>
              <a:t>: address community problem as part of business mission</a:t>
            </a:r>
          </a:p>
          <a:p>
            <a:pPr marL="182563" indent="-182563" defTabSz="914400"/>
            <a:r>
              <a:rPr lang="fi-FI" sz="1600" b="1" i="0" dirty="0">
                <a:solidFill>
                  <a:srgbClr val="000000"/>
                </a:solidFill>
                <a:latin typeface="+mn-lt"/>
                <a:cs typeface="Times New Roman" pitchFamily="18" charset="0"/>
              </a:rPr>
              <a:t>Behavior change</a:t>
            </a:r>
            <a:r>
              <a:rPr lang="fi-FI" sz="1600" i="0" dirty="0">
                <a:solidFill>
                  <a:srgbClr val="000000"/>
                </a:solidFill>
                <a:latin typeface="+mn-lt"/>
                <a:cs typeface="Times New Roman" pitchFamily="18" charset="0"/>
              </a:rPr>
              <a:t>: stimulate behavior change through nudging</a:t>
            </a:r>
          </a:p>
        </p:txBody>
      </p:sp>
      <p:sp>
        <p:nvSpPr>
          <p:cNvPr id="5" name="Round Single Corner Rectangle 4"/>
          <p:cNvSpPr/>
          <p:nvPr/>
        </p:nvSpPr>
        <p:spPr bwMode="auto">
          <a:xfrm>
            <a:off x="3567548" y="4490424"/>
            <a:ext cx="5329564" cy="1882944"/>
          </a:xfrm>
          <a:prstGeom prst="round1Rect">
            <a:avLst/>
          </a:prstGeom>
          <a:noFill/>
          <a:ln w="381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Base of Pyramid</a:t>
            </a:r>
          </a:p>
          <a:p>
            <a:pPr marL="0" marR="0" indent="0" defTabSz="914400" rtl="0" eaLnBrk="1" fontAlgn="base" latinLnBrk="0" hangingPunct="1">
              <a:lnSpc>
                <a:spcPct val="100000"/>
              </a:lnSpc>
              <a:spcBef>
                <a:spcPct val="0"/>
              </a:spcBef>
              <a:spcAft>
                <a:spcPct val="0"/>
              </a:spcAft>
              <a:buClrTx/>
              <a:buSzTx/>
              <a:buFontTx/>
              <a:buNone/>
              <a:tabLst/>
            </a:pPr>
            <a:endParaRPr lang="fi-FI" sz="1600" i="0" dirty="0">
              <a:solidFill>
                <a:srgbClr val="000000"/>
              </a:solidFill>
              <a:latin typeface="+mn-lt"/>
              <a:cs typeface="Times New Roman" pitchFamily="18" charset="0"/>
            </a:endParaRPr>
          </a:p>
          <a:p>
            <a:pPr marL="174625" marR="0" indent="-174625" defTabSz="914400" rtl="0" eaLnBrk="1" fontAlgn="base" latinLnBrk="0" hangingPunct="1">
              <a:lnSpc>
                <a:spcPct val="100000"/>
              </a:lnSpc>
              <a:spcBef>
                <a:spcPct val="0"/>
              </a:spcBef>
              <a:spcAft>
                <a:spcPct val="0"/>
              </a:spcAft>
              <a:buClrTx/>
              <a:buSzTx/>
              <a:buFontTx/>
              <a:buNone/>
              <a:tabLst/>
            </a:pPr>
            <a:r>
              <a:rPr lang="fi-FI" sz="1600" b="1" i="0" dirty="0">
                <a:solidFill>
                  <a:srgbClr val="000000"/>
                </a:solidFill>
                <a:latin typeface="+mn-lt"/>
                <a:cs typeface="Times New Roman" pitchFamily="18" charset="0"/>
              </a:rPr>
              <a:t>Alternative marketplace</a:t>
            </a:r>
            <a:r>
              <a:rPr lang="fi-FI" sz="1600" i="0" dirty="0">
                <a:solidFill>
                  <a:srgbClr val="000000"/>
                </a:solidFill>
                <a:latin typeface="+mn-lt"/>
                <a:cs typeface="Times New Roman" pitchFamily="18" charset="0"/>
              </a:rPr>
              <a:t>: ensuring fair trading practices</a:t>
            </a:r>
          </a:p>
          <a:p>
            <a:pPr marL="174625" marR="0" indent="-174625"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Differential pricing</a:t>
            </a:r>
            <a:r>
              <a:rPr kumimoji="0" lang="fi-FI" sz="1600" b="0" i="0" u="none" strike="noStrike" cap="none" normalizeH="0" baseline="0" dirty="0">
                <a:ln>
                  <a:noFill/>
                </a:ln>
                <a:solidFill>
                  <a:srgbClr val="000000"/>
                </a:solidFill>
                <a:effectLst/>
                <a:latin typeface="+mn-lt"/>
                <a:cs typeface="Times New Roman" pitchFamily="18" charset="0"/>
              </a:rPr>
              <a:t>: subsidise those with</a:t>
            </a:r>
            <a:r>
              <a:rPr kumimoji="0" lang="fi-FI" sz="1600" b="0" i="0" u="none" strike="noStrike" cap="none" normalizeH="0" dirty="0">
                <a:ln>
                  <a:noFill/>
                </a:ln>
                <a:solidFill>
                  <a:srgbClr val="000000"/>
                </a:solidFill>
                <a:effectLst/>
                <a:latin typeface="+mn-lt"/>
                <a:cs typeface="Times New Roman" pitchFamily="18" charset="0"/>
              </a:rPr>
              <a:t> low income</a:t>
            </a:r>
            <a:endParaRPr kumimoji="0" lang="fi-FI" sz="1600" b="0" i="0" u="none" strike="noStrike" cap="none" normalizeH="0" baseline="0" dirty="0">
              <a:ln>
                <a:noFill/>
              </a:ln>
              <a:solidFill>
                <a:srgbClr val="000000"/>
              </a:solidFill>
              <a:effectLst/>
              <a:latin typeface="+mn-lt"/>
              <a:cs typeface="Times New Roman" pitchFamily="18" charset="0"/>
            </a:endParaRPr>
          </a:p>
          <a:p>
            <a:pPr marL="174625" marR="0" indent="-174625" defTabSz="914400" rtl="0" eaLnBrk="1" fontAlgn="base" latinLnBrk="0" hangingPunct="1">
              <a:lnSpc>
                <a:spcPct val="100000"/>
              </a:lnSpc>
              <a:spcBef>
                <a:spcPct val="0"/>
              </a:spcBef>
              <a:spcAft>
                <a:spcPct val="0"/>
              </a:spcAft>
              <a:buClrTx/>
              <a:buSzTx/>
              <a:buFontTx/>
              <a:buNone/>
              <a:tabLst/>
            </a:pPr>
            <a:r>
              <a:rPr lang="fi-FI" sz="1600" b="1" i="0" dirty="0">
                <a:solidFill>
                  <a:srgbClr val="000000"/>
                </a:solidFill>
                <a:latin typeface="+mn-lt"/>
                <a:cs typeface="Times New Roman" pitchFamily="18" charset="0"/>
              </a:rPr>
              <a:t>Microfinance</a:t>
            </a:r>
            <a:r>
              <a:rPr lang="fi-FI" sz="1600" i="0" dirty="0">
                <a:solidFill>
                  <a:srgbClr val="000000"/>
                </a:solidFill>
                <a:latin typeface="+mn-lt"/>
                <a:cs typeface="Times New Roman" pitchFamily="18" charset="0"/>
              </a:rPr>
              <a:t>: borrowing for low-income segments</a:t>
            </a:r>
          </a:p>
          <a:p>
            <a:pPr marL="174625" marR="0" indent="-174625" defTabSz="914400" rtl="0" eaLnBrk="1" fontAlgn="base" latinLnBrk="0" hangingPunct="1">
              <a:lnSpc>
                <a:spcPct val="100000"/>
              </a:lnSpc>
              <a:spcBef>
                <a:spcPct val="0"/>
              </a:spcBef>
              <a:spcAft>
                <a:spcPct val="0"/>
              </a:spcAft>
              <a:buClrTx/>
              <a:buSzTx/>
              <a:buFontTx/>
              <a:buNone/>
              <a:tabLst/>
            </a:pPr>
            <a:r>
              <a:rPr kumimoji="0" lang="fi-FI" sz="1600" b="1" i="0" u="none" strike="noStrike" cap="none" normalizeH="0" baseline="0" dirty="0">
                <a:ln>
                  <a:noFill/>
                </a:ln>
                <a:solidFill>
                  <a:srgbClr val="000000"/>
                </a:solidFill>
                <a:effectLst/>
                <a:latin typeface="+mn-lt"/>
                <a:cs typeface="Times New Roman" pitchFamily="18" charset="0"/>
              </a:rPr>
              <a:t>Micro-franchise</a:t>
            </a:r>
            <a:r>
              <a:rPr kumimoji="0" lang="fi-FI" sz="1600" b="0" i="0" u="none" strike="noStrike" cap="none" normalizeH="0" baseline="0" dirty="0">
                <a:ln>
                  <a:noFill/>
                </a:ln>
                <a:solidFill>
                  <a:srgbClr val="000000"/>
                </a:solidFill>
                <a:effectLst/>
                <a:latin typeface="+mn-lt"/>
                <a:cs typeface="Times New Roman" pitchFamily="18" charset="0"/>
              </a:rPr>
              <a:t>: franchise</a:t>
            </a:r>
            <a:r>
              <a:rPr kumimoji="0" lang="fi-FI" sz="1600" b="0" i="0" u="none" strike="noStrike" cap="none" normalizeH="0" dirty="0">
                <a:ln>
                  <a:noFill/>
                </a:ln>
                <a:solidFill>
                  <a:srgbClr val="000000"/>
                </a:solidFill>
                <a:effectLst/>
                <a:latin typeface="+mn-lt"/>
                <a:cs typeface="Times New Roman" pitchFamily="18" charset="0"/>
              </a:rPr>
              <a:t> concept for base of pyramid</a:t>
            </a:r>
          </a:p>
        </p:txBody>
      </p:sp>
      <p:sp>
        <p:nvSpPr>
          <p:cNvPr id="8" name="TextBox 7"/>
          <p:cNvSpPr txBox="1"/>
          <p:nvPr/>
        </p:nvSpPr>
        <p:spPr>
          <a:xfrm>
            <a:off x="4287173" y="6573294"/>
            <a:ext cx="3617658" cy="276999"/>
          </a:xfrm>
          <a:prstGeom prst="rect">
            <a:avLst/>
          </a:prstGeom>
          <a:noFill/>
        </p:spPr>
        <p:txBody>
          <a:bodyPr wrap="none" rtlCol="0">
            <a:spAutoFit/>
          </a:bodyPr>
          <a:lstStyle/>
          <a:p>
            <a:pPr algn="ctr"/>
            <a:r>
              <a:rPr lang="fi-FI" sz="1200" i="0" dirty="0">
                <a:solidFill>
                  <a:srgbClr val="000000"/>
                </a:solidFill>
                <a:latin typeface="+mn-lt"/>
              </a:rPr>
              <a:t>Adapted and modified from www.sustainability.com</a:t>
            </a:r>
            <a:endParaRPr lang="en-GB" sz="1200" i="0" dirty="0">
              <a:solidFill>
                <a:srgbClr val="000000"/>
              </a:solidFill>
              <a:latin typeface="+mn-lt"/>
            </a:endParaRPr>
          </a:p>
        </p:txBody>
      </p:sp>
    </p:spTree>
    <p:extLst>
      <p:ext uri="{BB962C8B-B14F-4D97-AF65-F5344CB8AC3E}">
        <p14:creationId xmlns:p14="http://schemas.microsoft.com/office/powerpoint/2010/main" val="3969380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Sustainable Business Model Archetypes</a:t>
            </a:r>
            <a:endParaRPr lang="en-GB" dirty="0"/>
          </a:p>
        </p:txBody>
      </p:sp>
      <p:pic>
        <p:nvPicPr>
          <p:cNvPr id="3" name="Picture 2"/>
          <p:cNvPicPr>
            <a:picLocks noChangeAspect="1"/>
          </p:cNvPicPr>
          <p:nvPr/>
        </p:nvPicPr>
        <p:blipFill>
          <a:blip r:embed="rId3"/>
          <a:stretch>
            <a:fillRect/>
          </a:stretch>
        </p:blipFill>
        <p:spPr>
          <a:xfrm>
            <a:off x="1996452" y="674556"/>
            <a:ext cx="8199095" cy="6255668"/>
          </a:xfrm>
          <a:prstGeom prst="rect">
            <a:avLst/>
          </a:prstGeom>
        </p:spPr>
      </p:pic>
      <p:sp>
        <p:nvSpPr>
          <p:cNvPr id="4" name="TextBox 3"/>
          <p:cNvSpPr txBox="1"/>
          <p:nvPr/>
        </p:nvSpPr>
        <p:spPr>
          <a:xfrm>
            <a:off x="10552670" y="5313545"/>
            <a:ext cx="1639329" cy="1323439"/>
          </a:xfrm>
          <a:prstGeom prst="rect">
            <a:avLst/>
          </a:prstGeom>
          <a:noFill/>
        </p:spPr>
        <p:txBody>
          <a:bodyPr wrap="square" rtlCol="0">
            <a:spAutoFit/>
          </a:bodyPr>
          <a:lstStyle/>
          <a:p>
            <a:pPr algn="r"/>
            <a:r>
              <a:rPr lang="en-US" sz="1000" dirty="0" err="1">
                <a:solidFill>
                  <a:srgbClr val="000000"/>
                </a:solidFill>
              </a:rPr>
              <a:t>Bocken</a:t>
            </a:r>
            <a:r>
              <a:rPr lang="en-US" sz="1000" dirty="0">
                <a:solidFill>
                  <a:srgbClr val="000000"/>
                </a:solidFill>
              </a:rPr>
              <a:t>, n., et al. (2014). “A literature and practice review to develop sustainable business model archetypes." </a:t>
            </a:r>
            <a:r>
              <a:rPr lang="en-US" sz="1000" u="sng" dirty="0">
                <a:solidFill>
                  <a:srgbClr val="000000"/>
                </a:solidFill>
              </a:rPr>
              <a:t>Journal of Cleaner Production</a:t>
            </a:r>
            <a:r>
              <a:rPr lang="en-US" sz="1000" dirty="0">
                <a:solidFill>
                  <a:srgbClr val="000000"/>
                </a:solidFill>
              </a:rPr>
              <a:t> </a:t>
            </a:r>
            <a:r>
              <a:rPr lang="en-US" sz="1000" b="1" dirty="0">
                <a:solidFill>
                  <a:srgbClr val="000000"/>
                </a:solidFill>
              </a:rPr>
              <a:t>65</a:t>
            </a:r>
            <a:r>
              <a:rPr lang="en-US" sz="1000" dirty="0">
                <a:solidFill>
                  <a:srgbClr val="000000"/>
                </a:solidFill>
              </a:rPr>
              <a:t>: 42–56</a:t>
            </a:r>
            <a:endParaRPr lang="en-GB" sz="1000" dirty="0">
              <a:solidFill>
                <a:srgbClr val="000000"/>
              </a:solidFill>
            </a:endParaRPr>
          </a:p>
        </p:txBody>
      </p:sp>
    </p:spTree>
    <p:extLst>
      <p:ext uri="{BB962C8B-B14F-4D97-AF65-F5344CB8AC3E}">
        <p14:creationId xmlns:p14="http://schemas.microsoft.com/office/powerpoint/2010/main" val="3978664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05"/>
            <a:ext cx="12192000" cy="531625"/>
          </a:xfrm>
        </p:spPr>
        <p:txBody>
          <a:bodyPr/>
          <a:lstStyle/>
          <a:p>
            <a:r>
              <a:rPr lang="en-GB" dirty="0"/>
              <a:t>Triple Bottom Line Canvas</a:t>
            </a: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1372" y="6434929"/>
            <a:ext cx="1087180" cy="383061"/>
          </a:xfrm>
          <a:prstGeom prst="rect">
            <a:avLst/>
          </a:prstGeom>
        </p:spPr>
      </p:pic>
      <p:sp>
        <p:nvSpPr>
          <p:cNvPr id="7" name="TextBox 6"/>
          <p:cNvSpPr txBox="1"/>
          <p:nvPr/>
        </p:nvSpPr>
        <p:spPr>
          <a:xfrm>
            <a:off x="3907246" y="6434929"/>
            <a:ext cx="7164126" cy="415498"/>
          </a:xfrm>
          <a:prstGeom prst="rect">
            <a:avLst/>
          </a:prstGeom>
          <a:noFill/>
        </p:spPr>
        <p:txBody>
          <a:bodyPr wrap="square" rtlCol="0">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lang="en-GB" sz="700" b="0" i="0" kern="1200" dirty="0">
                <a:solidFill>
                  <a:srgbClr val="000000"/>
                </a:solidFill>
                <a:effectLst/>
                <a:latin typeface="Arial" pitchFamily="34" charset="0"/>
                <a:ea typeface="ＭＳ Ｐゴシック" pitchFamily="34" charset="-128"/>
                <a:cs typeface="+mn-cs"/>
              </a:rPr>
              <a:t>Designed by </a:t>
            </a:r>
            <a:r>
              <a:rPr lang="en-GB" sz="700" b="0" i="0" kern="1200" dirty="0">
                <a:solidFill>
                  <a:srgbClr val="000000"/>
                </a:solidFill>
                <a:effectLst/>
                <a:latin typeface="Arial" pitchFamily="34" charset="0"/>
                <a:ea typeface="ＭＳ Ｐゴシック" pitchFamily="34" charset="-128"/>
                <a:cs typeface="+mn-cs"/>
                <a:hlinkClick r:id="rId5"/>
              </a:rPr>
              <a:t>Erkko Autio</a:t>
            </a:r>
            <a:r>
              <a:rPr lang="en-GB" sz="700" b="0" i="0" kern="1200" dirty="0">
                <a:solidFill>
                  <a:srgbClr val="000000"/>
                </a:solidFill>
                <a:effectLst/>
                <a:latin typeface="Arial" pitchFamily="34" charset="0"/>
                <a:ea typeface="ＭＳ Ｐゴシック" pitchFamily="34" charset="-128"/>
                <a:cs typeface="+mn-cs"/>
              </a:rPr>
              <a:t> (2020). </a:t>
            </a:r>
            <a:r>
              <a:rPr lang="fi-FI" sz="700" b="0" i="0" u="none" strike="noStrike" kern="1200" baseline="0" dirty="0">
                <a:solidFill>
                  <a:srgbClr val="000000"/>
                </a:solidFill>
                <a:effectLst/>
                <a:latin typeface="Arial" pitchFamily="34" charset="0"/>
                <a:ea typeface="ＭＳ Ｐゴシック" pitchFamily="34" charset="-128"/>
                <a:cs typeface="+mn-cs"/>
              </a:rPr>
              <a:t>PowerPoint version available from </a:t>
            </a:r>
            <a:r>
              <a:rPr lang="fi-FI" sz="700" b="0" i="0" u="none" strike="noStrike" kern="1200" baseline="0" dirty="0">
                <a:solidFill>
                  <a:srgbClr val="000000"/>
                </a:solidFill>
                <a:effectLst/>
                <a:latin typeface="Arial" pitchFamily="34" charset="0"/>
                <a:ea typeface="ＭＳ Ｐゴシック" pitchFamily="34" charset="-128"/>
                <a:cs typeface="+mn-cs"/>
                <a:hlinkClick r:id="rId6"/>
              </a:rPr>
              <a:t>me</a:t>
            </a:r>
            <a:r>
              <a:rPr lang="fi-FI" sz="700" b="0" i="0" u="none" strike="noStrike" kern="1200" baseline="0" dirty="0">
                <a:solidFill>
                  <a:srgbClr val="000000"/>
                </a:solidFill>
                <a:effectLst/>
                <a:latin typeface="Arial" pitchFamily="34" charset="0"/>
                <a:ea typeface="ＭＳ Ｐゴシック" pitchFamily="34" charset="-128"/>
                <a:cs typeface="+mn-cs"/>
              </a:rPr>
              <a:t>.</a:t>
            </a:r>
            <a:endParaRPr lang="en-GB" sz="700" b="0" i="0" kern="1200" dirty="0">
              <a:solidFill>
                <a:srgbClr val="000000"/>
              </a:solidFill>
              <a:effectLst/>
              <a:latin typeface="Arial" pitchFamily="34" charset="0"/>
              <a:ea typeface="ＭＳ Ｐゴシック" pitchFamily="34" charset="-128"/>
              <a:cs typeface="+mn-cs"/>
            </a:endParaRPr>
          </a:p>
          <a:p>
            <a:pPr algn="r">
              <a:lnSpc>
                <a:spcPct val="100000"/>
              </a:lnSpc>
              <a:spcBef>
                <a:spcPts val="0"/>
              </a:spcBef>
              <a:spcAft>
                <a:spcPts val="0"/>
              </a:spcAft>
            </a:pPr>
            <a:r>
              <a:rPr lang="fi-FI" sz="700" b="0" i="0" kern="1200" dirty="0">
                <a:solidFill>
                  <a:srgbClr val="000000"/>
                </a:solidFill>
                <a:effectLst/>
                <a:latin typeface="Arial" pitchFamily="34" charset="0"/>
                <a:ea typeface="ＭＳ Ｐゴシック" pitchFamily="34" charset="-128"/>
                <a:cs typeface="+mn-cs"/>
              </a:rPr>
              <a:t>This</a:t>
            </a:r>
            <a:r>
              <a:rPr lang="fi-FI" sz="700" b="0" i="0" kern="1200" baseline="0" dirty="0">
                <a:solidFill>
                  <a:srgbClr val="000000"/>
                </a:solidFill>
                <a:effectLst/>
                <a:latin typeface="Arial" pitchFamily="34" charset="0"/>
                <a:ea typeface="ＭＳ Ｐゴシック" pitchFamily="34" charset="-128"/>
                <a:cs typeface="+mn-cs"/>
              </a:rPr>
              <a:t> canvas builds on and extends the business model canvas by </a:t>
            </a:r>
            <a:r>
              <a:rPr lang="fi-FI" sz="700" b="0" i="0" kern="1200" baseline="0" dirty="0">
                <a:solidFill>
                  <a:srgbClr val="000000"/>
                </a:solidFill>
                <a:effectLst/>
                <a:latin typeface="Arial" pitchFamily="34" charset="0"/>
                <a:ea typeface="ＭＳ Ｐゴシック" pitchFamily="34" charset="-128"/>
                <a:cs typeface="+mn-cs"/>
                <a:hlinkClick r:id="rId7"/>
              </a:rPr>
              <a:t>Strategyzer AG</a:t>
            </a:r>
            <a:r>
              <a:rPr lang="fi-FI" sz="700" b="0" i="0" kern="1200" baseline="0" dirty="0">
                <a:solidFill>
                  <a:srgbClr val="000000"/>
                </a:solidFill>
                <a:effectLst/>
                <a:latin typeface="Arial" pitchFamily="34" charset="0"/>
                <a:ea typeface="ＭＳ Ｐゴシック" pitchFamily="34" charset="-128"/>
                <a:cs typeface="+mn-cs"/>
              </a:rPr>
              <a:t>. Hyperlinks point back to </a:t>
            </a:r>
            <a:r>
              <a:rPr lang="fi-FI" sz="700" b="0" i="0" kern="1200" baseline="0" dirty="0">
                <a:solidFill>
                  <a:srgbClr val="000000"/>
                </a:solidFill>
                <a:effectLst/>
                <a:latin typeface="Arial" pitchFamily="34" charset="0"/>
                <a:ea typeface="ＭＳ Ｐゴシック" pitchFamily="34" charset="-128"/>
                <a:cs typeface="+mn-cs"/>
                <a:hlinkClick r:id="rId8"/>
              </a:rPr>
              <a:t>Strategyzer</a:t>
            </a:r>
            <a:r>
              <a:rPr lang="fi-FI" sz="700" b="0" i="0" kern="1200" baseline="0" dirty="0">
                <a:solidFill>
                  <a:srgbClr val="000000"/>
                </a:solidFill>
                <a:effectLst/>
                <a:latin typeface="Arial" pitchFamily="34" charset="0"/>
                <a:ea typeface="ＭＳ Ｐゴシック" pitchFamily="34" charset="-128"/>
                <a:cs typeface="+mn-cs"/>
              </a:rPr>
              <a:t>. </a:t>
            </a:r>
          </a:p>
          <a:p>
            <a:pPr algn="r">
              <a:lnSpc>
                <a:spcPct val="100000"/>
              </a:lnSpc>
              <a:spcBef>
                <a:spcPts val="0"/>
              </a:spcBef>
              <a:spcAft>
                <a:spcPts val="0"/>
              </a:spcAft>
            </a:pPr>
            <a:r>
              <a:rPr lang="en-GB" sz="700" b="0" i="0" kern="1200" dirty="0">
                <a:solidFill>
                  <a:srgbClr val="000000"/>
                </a:solidFill>
                <a:effectLst/>
                <a:latin typeface="Arial" pitchFamily="34" charset="0"/>
                <a:ea typeface="ＭＳ Ｐゴシック" pitchFamily="34" charset="-128"/>
                <a:cs typeface="+mn-cs"/>
              </a:rPr>
              <a:t>This work is licensed under a </a:t>
            </a:r>
            <a:r>
              <a:rPr lang="en-GB" sz="700" b="0" i="0" u="none" strike="noStrike" kern="1200" dirty="0">
                <a:solidFill>
                  <a:srgbClr val="000000"/>
                </a:solidFill>
                <a:effectLst/>
                <a:latin typeface="Arial" pitchFamily="34" charset="0"/>
                <a:ea typeface="ＭＳ Ｐゴシック" pitchFamily="34" charset="-128"/>
                <a:cs typeface="+mn-cs"/>
                <a:hlinkClick r:id="rId9"/>
              </a:rPr>
              <a:t>Creative Commons Attribution-</a:t>
            </a:r>
            <a:r>
              <a:rPr lang="en-GB" sz="700" b="0" i="0" u="none" strike="noStrike" kern="1200" dirty="0" err="1">
                <a:solidFill>
                  <a:srgbClr val="000000"/>
                </a:solidFill>
                <a:effectLst/>
                <a:latin typeface="Arial" pitchFamily="34" charset="0"/>
                <a:ea typeface="ＭＳ Ｐゴシック" pitchFamily="34" charset="-128"/>
                <a:cs typeface="+mn-cs"/>
                <a:hlinkClick r:id="rId9"/>
              </a:rPr>
              <a:t>ShareAlike</a:t>
            </a:r>
            <a:r>
              <a:rPr lang="en-GB" sz="700" b="0" i="0" u="none" strike="noStrike" kern="1200" dirty="0">
                <a:solidFill>
                  <a:srgbClr val="000000"/>
                </a:solidFill>
                <a:effectLst/>
                <a:latin typeface="Arial" pitchFamily="34" charset="0"/>
                <a:ea typeface="ＭＳ Ｐゴシック" pitchFamily="34" charset="-128"/>
                <a:cs typeface="+mn-cs"/>
                <a:hlinkClick r:id="rId9"/>
              </a:rPr>
              <a:t> 4.0 International License</a:t>
            </a:r>
            <a:r>
              <a:rPr lang="en-GB" sz="700" b="0" i="0" u="none" strike="noStrike" kern="1200" dirty="0">
                <a:solidFill>
                  <a:srgbClr val="000000"/>
                </a:solidFill>
                <a:effectLst/>
                <a:latin typeface="Arial" pitchFamily="34" charset="0"/>
                <a:ea typeface="ＭＳ Ｐゴシック" pitchFamily="34" charset="-128"/>
                <a:cs typeface="+mn-cs"/>
              </a:rPr>
              <a:t>.</a:t>
            </a:r>
            <a:r>
              <a:rPr lang="en-GB" sz="700" b="0" i="0" u="none" strike="noStrike" kern="1200" baseline="0" dirty="0">
                <a:solidFill>
                  <a:srgbClr val="000000"/>
                </a:solidFill>
                <a:effectLst/>
                <a:latin typeface="Arial" pitchFamily="34" charset="0"/>
                <a:ea typeface="ＭＳ Ｐゴシック" pitchFamily="34" charset="-128"/>
                <a:cs typeface="+mn-cs"/>
              </a:rPr>
              <a:t> Feel free to use and build on with appropriate attribution to my </a:t>
            </a:r>
            <a:r>
              <a:rPr lang="en-GB" sz="700" b="0" i="0" u="none" strike="noStrike" kern="1200" baseline="0" dirty="0">
                <a:solidFill>
                  <a:srgbClr val="000000"/>
                </a:solidFill>
                <a:effectLst/>
                <a:latin typeface="Arial" pitchFamily="34" charset="0"/>
                <a:ea typeface="ＭＳ Ｐゴシック" pitchFamily="34" charset="-128"/>
                <a:cs typeface="+mn-cs"/>
                <a:hlinkClick r:id="rId5"/>
              </a:rPr>
              <a:t>LinkedIn page</a:t>
            </a:r>
            <a:r>
              <a:rPr lang="en-GB" sz="700" b="0" i="0" u="none" strike="noStrike" kern="1200" baseline="0" dirty="0">
                <a:solidFill>
                  <a:srgbClr val="000000"/>
                </a:solidFill>
                <a:effectLst/>
                <a:latin typeface="Arial" pitchFamily="34" charset="0"/>
                <a:ea typeface="ＭＳ Ｐゴシック" pitchFamily="34" charset="-128"/>
                <a:cs typeface="+mn-cs"/>
              </a:rPr>
              <a:t>.</a:t>
            </a:r>
          </a:p>
        </p:txBody>
      </p:sp>
      <p:graphicFrame>
        <p:nvGraphicFramePr>
          <p:cNvPr id="8" name="Table 7"/>
          <p:cNvGraphicFramePr>
            <a:graphicFrameLocks noGrp="1"/>
          </p:cNvGraphicFramePr>
          <p:nvPr/>
        </p:nvGraphicFramePr>
        <p:xfrm>
          <a:off x="296562" y="567967"/>
          <a:ext cx="11607114" cy="5624744"/>
        </p:xfrm>
        <a:graphic>
          <a:graphicData uri="http://schemas.openxmlformats.org/drawingml/2006/table">
            <a:tbl>
              <a:tblPr firstRow="1" bandRow="1">
                <a:tableStyleId>{5940675A-B579-460E-94D1-54222C63F5DA}</a:tableStyleId>
              </a:tblPr>
              <a:tblGrid>
                <a:gridCol w="2290358">
                  <a:extLst>
                    <a:ext uri="{9D8B030D-6E8A-4147-A177-3AD203B41FA5}">
                      <a16:colId xmlns:a16="http://schemas.microsoft.com/office/drawing/2014/main" val="2779788046"/>
                    </a:ext>
                  </a:extLst>
                </a:gridCol>
                <a:gridCol w="2290358">
                  <a:extLst>
                    <a:ext uri="{9D8B030D-6E8A-4147-A177-3AD203B41FA5}">
                      <a16:colId xmlns:a16="http://schemas.microsoft.com/office/drawing/2014/main" val="824109452"/>
                    </a:ext>
                  </a:extLst>
                </a:gridCol>
                <a:gridCol w="2445682">
                  <a:extLst>
                    <a:ext uri="{9D8B030D-6E8A-4147-A177-3AD203B41FA5}">
                      <a16:colId xmlns:a16="http://schemas.microsoft.com/office/drawing/2014/main" val="4158772613"/>
                    </a:ext>
                  </a:extLst>
                </a:gridCol>
                <a:gridCol w="2290358">
                  <a:extLst>
                    <a:ext uri="{9D8B030D-6E8A-4147-A177-3AD203B41FA5}">
                      <a16:colId xmlns:a16="http://schemas.microsoft.com/office/drawing/2014/main" val="2318633555"/>
                    </a:ext>
                  </a:extLst>
                </a:gridCol>
                <a:gridCol w="2290358">
                  <a:extLst>
                    <a:ext uri="{9D8B030D-6E8A-4147-A177-3AD203B41FA5}">
                      <a16:colId xmlns:a16="http://schemas.microsoft.com/office/drawing/2014/main" val="762254531"/>
                    </a:ext>
                  </a:extLst>
                </a:gridCol>
              </a:tblGrid>
              <a:tr h="712349">
                <a:tc rowSpan="2">
                  <a:txBody>
                    <a:bodyPr/>
                    <a:lstStyle/>
                    <a:p>
                      <a:r>
                        <a:rPr lang="fi-FI" sz="1200" b="1" dirty="0">
                          <a:solidFill>
                            <a:srgbClr val="000000"/>
                          </a:solidFill>
                        </a:rPr>
                        <a:t>key partners</a:t>
                      </a:r>
                    </a:p>
                    <a:p>
                      <a:r>
                        <a:rPr lang="fi-FI" sz="800" b="0" dirty="0">
                          <a:solidFill>
                            <a:srgbClr val="000000"/>
                          </a:solidFill>
                          <a:hlinkClick r:id="rId10"/>
                        </a:rPr>
                        <a:t>key partners</a:t>
                      </a:r>
                      <a:r>
                        <a:rPr lang="fi-FI" sz="800" b="0" dirty="0">
                          <a:solidFill>
                            <a:srgbClr val="000000"/>
                          </a:solidFill>
                        </a:rPr>
                        <a:t>: who do you work with to deliver your value proposition?</a:t>
                      </a:r>
                    </a:p>
                    <a:p>
                      <a:r>
                        <a:rPr lang="fi-FI" sz="800" b="0" dirty="0">
                          <a:solidFill>
                            <a:srgbClr val="000000"/>
                          </a:solidFill>
                        </a:rPr>
                        <a:t>do not forget to list your partners in your </a:t>
                      </a:r>
                      <a:r>
                        <a:rPr lang="fi-FI" sz="800" b="1" dirty="0">
                          <a:solidFill>
                            <a:srgbClr val="000000"/>
                          </a:solidFill>
                        </a:rPr>
                        <a:t>social impact mission </a:t>
                      </a:r>
                      <a:r>
                        <a:rPr lang="fi-FI" sz="800" b="0" dirty="0">
                          <a:solidFill>
                            <a:srgbClr val="000000"/>
                          </a:solidFill>
                        </a:rPr>
                        <a:t>– e.g., charities, community</a:t>
                      </a:r>
                      <a:r>
                        <a:rPr lang="fi-FI" sz="800" b="0" baseline="0" dirty="0">
                          <a:solidFill>
                            <a:srgbClr val="000000"/>
                          </a:solidFill>
                        </a:rPr>
                        <a:t> groups, and so on</a:t>
                      </a:r>
                    </a:p>
                    <a:p>
                      <a:r>
                        <a:rPr lang="fi-FI" sz="800" b="1" baseline="0" dirty="0">
                          <a:solidFill>
                            <a:srgbClr val="000000"/>
                          </a:solidFill>
                        </a:rPr>
                        <a:t>ecological impact mission </a:t>
                      </a:r>
                      <a:r>
                        <a:rPr lang="fi-FI" sz="800" b="0" baseline="0" dirty="0">
                          <a:solidFill>
                            <a:srgbClr val="000000"/>
                          </a:solidFill>
                        </a:rPr>
                        <a:t>– e.g., eco-certification agencies, closed-loop partners, reforestation initiatives</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activities</a:t>
                      </a:r>
                    </a:p>
                    <a:p>
                      <a:r>
                        <a:rPr lang="fi-FI" sz="800" b="0" baseline="0" dirty="0">
                          <a:solidFill>
                            <a:srgbClr val="000000"/>
                          </a:solidFill>
                          <a:hlinkClick r:id="rId11"/>
                        </a:rPr>
                        <a:t>key activities</a:t>
                      </a:r>
                      <a:r>
                        <a:rPr lang="fi-FI" sz="800" b="0" baseline="0" dirty="0">
                          <a:solidFill>
                            <a:srgbClr val="000000"/>
                          </a:solidFill>
                        </a:rPr>
                        <a:t>: what do you do yourself to deliver your customer value proposition?</a:t>
                      </a:r>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value proposition</a:t>
                      </a:r>
                    </a:p>
                    <a:p>
                      <a:r>
                        <a:rPr lang="fi-FI" sz="800" b="0" dirty="0">
                          <a:solidFill>
                            <a:srgbClr val="000000"/>
                          </a:solidFill>
                          <a:hlinkClick r:id="rId12"/>
                        </a:rPr>
                        <a:t>value proposition</a:t>
                      </a:r>
                      <a:r>
                        <a:rPr lang="fi-FI" sz="800" b="0" dirty="0">
                          <a:solidFill>
                            <a:srgbClr val="000000"/>
                          </a:solidFill>
                        </a:rPr>
                        <a:t>: what</a:t>
                      </a:r>
                      <a:r>
                        <a:rPr lang="fi-FI" sz="800" b="0" baseline="0" dirty="0">
                          <a:solidFill>
                            <a:srgbClr val="000000"/>
                          </a:solidFill>
                        </a:rPr>
                        <a:t> jobs do you perform for your customers? what pains do you alleviate? what gains do you contribute? also list what makes your value proposition distinctive relative to others! see link for further detail</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customer relationships</a:t>
                      </a:r>
                    </a:p>
                    <a:p>
                      <a:r>
                        <a:rPr lang="fi-FI" sz="800" b="0" dirty="0">
                          <a:solidFill>
                            <a:srgbClr val="000000"/>
                          </a:solidFill>
                        </a:rPr>
                        <a:t>what kind of </a:t>
                      </a:r>
                      <a:r>
                        <a:rPr lang="fi-FI" sz="800" b="0" dirty="0">
                          <a:solidFill>
                            <a:srgbClr val="000000"/>
                          </a:solidFill>
                          <a:hlinkClick r:id="rId13"/>
                        </a:rPr>
                        <a:t>relationship</a:t>
                      </a:r>
                      <a:r>
                        <a:rPr lang="fi-FI" sz="800" b="0" dirty="0">
                          <a:solidFill>
                            <a:srgbClr val="000000"/>
                          </a:solidFill>
                        </a:rPr>
                        <a:t> do you maintain with your different customers? see link for examples</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groups</a:t>
                      </a:r>
                    </a:p>
                    <a:p>
                      <a:r>
                        <a:rPr lang="fi-FI" sz="800" b="0" dirty="0">
                          <a:solidFill>
                            <a:srgbClr val="000000"/>
                          </a:solidFill>
                        </a:rPr>
                        <a:t>which </a:t>
                      </a:r>
                      <a:r>
                        <a:rPr lang="fi-FI" sz="800" b="0" dirty="0">
                          <a:solidFill>
                            <a:srgbClr val="000000"/>
                          </a:solidFill>
                          <a:hlinkClick r:id="rId14"/>
                        </a:rPr>
                        <a:t>customer groups</a:t>
                      </a:r>
                      <a:r>
                        <a:rPr lang="fi-FI" sz="800" b="0" dirty="0">
                          <a:solidFill>
                            <a:srgbClr val="000000"/>
                          </a:solidFill>
                        </a:rPr>
                        <a:t> do you service? note that multi-sided</a:t>
                      </a:r>
                      <a:r>
                        <a:rPr lang="fi-FI" sz="800" b="0" baseline="0" dirty="0">
                          <a:solidFill>
                            <a:srgbClr val="000000"/>
                          </a:solidFill>
                        </a:rPr>
                        <a:t> business models may have many different customers! also distinguish between ’users’ (e.g., facebook users – who would also be their key resource) and paying customers (e.g., advertisers)</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013767"/>
                  </a:ext>
                </a:extLst>
              </a:tr>
              <a:tr h="711072">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customer channels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000000"/>
                          </a:solidFill>
                          <a:effectLst/>
                          <a:uLnTx/>
                          <a:uFillTx/>
                          <a:latin typeface="+mn-lt"/>
                          <a:ea typeface="+mn-ea"/>
                          <a:cs typeface="+mn-cs"/>
                        </a:rPr>
                        <a:t>how do you </a:t>
                      </a:r>
                      <a:r>
                        <a:rPr kumimoji="0" lang="fi-FI" sz="800" b="0" i="0" u="none" strike="noStrike" kern="1200" cap="none" spc="0" normalizeH="0" baseline="0" noProof="0" dirty="0">
                          <a:ln>
                            <a:noFill/>
                          </a:ln>
                          <a:solidFill>
                            <a:srgbClr val="000000"/>
                          </a:solidFill>
                          <a:effectLst/>
                          <a:uLnTx/>
                          <a:uFillTx/>
                          <a:latin typeface="+mn-lt"/>
                          <a:ea typeface="+mn-ea"/>
                          <a:cs typeface="+mn-cs"/>
                          <a:hlinkClick r:id="rId15"/>
                        </a:rPr>
                        <a:t>reach</a:t>
                      </a:r>
                      <a:r>
                        <a:rPr kumimoji="0" lang="fi-FI" sz="800" b="0" i="0" u="none" strike="noStrike" kern="1200" cap="none" spc="0" normalizeH="0" baseline="0" noProof="0" dirty="0">
                          <a:ln>
                            <a:noFill/>
                          </a:ln>
                          <a:solidFill>
                            <a:srgbClr val="000000"/>
                          </a:solidFill>
                          <a:effectLst/>
                          <a:uLnTx/>
                          <a:uFillTx/>
                          <a:latin typeface="+mn-lt"/>
                          <a:ea typeface="+mn-ea"/>
                          <a:cs typeface="+mn-cs"/>
                        </a:rPr>
                        <a:t> your customers? how do you integrate with their routines? also describe your multi-channel strategy, if any!</a:t>
                      </a:r>
                      <a:endParaRPr kumimoji="0" lang="en-GB" sz="800" b="0"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68063"/>
                  </a:ext>
                </a:extLst>
              </a:tr>
              <a:tr h="711072">
                <a:tc rowSpan="2">
                  <a:txBody>
                    <a:bodyPr/>
                    <a:lstStyle/>
                    <a:p>
                      <a:r>
                        <a:rPr lang="fi-FI" sz="1200" b="1" dirty="0">
                          <a:solidFill>
                            <a:srgbClr val="000000"/>
                          </a:solidFill>
                        </a:rPr>
                        <a:t>societal services</a:t>
                      </a:r>
                    </a:p>
                    <a:p>
                      <a:r>
                        <a:rPr lang="fi-FI" sz="800" b="0" dirty="0">
                          <a:solidFill>
                            <a:srgbClr val="000000"/>
                          </a:solidFill>
                        </a:rPr>
                        <a:t>which societal services do you rely on? list all societal services important</a:t>
                      </a:r>
                      <a:r>
                        <a:rPr lang="fi-FI" sz="800" b="0" baseline="0" dirty="0">
                          <a:solidFill>
                            <a:srgbClr val="000000"/>
                          </a:solidFill>
                        </a:rPr>
                        <a:t> for your business such as infrastructure, institutions (e.g., rule of law, security, R&amp;D environment), human capital, social services (e.g., child care, education), subsidies and grants, tax relief, similar</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resources</a:t>
                      </a:r>
                    </a:p>
                    <a:p>
                      <a:r>
                        <a:rPr lang="fi-FI" sz="800" b="0" baseline="0" dirty="0">
                          <a:solidFill>
                            <a:srgbClr val="000000"/>
                          </a:solidFill>
                        </a:rPr>
                        <a:t>what </a:t>
                      </a:r>
                      <a:r>
                        <a:rPr lang="fi-FI" sz="800" b="0" baseline="0" dirty="0">
                          <a:solidFill>
                            <a:srgbClr val="000000"/>
                          </a:solidFill>
                          <a:hlinkClick r:id="rId16"/>
                        </a:rPr>
                        <a:t>resources</a:t>
                      </a:r>
                      <a:r>
                        <a:rPr lang="fi-FI" sz="800" b="0" baseline="0" dirty="0">
                          <a:solidFill>
                            <a:srgbClr val="000000"/>
                          </a:solidFill>
                        </a:rPr>
                        <a:t> you draw on to deliver your value proposition? consider physical, human, and financial resources. specifically consider your intellectual assets: ip plus intellectual capital!</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social impact</a:t>
                      </a:r>
                      <a:r>
                        <a:rPr lang="fi-FI" sz="1200" b="1" baseline="0" dirty="0">
                          <a:solidFill>
                            <a:srgbClr val="000000"/>
                          </a:solidFill>
                        </a:rPr>
                        <a:t> mission</a:t>
                      </a:r>
                    </a:p>
                    <a:p>
                      <a:pPr algn="l"/>
                      <a:r>
                        <a:rPr lang="fi-FI" sz="800" b="0" baseline="0" dirty="0">
                          <a:solidFill>
                            <a:srgbClr val="000000"/>
                          </a:solidFill>
                        </a:rPr>
                        <a:t>describe here your social impact mission. how do you demonstrate good citizenship? how do you contribute to your local community? how do you improve people’s lives and the general societal well-being beyond your core business mission?</a:t>
                      </a:r>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community relationships</a:t>
                      </a:r>
                      <a:endParaRPr lang="en-GB" sz="800" b="0" dirty="0">
                        <a:solidFill>
                          <a:srgbClr val="000000"/>
                        </a:solidFill>
                      </a:endParaRPr>
                    </a:p>
                    <a:p>
                      <a:r>
                        <a:rPr lang="fi-FI" sz="800" b="0" dirty="0">
                          <a:solidFill>
                            <a:srgbClr val="000000"/>
                          </a:solidFill>
                        </a:rPr>
                        <a:t>what relationships do you maintain with the local communities</a:t>
                      </a:r>
                      <a:r>
                        <a:rPr lang="fi-FI" sz="800" b="0" baseline="0" dirty="0">
                          <a:solidFill>
                            <a:srgbClr val="000000"/>
                          </a:solidFill>
                        </a:rPr>
                        <a:t> where you are present? how do you engage these communities?</a:t>
                      </a:r>
                      <a:endParaRPr lang="fi-FI"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community</a:t>
                      </a:r>
                      <a:r>
                        <a:rPr lang="fi-FI" sz="1200" b="1" baseline="0" dirty="0">
                          <a:solidFill>
                            <a:srgbClr val="000000"/>
                          </a:solidFill>
                        </a:rPr>
                        <a:t> </a:t>
                      </a:r>
                      <a:r>
                        <a:rPr lang="fi-FI" sz="1200" b="1" dirty="0">
                          <a:solidFill>
                            <a:srgbClr val="000000"/>
                          </a:solidFill>
                        </a:rPr>
                        <a:t>stakeholders</a:t>
                      </a:r>
                    </a:p>
                    <a:p>
                      <a:r>
                        <a:rPr lang="fi-FI" sz="800" b="0" dirty="0">
                          <a:solidFill>
                            <a:srgbClr val="000000"/>
                          </a:solidFill>
                        </a:rPr>
                        <a:t>who are the beneficiaries of your social impact mission? note that your business may have direct beneficiaries (those directly targeted) and secondary</a:t>
                      </a:r>
                      <a:r>
                        <a:rPr lang="fi-FI" sz="800" b="0" baseline="0" dirty="0">
                          <a:solidFill>
                            <a:srgbClr val="000000"/>
                          </a:solidFill>
                        </a:rPr>
                        <a:t> ones (those experiencing secondary benefits such as greater prosperity, lower unemployment, reduced crime rate)</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680562"/>
                  </a:ext>
                </a:extLst>
              </a:tr>
              <a:tr h="643413">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social channels</a:t>
                      </a:r>
                    </a:p>
                    <a:p>
                      <a:r>
                        <a:rPr lang="fi-FI" sz="800" b="0" dirty="0">
                          <a:solidFill>
                            <a:srgbClr val="000000"/>
                          </a:solidFill>
                        </a:rPr>
                        <a:t>what are the specific channels and activities through which you deliver on your social impact mission?</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492324"/>
                  </a:ext>
                </a:extLst>
              </a:tr>
              <a:tr h="1423419">
                <a:tc>
                  <a:txBody>
                    <a:bodyPr/>
                    <a:lstStyle/>
                    <a:p>
                      <a:r>
                        <a:rPr lang="fi-FI" sz="1200" b="1" dirty="0">
                          <a:solidFill>
                            <a:srgbClr val="000000"/>
                          </a:solidFill>
                        </a:rPr>
                        <a:t>ecosystem services</a:t>
                      </a:r>
                    </a:p>
                    <a:p>
                      <a:r>
                        <a:rPr lang="fi-FI" sz="800" b="0" dirty="0">
                          <a:solidFill>
                            <a:srgbClr val="000000"/>
                          </a:solidFill>
                        </a:rPr>
                        <a:t>list</a:t>
                      </a:r>
                      <a:r>
                        <a:rPr lang="fi-FI" sz="800" b="0" baseline="0" dirty="0">
                          <a:solidFill>
                            <a:srgbClr val="000000"/>
                          </a:solidFill>
                        </a:rPr>
                        <a:t> the natural ecosystem services your operation uses: biomass, minerals, water, air, soil, forests, non-renewable energy. we are interested in your environmental footprint!</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mission integration</a:t>
                      </a:r>
                    </a:p>
                    <a:p>
                      <a:r>
                        <a:rPr lang="fi-FI" sz="800" b="0" dirty="0">
                          <a:solidFill>
                            <a:srgbClr val="000000"/>
                          </a:solidFill>
                        </a:rPr>
                        <a:t>how do you</a:t>
                      </a:r>
                      <a:r>
                        <a:rPr lang="fi-FI" sz="800" b="0" baseline="0" dirty="0">
                          <a:solidFill>
                            <a:srgbClr val="000000"/>
                          </a:solidFill>
                        </a:rPr>
                        <a:t> ensure you do not lose sight on your social and environmental missions? list the governance structures and procedures that ensure that these impact propositions are incorporated in your corporate decision making!</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ecological impact mission</a:t>
                      </a:r>
                    </a:p>
                    <a:p>
                      <a:r>
                        <a:rPr lang="fi-FI" sz="800" b="0" baseline="0" dirty="0">
                          <a:solidFill>
                            <a:srgbClr val="000000"/>
                          </a:solidFill>
                        </a:rPr>
                        <a:t>how are you going to deliver a positive impact on your natural environment? e.g., how do you minimise your ecosystem footprint, deliver a specific ecosystem impact beyond your business mission (e.g., reforestation projects), or, for example, eliminate resource-consuming activities from your business model? how do you make your business and the natural environment more ecologically sustainable?</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channels</a:t>
                      </a:r>
                    </a:p>
                    <a:p>
                      <a:r>
                        <a:rPr lang="fi-FI" sz="800" b="0" dirty="0">
                          <a:solidFill>
                            <a:srgbClr val="000000"/>
                          </a:solidFill>
                        </a:rPr>
                        <a:t>what are the specific channels and mechanisms through which you deliver</a:t>
                      </a:r>
                      <a:r>
                        <a:rPr lang="fi-FI" sz="800" b="0" baseline="0" dirty="0">
                          <a:solidFill>
                            <a:srgbClr val="000000"/>
                          </a:solidFill>
                        </a:rPr>
                        <a:t> your impact on the natural ecosystem? these might be internal (e.g., recycling, repairing, rematerialisation) and external (e.g., participation in specific ecosystem initiatives)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beneficiaries</a:t>
                      </a:r>
                    </a:p>
                    <a:p>
                      <a:r>
                        <a:rPr lang="fi-FI" sz="800" b="0" dirty="0">
                          <a:solidFill>
                            <a:srgbClr val="000000"/>
                          </a:solidFill>
                        </a:rPr>
                        <a:t>who are your ecosystem beneficiaries? these may be living things</a:t>
                      </a:r>
                      <a:r>
                        <a:rPr lang="fi-FI" sz="800" b="0" baseline="0" dirty="0">
                          <a:solidFill>
                            <a:srgbClr val="000000"/>
                          </a:solidFill>
                        </a:rPr>
                        <a:t> (inhabitants of the ecosphere) and non-living ones (ecosystem resources such as air, water, minerals)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258136"/>
                  </a:ext>
                </a:extLst>
              </a:tr>
              <a:tr h="1423419">
                <a:tc gridSpan="2">
                  <a:txBody>
                    <a:bodyPr/>
                    <a:lstStyle/>
                    <a:p>
                      <a:r>
                        <a:rPr lang="fi-FI" sz="1200" b="1" dirty="0">
                          <a:solidFill>
                            <a:srgbClr val="000000"/>
                          </a:solidFill>
                        </a:rPr>
                        <a:t>cost structure</a:t>
                      </a:r>
                    </a:p>
                    <a:p>
                      <a:r>
                        <a:rPr lang="fi-FI" sz="800" b="0" dirty="0">
                          <a:solidFill>
                            <a:srgbClr val="000000"/>
                          </a:solidFill>
                        </a:rPr>
                        <a:t>what is the cost</a:t>
                      </a:r>
                      <a:r>
                        <a:rPr lang="fi-FI" sz="800" b="0" baseline="0" dirty="0">
                          <a:solidFill>
                            <a:srgbClr val="000000"/>
                          </a:solidFill>
                        </a:rPr>
                        <a:t> structure of your business? indicate both direct costs generated by your internal activities as well as costs generated through outsourcing, license agreements, and similar. also elaborate costs associated with your social and ecological impact missions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surplus streams</a:t>
                      </a:r>
                    </a:p>
                    <a:p>
                      <a:r>
                        <a:rPr lang="fi-FI" sz="800" b="0" dirty="0">
                          <a:solidFill>
                            <a:srgbClr val="000000"/>
                          </a:solidFill>
                        </a:rPr>
                        <a:t>does your business generate specific surpluses</a:t>
                      </a:r>
                      <a:r>
                        <a:rPr lang="fi-FI" sz="800" b="0" baseline="0" dirty="0">
                          <a:solidFill>
                            <a:srgbClr val="000000"/>
                          </a:solidFill>
                        </a:rPr>
                        <a:t> to support your social and ecological impact missions? these might be financial (e.g., donations by customers, share of profit) or material (e.g., collected materials for recycling).</a:t>
                      </a:r>
                    </a:p>
                    <a:p>
                      <a:r>
                        <a:rPr lang="fi-FI" sz="800" b="0" baseline="0" dirty="0">
                          <a:solidFill>
                            <a:srgbClr val="000000"/>
                          </a:solidFill>
                        </a:rPr>
                        <a:t>also describe here how your business, social, and ecological missions integrate and reinforce one another!</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fi-FI" sz="1200" b="1" dirty="0">
                          <a:solidFill>
                            <a:srgbClr val="000000"/>
                          </a:solidFill>
                        </a:rPr>
                        <a:t>revenue</a:t>
                      </a:r>
                      <a:r>
                        <a:rPr lang="fi-FI" sz="1200" b="1" baseline="0" dirty="0">
                          <a:solidFill>
                            <a:srgbClr val="000000"/>
                          </a:solidFill>
                        </a:rPr>
                        <a:t> streams</a:t>
                      </a:r>
                    </a:p>
                    <a:p>
                      <a:r>
                        <a:rPr lang="fi-FI" sz="800" b="0" baseline="0" dirty="0">
                          <a:solidFill>
                            <a:srgbClr val="000000"/>
                          </a:solidFill>
                        </a:rPr>
                        <a:t>how does your business generate revenue? indicate both primary sources of revenue (from primary interactions within the business model) and secondary sources (e.g., monetisation of data resources and additional ip generated by the primary interactions)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575176"/>
                  </a:ext>
                </a:extLst>
              </a:tr>
            </a:tbl>
          </a:graphicData>
        </a:graphic>
      </p:graphicFrame>
    </p:spTree>
    <p:extLst>
      <p:ext uri="{BB962C8B-B14F-4D97-AF65-F5344CB8AC3E}">
        <p14:creationId xmlns:p14="http://schemas.microsoft.com/office/powerpoint/2010/main" val="29829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05"/>
            <a:ext cx="12192000" cy="531625"/>
          </a:xfrm>
        </p:spPr>
        <p:txBody>
          <a:bodyPr/>
          <a:lstStyle/>
          <a:p>
            <a:r>
              <a:rPr lang="en-GB" dirty="0"/>
              <a:t>How to Use the Triple Bottom Line Canvas</a:t>
            </a: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1372" y="6434929"/>
            <a:ext cx="1087180" cy="383061"/>
          </a:xfrm>
          <a:prstGeom prst="rect">
            <a:avLst/>
          </a:prstGeom>
        </p:spPr>
      </p:pic>
      <p:sp>
        <p:nvSpPr>
          <p:cNvPr id="7" name="TextBox 6"/>
          <p:cNvSpPr txBox="1"/>
          <p:nvPr/>
        </p:nvSpPr>
        <p:spPr>
          <a:xfrm>
            <a:off x="3907246" y="6434929"/>
            <a:ext cx="7164126" cy="415498"/>
          </a:xfrm>
          <a:prstGeom prst="rect">
            <a:avLst/>
          </a:prstGeom>
          <a:noFill/>
        </p:spPr>
        <p:txBody>
          <a:bodyPr wrap="square" rtlCol="0">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lang="en-GB" sz="700" b="0" i="0" kern="1200" dirty="0">
                <a:solidFill>
                  <a:srgbClr val="000000"/>
                </a:solidFill>
                <a:effectLst/>
                <a:latin typeface="Arial" pitchFamily="34" charset="0"/>
                <a:ea typeface="ＭＳ Ｐゴシック" pitchFamily="34" charset="-128"/>
                <a:cs typeface="+mn-cs"/>
              </a:rPr>
              <a:t>Designed by </a:t>
            </a:r>
            <a:r>
              <a:rPr lang="en-GB" sz="700" b="0" i="0" kern="1200" dirty="0">
                <a:solidFill>
                  <a:srgbClr val="000000"/>
                </a:solidFill>
                <a:effectLst/>
                <a:latin typeface="Arial" pitchFamily="34" charset="0"/>
                <a:ea typeface="ＭＳ Ｐゴシック" pitchFamily="34" charset="-128"/>
                <a:cs typeface="+mn-cs"/>
                <a:hlinkClick r:id="rId5"/>
              </a:rPr>
              <a:t>Erkko Autio</a:t>
            </a:r>
            <a:r>
              <a:rPr lang="en-GB" sz="700" b="0" i="0" kern="1200" dirty="0">
                <a:solidFill>
                  <a:srgbClr val="000000"/>
                </a:solidFill>
                <a:effectLst/>
                <a:latin typeface="Arial" pitchFamily="34" charset="0"/>
                <a:ea typeface="ＭＳ Ｐゴシック" pitchFamily="34" charset="-128"/>
                <a:cs typeface="+mn-cs"/>
              </a:rPr>
              <a:t> (2020). </a:t>
            </a:r>
            <a:r>
              <a:rPr lang="fi-FI" sz="700" b="0" i="0" u="none" strike="noStrike" kern="1200" baseline="0" dirty="0">
                <a:solidFill>
                  <a:srgbClr val="000000"/>
                </a:solidFill>
                <a:effectLst/>
                <a:latin typeface="Arial" pitchFamily="34" charset="0"/>
                <a:ea typeface="ＭＳ Ｐゴシック" pitchFamily="34" charset="-128"/>
                <a:cs typeface="+mn-cs"/>
              </a:rPr>
              <a:t>PowerPoint version available from </a:t>
            </a:r>
            <a:r>
              <a:rPr lang="fi-FI" sz="700" b="0" i="0" u="none" strike="noStrike" kern="1200" baseline="0" dirty="0">
                <a:solidFill>
                  <a:srgbClr val="000000"/>
                </a:solidFill>
                <a:effectLst/>
                <a:latin typeface="Arial" pitchFamily="34" charset="0"/>
                <a:ea typeface="ＭＳ Ｐゴシック" pitchFamily="34" charset="-128"/>
                <a:cs typeface="+mn-cs"/>
                <a:hlinkClick r:id="rId6"/>
              </a:rPr>
              <a:t>me</a:t>
            </a:r>
            <a:r>
              <a:rPr lang="fi-FI" sz="700" b="0" i="0" u="none" strike="noStrike" kern="1200" baseline="0" dirty="0">
                <a:solidFill>
                  <a:srgbClr val="000000"/>
                </a:solidFill>
                <a:effectLst/>
                <a:latin typeface="Arial" pitchFamily="34" charset="0"/>
                <a:ea typeface="ＭＳ Ｐゴシック" pitchFamily="34" charset="-128"/>
                <a:cs typeface="+mn-cs"/>
              </a:rPr>
              <a:t>.</a:t>
            </a:r>
            <a:endParaRPr lang="en-GB" sz="700" b="0" i="0" kern="1200" dirty="0">
              <a:solidFill>
                <a:srgbClr val="000000"/>
              </a:solidFill>
              <a:effectLst/>
              <a:latin typeface="Arial" pitchFamily="34" charset="0"/>
              <a:ea typeface="ＭＳ Ｐゴシック" pitchFamily="34" charset="-128"/>
              <a:cs typeface="+mn-cs"/>
            </a:endParaRPr>
          </a:p>
          <a:p>
            <a:pPr algn="r">
              <a:lnSpc>
                <a:spcPct val="100000"/>
              </a:lnSpc>
              <a:spcBef>
                <a:spcPts val="0"/>
              </a:spcBef>
              <a:spcAft>
                <a:spcPts val="0"/>
              </a:spcAft>
            </a:pPr>
            <a:r>
              <a:rPr lang="fi-FI" sz="700" b="0" i="0" kern="1200" dirty="0">
                <a:solidFill>
                  <a:srgbClr val="000000"/>
                </a:solidFill>
                <a:effectLst/>
                <a:latin typeface="Arial" pitchFamily="34" charset="0"/>
                <a:ea typeface="ＭＳ Ｐゴシック" pitchFamily="34" charset="-128"/>
                <a:cs typeface="+mn-cs"/>
              </a:rPr>
              <a:t>This</a:t>
            </a:r>
            <a:r>
              <a:rPr lang="fi-FI" sz="700" b="0" i="0" kern="1200" baseline="0" dirty="0">
                <a:solidFill>
                  <a:srgbClr val="000000"/>
                </a:solidFill>
                <a:effectLst/>
                <a:latin typeface="Arial" pitchFamily="34" charset="0"/>
                <a:ea typeface="ＭＳ Ｐゴシック" pitchFamily="34" charset="-128"/>
                <a:cs typeface="+mn-cs"/>
              </a:rPr>
              <a:t> canvas builds on and extends the business model canvas by </a:t>
            </a:r>
            <a:r>
              <a:rPr lang="fi-FI" sz="700" b="0" i="0" kern="1200" baseline="0" dirty="0">
                <a:solidFill>
                  <a:srgbClr val="000000"/>
                </a:solidFill>
                <a:effectLst/>
                <a:latin typeface="Arial" pitchFamily="34" charset="0"/>
                <a:ea typeface="ＭＳ Ｐゴシック" pitchFamily="34" charset="-128"/>
                <a:cs typeface="+mn-cs"/>
                <a:hlinkClick r:id="rId7"/>
              </a:rPr>
              <a:t>Strategyzer AG</a:t>
            </a:r>
            <a:r>
              <a:rPr lang="fi-FI" sz="700" b="0" i="0" kern="1200" baseline="0" dirty="0">
                <a:solidFill>
                  <a:srgbClr val="000000"/>
                </a:solidFill>
                <a:effectLst/>
                <a:latin typeface="Arial" pitchFamily="34" charset="0"/>
                <a:ea typeface="ＭＳ Ｐゴシック" pitchFamily="34" charset="-128"/>
                <a:cs typeface="+mn-cs"/>
              </a:rPr>
              <a:t>. Hyperlinks point back to </a:t>
            </a:r>
            <a:r>
              <a:rPr lang="fi-FI" sz="700" b="0" i="0" kern="1200" baseline="0" dirty="0">
                <a:solidFill>
                  <a:srgbClr val="000000"/>
                </a:solidFill>
                <a:effectLst/>
                <a:latin typeface="Arial" pitchFamily="34" charset="0"/>
                <a:ea typeface="ＭＳ Ｐゴシック" pitchFamily="34" charset="-128"/>
                <a:cs typeface="+mn-cs"/>
                <a:hlinkClick r:id="rId8"/>
              </a:rPr>
              <a:t>Strategyzer</a:t>
            </a:r>
            <a:r>
              <a:rPr lang="fi-FI" sz="700" b="0" i="0" kern="1200" baseline="0" dirty="0">
                <a:solidFill>
                  <a:srgbClr val="000000"/>
                </a:solidFill>
                <a:effectLst/>
                <a:latin typeface="Arial" pitchFamily="34" charset="0"/>
                <a:ea typeface="ＭＳ Ｐゴシック" pitchFamily="34" charset="-128"/>
                <a:cs typeface="+mn-cs"/>
              </a:rPr>
              <a:t>. </a:t>
            </a:r>
          </a:p>
          <a:p>
            <a:pPr algn="r">
              <a:lnSpc>
                <a:spcPct val="100000"/>
              </a:lnSpc>
              <a:spcBef>
                <a:spcPts val="0"/>
              </a:spcBef>
              <a:spcAft>
                <a:spcPts val="0"/>
              </a:spcAft>
            </a:pPr>
            <a:r>
              <a:rPr lang="en-GB" sz="700" b="0" i="0" kern="1200" dirty="0">
                <a:solidFill>
                  <a:srgbClr val="000000"/>
                </a:solidFill>
                <a:effectLst/>
                <a:latin typeface="Arial" pitchFamily="34" charset="0"/>
                <a:ea typeface="ＭＳ Ｐゴシック" pitchFamily="34" charset="-128"/>
                <a:cs typeface="+mn-cs"/>
              </a:rPr>
              <a:t>This work is licensed under a </a:t>
            </a:r>
            <a:r>
              <a:rPr lang="en-GB" sz="700" b="0" i="0" u="none" strike="noStrike" kern="1200" dirty="0">
                <a:solidFill>
                  <a:srgbClr val="000000"/>
                </a:solidFill>
                <a:effectLst/>
                <a:latin typeface="Arial" pitchFamily="34" charset="0"/>
                <a:ea typeface="ＭＳ Ｐゴシック" pitchFamily="34" charset="-128"/>
                <a:cs typeface="+mn-cs"/>
                <a:hlinkClick r:id="rId9"/>
              </a:rPr>
              <a:t>Creative Commons Attribution-</a:t>
            </a:r>
            <a:r>
              <a:rPr lang="en-GB" sz="700" b="0" i="0" u="none" strike="noStrike" kern="1200" dirty="0" err="1">
                <a:solidFill>
                  <a:srgbClr val="000000"/>
                </a:solidFill>
                <a:effectLst/>
                <a:latin typeface="Arial" pitchFamily="34" charset="0"/>
                <a:ea typeface="ＭＳ Ｐゴシック" pitchFamily="34" charset="-128"/>
                <a:cs typeface="+mn-cs"/>
                <a:hlinkClick r:id="rId9"/>
              </a:rPr>
              <a:t>ShareAlike</a:t>
            </a:r>
            <a:r>
              <a:rPr lang="en-GB" sz="700" b="0" i="0" u="none" strike="noStrike" kern="1200" dirty="0">
                <a:solidFill>
                  <a:srgbClr val="000000"/>
                </a:solidFill>
                <a:effectLst/>
                <a:latin typeface="Arial" pitchFamily="34" charset="0"/>
                <a:ea typeface="ＭＳ Ｐゴシック" pitchFamily="34" charset="-128"/>
                <a:cs typeface="+mn-cs"/>
                <a:hlinkClick r:id="rId9"/>
              </a:rPr>
              <a:t> 4.0 International License</a:t>
            </a:r>
            <a:r>
              <a:rPr lang="en-GB" sz="700" b="0" i="0" u="none" strike="noStrike" kern="1200" dirty="0">
                <a:solidFill>
                  <a:srgbClr val="000000"/>
                </a:solidFill>
                <a:effectLst/>
                <a:latin typeface="Arial" pitchFamily="34" charset="0"/>
                <a:ea typeface="ＭＳ Ｐゴシック" pitchFamily="34" charset="-128"/>
                <a:cs typeface="+mn-cs"/>
              </a:rPr>
              <a:t>.</a:t>
            </a:r>
            <a:r>
              <a:rPr lang="en-GB" sz="700" b="0" i="0" u="none" strike="noStrike" kern="1200" baseline="0" dirty="0">
                <a:solidFill>
                  <a:srgbClr val="000000"/>
                </a:solidFill>
                <a:effectLst/>
                <a:latin typeface="Arial" pitchFamily="34" charset="0"/>
                <a:ea typeface="ＭＳ Ｐゴシック" pitchFamily="34" charset="-128"/>
                <a:cs typeface="+mn-cs"/>
              </a:rPr>
              <a:t> Feel free to use and build on with appropriate attribution to my </a:t>
            </a:r>
            <a:r>
              <a:rPr lang="en-GB" sz="700" b="0" i="0" u="none" strike="noStrike" kern="1200" baseline="0" dirty="0">
                <a:solidFill>
                  <a:srgbClr val="000000"/>
                </a:solidFill>
                <a:effectLst/>
                <a:latin typeface="Arial" pitchFamily="34" charset="0"/>
                <a:ea typeface="ＭＳ Ｐゴシック" pitchFamily="34" charset="-128"/>
                <a:cs typeface="+mn-cs"/>
                <a:hlinkClick r:id="rId5"/>
              </a:rPr>
              <a:t>LinkedIn page</a:t>
            </a:r>
            <a:r>
              <a:rPr lang="en-GB" sz="700" b="0" i="0" u="none" strike="noStrike" kern="1200" baseline="0" dirty="0">
                <a:solidFill>
                  <a:srgbClr val="000000"/>
                </a:solidFill>
                <a:effectLst/>
                <a:latin typeface="Arial" pitchFamily="34" charset="0"/>
                <a:ea typeface="ＭＳ Ｐゴシック" pitchFamily="34" charset="-128"/>
                <a:cs typeface="+mn-cs"/>
              </a:rPr>
              <a:t>.</a:t>
            </a:r>
          </a:p>
        </p:txBody>
      </p:sp>
      <p:graphicFrame>
        <p:nvGraphicFramePr>
          <p:cNvPr id="8" name="Table 7"/>
          <p:cNvGraphicFramePr>
            <a:graphicFrameLocks noGrp="1"/>
          </p:cNvGraphicFramePr>
          <p:nvPr/>
        </p:nvGraphicFramePr>
        <p:xfrm>
          <a:off x="296562" y="567967"/>
          <a:ext cx="11607114" cy="5693041"/>
        </p:xfrm>
        <a:graphic>
          <a:graphicData uri="http://schemas.openxmlformats.org/drawingml/2006/table">
            <a:tbl>
              <a:tblPr firstRow="1" bandRow="1">
                <a:tableStyleId>{5940675A-B579-460E-94D1-54222C63F5DA}</a:tableStyleId>
              </a:tblPr>
              <a:tblGrid>
                <a:gridCol w="2290358">
                  <a:extLst>
                    <a:ext uri="{9D8B030D-6E8A-4147-A177-3AD203B41FA5}">
                      <a16:colId xmlns:a16="http://schemas.microsoft.com/office/drawing/2014/main" val="2779788046"/>
                    </a:ext>
                  </a:extLst>
                </a:gridCol>
                <a:gridCol w="2290358">
                  <a:extLst>
                    <a:ext uri="{9D8B030D-6E8A-4147-A177-3AD203B41FA5}">
                      <a16:colId xmlns:a16="http://schemas.microsoft.com/office/drawing/2014/main" val="824109452"/>
                    </a:ext>
                  </a:extLst>
                </a:gridCol>
                <a:gridCol w="2445682">
                  <a:extLst>
                    <a:ext uri="{9D8B030D-6E8A-4147-A177-3AD203B41FA5}">
                      <a16:colId xmlns:a16="http://schemas.microsoft.com/office/drawing/2014/main" val="4158772613"/>
                    </a:ext>
                  </a:extLst>
                </a:gridCol>
                <a:gridCol w="2290358">
                  <a:extLst>
                    <a:ext uri="{9D8B030D-6E8A-4147-A177-3AD203B41FA5}">
                      <a16:colId xmlns:a16="http://schemas.microsoft.com/office/drawing/2014/main" val="2318633555"/>
                    </a:ext>
                  </a:extLst>
                </a:gridCol>
                <a:gridCol w="2290358">
                  <a:extLst>
                    <a:ext uri="{9D8B030D-6E8A-4147-A177-3AD203B41FA5}">
                      <a16:colId xmlns:a16="http://schemas.microsoft.com/office/drawing/2014/main" val="762254531"/>
                    </a:ext>
                  </a:extLst>
                </a:gridCol>
              </a:tblGrid>
              <a:tr h="712349">
                <a:tc rowSpan="2">
                  <a:txBody>
                    <a:bodyPr/>
                    <a:lstStyle/>
                    <a:p>
                      <a:r>
                        <a:rPr lang="fi-FI" sz="1200" b="1" dirty="0">
                          <a:solidFill>
                            <a:srgbClr val="000000"/>
                          </a:solidFill>
                        </a:rPr>
                        <a:t>key partners</a:t>
                      </a:r>
                    </a:p>
                    <a:p>
                      <a:r>
                        <a:rPr lang="fi-FI" sz="800" b="0" dirty="0">
                          <a:solidFill>
                            <a:srgbClr val="000000"/>
                          </a:solidFill>
                          <a:hlinkClick r:id="rId10"/>
                        </a:rPr>
                        <a:t>key partners</a:t>
                      </a:r>
                      <a:r>
                        <a:rPr lang="fi-FI" sz="800" b="0" dirty="0">
                          <a:solidFill>
                            <a:srgbClr val="000000"/>
                          </a:solidFill>
                        </a:rPr>
                        <a:t>: who do you work with to deliver your value proposition?</a:t>
                      </a:r>
                    </a:p>
                    <a:p>
                      <a:r>
                        <a:rPr lang="fi-FI" sz="800" b="0" dirty="0">
                          <a:solidFill>
                            <a:srgbClr val="000000"/>
                          </a:solidFill>
                        </a:rPr>
                        <a:t>do not forget to list your partners in your </a:t>
                      </a:r>
                      <a:r>
                        <a:rPr lang="fi-FI" sz="800" b="1" dirty="0">
                          <a:solidFill>
                            <a:srgbClr val="000000"/>
                          </a:solidFill>
                        </a:rPr>
                        <a:t>social impact mission </a:t>
                      </a:r>
                      <a:r>
                        <a:rPr lang="fi-FI" sz="800" b="0" dirty="0">
                          <a:solidFill>
                            <a:srgbClr val="000000"/>
                          </a:solidFill>
                        </a:rPr>
                        <a:t>– e.g., charities, community</a:t>
                      </a:r>
                      <a:r>
                        <a:rPr lang="fi-FI" sz="800" b="0" baseline="0" dirty="0">
                          <a:solidFill>
                            <a:srgbClr val="000000"/>
                          </a:solidFill>
                        </a:rPr>
                        <a:t> groups, and so on</a:t>
                      </a:r>
                    </a:p>
                    <a:p>
                      <a:r>
                        <a:rPr lang="fi-FI" sz="800" b="1" baseline="0" dirty="0">
                          <a:solidFill>
                            <a:srgbClr val="000000"/>
                          </a:solidFill>
                        </a:rPr>
                        <a:t>ecological impact mission </a:t>
                      </a:r>
                      <a:r>
                        <a:rPr lang="fi-FI" sz="800" b="0" baseline="0" dirty="0">
                          <a:solidFill>
                            <a:srgbClr val="000000"/>
                          </a:solidFill>
                        </a:rPr>
                        <a:t>– e.g., eco-certification agencies, closed-loop partners, reforestation initiatives</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activities</a:t>
                      </a:r>
                    </a:p>
                    <a:p>
                      <a:r>
                        <a:rPr lang="fi-FI" sz="800" b="0" baseline="0" dirty="0">
                          <a:solidFill>
                            <a:srgbClr val="000000"/>
                          </a:solidFill>
                          <a:hlinkClick r:id="rId11"/>
                        </a:rPr>
                        <a:t>key activities</a:t>
                      </a:r>
                      <a:r>
                        <a:rPr lang="fi-FI" sz="800" b="0" baseline="0" dirty="0">
                          <a:solidFill>
                            <a:srgbClr val="000000"/>
                          </a:solidFill>
                        </a:rPr>
                        <a:t>: what do you do yourself to deliver your customer value proposition?</a:t>
                      </a:r>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value proposition</a:t>
                      </a:r>
                    </a:p>
                    <a:p>
                      <a:r>
                        <a:rPr lang="fi-FI" sz="800" b="0" dirty="0">
                          <a:solidFill>
                            <a:srgbClr val="000000"/>
                          </a:solidFill>
                          <a:hlinkClick r:id="rId12"/>
                        </a:rPr>
                        <a:t>value proposition</a:t>
                      </a:r>
                      <a:r>
                        <a:rPr lang="fi-FI" sz="800" b="0" dirty="0">
                          <a:solidFill>
                            <a:srgbClr val="000000"/>
                          </a:solidFill>
                        </a:rPr>
                        <a:t>: what</a:t>
                      </a:r>
                      <a:r>
                        <a:rPr lang="fi-FI" sz="800" b="0" baseline="0" dirty="0">
                          <a:solidFill>
                            <a:srgbClr val="000000"/>
                          </a:solidFill>
                        </a:rPr>
                        <a:t> jobs do you perform for your customers? what pains do you alleviate? what gains do you contribute? also list what makes your value proposition distinctive relative to others! see link for further detail</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customer relationships</a:t>
                      </a:r>
                    </a:p>
                    <a:p>
                      <a:r>
                        <a:rPr lang="fi-FI" sz="800" b="0" dirty="0">
                          <a:solidFill>
                            <a:srgbClr val="000000"/>
                          </a:solidFill>
                        </a:rPr>
                        <a:t>what kind of </a:t>
                      </a:r>
                      <a:r>
                        <a:rPr lang="fi-FI" sz="800" b="0" dirty="0">
                          <a:solidFill>
                            <a:srgbClr val="000000"/>
                          </a:solidFill>
                          <a:hlinkClick r:id="rId13"/>
                        </a:rPr>
                        <a:t>relationship</a:t>
                      </a:r>
                      <a:r>
                        <a:rPr lang="fi-FI" sz="800" b="0" dirty="0">
                          <a:solidFill>
                            <a:srgbClr val="000000"/>
                          </a:solidFill>
                        </a:rPr>
                        <a:t> do you maintain with your different customers? see link for examples</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groups</a:t>
                      </a:r>
                    </a:p>
                    <a:p>
                      <a:r>
                        <a:rPr lang="fi-FI" sz="800" b="0" dirty="0">
                          <a:solidFill>
                            <a:srgbClr val="000000"/>
                          </a:solidFill>
                        </a:rPr>
                        <a:t>which </a:t>
                      </a:r>
                      <a:r>
                        <a:rPr lang="fi-FI" sz="800" b="0" dirty="0">
                          <a:solidFill>
                            <a:srgbClr val="000000"/>
                          </a:solidFill>
                          <a:hlinkClick r:id="rId14"/>
                        </a:rPr>
                        <a:t>customer groups</a:t>
                      </a:r>
                      <a:r>
                        <a:rPr lang="fi-FI" sz="800" b="0" dirty="0">
                          <a:solidFill>
                            <a:srgbClr val="000000"/>
                          </a:solidFill>
                        </a:rPr>
                        <a:t> do you service? note that multi-sided</a:t>
                      </a:r>
                      <a:r>
                        <a:rPr lang="fi-FI" sz="800" b="0" baseline="0" dirty="0">
                          <a:solidFill>
                            <a:srgbClr val="000000"/>
                          </a:solidFill>
                        </a:rPr>
                        <a:t> business models may have many different customers! also distinguish between ’users’ (e.g., facebook users – who would also be their key resource) and paying customers (e.g., advertisers)</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013767"/>
                  </a:ext>
                </a:extLst>
              </a:tr>
              <a:tr h="711072">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customer channels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000000"/>
                          </a:solidFill>
                          <a:effectLst/>
                          <a:uLnTx/>
                          <a:uFillTx/>
                          <a:latin typeface="+mn-lt"/>
                          <a:ea typeface="+mn-ea"/>
                          <a:cs typeface="+mn-cs"/>
                        </a:rPr>
                        <a:t>how do you </a:t>
                      </a:r>
                      <a:r>
                        <a:rPr kumimoji="0" lang="fi-FI" sz="800" b="0" i="0" u="none" strike="noStrike" kern="1200" cap="none" spc="0" normalizeH="0" baseline="0" noProof="0" dirty="0">
                          <a:ln>
                            <a:noFill/>
                          </a:ln>
                          <a:solidFill>
                            <a:srgbClr val="000000"/>
                          </a:solidFill>
                          <a:effectLst/>
                          <a:uLnTx/>
                          <a:uFillTx/>
                          <a:latin typeface="+mn-lt"/>
                          <a:ea typeface="+mn-ea"/>
                          <a:cs typeface="+mn-cs"/>
                          <a:hlinkClick r:id="rId15"/>
                        </a:rPr>
                        <a:t>reach</a:t>
                      </a:r>
                      <a:r>
                        <a:rPr kumimoji="0" lang="fi-FI" sz="800" b="0" i="0" u="none" strike="noStrike" kern="1200" cap="none" spc="0" normalizeH="0" baseline="0" noProof="0" dirty="0">
                          <a:ln>
                            <a:noFill/>
                          </a:ln>
                          <a:solidFill>
                            <a:srgbClr val="000000"/>
                          </a:solidFill>
                          <a:effectLst/>
                          <a:uLnTx/>
                          <a:uFillTx/>
                          <a:latin typeface="+mn-lt"/>
                          <a:ea typeface="+mn-ea"/>
                          <a:cs typeface="+mn-cs"/>
                        </a:rPr>
                        <a:t> your customers? how do you integrate with their routines? also describe your multi-channel strategy, if any!</a:t>
                      </a:r>
                      <a:endParaRPr kumimoji="0" lang="en-GB" sz="800" b="0"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68063"/>
                  </a:ext>
                </a:extLst>
              </a:tr>
              <a:tr h="711072">
                <a:tc rowSpan="2">
                  <a:txBody>
                    <a:bodyPr/>
                    <a:lstStyle/>
                    <a:p>
                      <a:r>
                        <a:rPr lang="fi-FI" sz="1200" b="1" dirty="0">
                          <a:solidFill>
                            <a:srgbClr val="000000"/>
                          </a:solidFill>
                        </a:rPr>
                        <a:t>societal services</a:t>
                      </a:r>
                    </a:p>
                    <a:p>
                      <a:r>
                        <a:rPr lang="fi-FI" sz="800" b="0" dirty="0">
                          <a:solidFill>
                            <a:srgbClr val="000000"/>
                          </a:solidFill>
                        </a:rPr>
                        <a:t>which societal services do you rely on? list all societal services important</a:t>
                      </a:r>
                      <a:r>
                        <a:rPr lang="fi-FI" sz="800" b="0" baseline="0" dirty="0">
                          <a:solidFill>
                            <a:srgbClr val="000000"/>
                          </a:solidFill>
                        </a:rPr>
                        <a:t> for your business such as infrastructure, institutions (e.g., rule of law, security, R&amp;D environment), human capital, social services (e.g., child care, education), subsidies and grants, tax relief, similar</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resources</a:t>
                      </a:r>
                    </a:p>
                    <a:p>
                      <a:r>
                        <a:rPr lang="fi-FI" sz="800" b="0" baseline="0" dirty="0">
                          <a:solidFill>
                            <a:srgbClr val="000000"/>
                          </a:solidFill>
                        </a:rPr>
                        <a:t>what </a:t>
                      </a:r>
                      <a:r>
                        <a:rPr lang="fi-FI" sz="800" b="0" baseline="0" dirty="0">
                          <a:solidFill>
                            <a:srgbClr val="000000"/>
                          </a:solidFill>
                          <a:hlinkClick r:id="rId16"/>
                        </a:rPr>
                        <a:t>resources</a:t>
                      </a:r>
                      <a:r>
                        <a:rPr lang="fi-FI" sz="800" b="0" baseline="0" dirty="0">
                          <a:solidFill>
                            <a:srgbClr val="000000"/>
                          </a:solidFill>
                        </a:rPr>
                        <a:t> you draw on to deliver your value proposition? consider physical, human, and financial resources. specifically consider your intellectual assets: ip plus intellectual capital!</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social impact</a:t>
                      </a:r>
                      <a:r>
                        <a:rPr lang="fi-FI" sz="1200" b="1" baseline="0" dirty="0">
                          <a:solidFill>
                            <a:srgbClr val="000000"/>
                          </a:solidFill>
                        </a:rPr>
                        <a:t> mission</a:t>
                      </a:r>
                    </a:p>
                    <a:p>
                      <a:pPr algn="l"/>
                      <a:r>
                        <a:rPr lang="fi-FI" sz="800" b="0" baseline="0" dirty="0">
                          <a:solidFill>
                            <a:srgbClr val="000000"/>
                          </a:solidFill>
                        </a:rPr>
                        <a:t>describe here your social impact mission. how do you demonstrate good citizenship? how do you contribute to your local community? how do you improve people’s lives and the general societal well-being beyond your core business mission?</a:t>
                      </a:r>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community relationships</a:t>
                      </a:r>
                      <a:endParaRPr lang="en-GB" sz="800" b="0" dirty="0">
                        <a:solidFill>
                          <a:srgbClr val="000000"/>
                        </a:solidFill>
                      </a:endParaRPr>
                    </a:p>
                    <a:p>
                      <a:r>
                        <a:rPr lang="fi-FI" sz="800" b="0" dirty="0">
                          <a:solidFill>
                            <a:srgbClr val="000000"/>
                          </a:solidFill>
                        </a:rPr>
                        <a:t>what relationships do you maintain with the local communities</a:t>
                      </a:r>
                      <a:r>
                        <a:rPr lang="fi-FI" sz="800" b="0" baseline="0" dirty="0">
                          <a:solidFill>
                            <a:srgbClr val="000000"/>
                          </a:solidFill>
                        </a:rPr>
                        <a:t> where you are present? how do you engage these communities?</a:t>
                      </a:r>
                      <a:endParaRPr lang="fi-FI"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community</a:t>
                      </a:r>
                      <a:r>
                        <a:rPr lang="fi-FI" sz="1200" b="1" baseline="0" dirty="0">
                          <a:solidFill>
                            <a:srgbClr val="000000"/>
                          </a:solidFill>
                        </a:rPr>
                        <a:t> </a:t>
                      </a:r>
                      <a:r>
                        <a:rPr lang="fi-FI" sz="1200" b="1" dirty="0">
                          <a:solidFill>
                            <a:srgbClr val="000000"/>
                          </a:solidFill>
                        </a:rPr>
                        <a:t>stakeholders</a:t>
                      </a:r>
                    </a:p>
                    <a:p>
                      <a:r>
                        <a:rPr lang="fi-FI" sz="800" b="0" dirty="0">
                          <a:solidFill>
                            <a:srgbClr val="000000"/>
                          </a:solidFill>
                        </a:rPr>
                        <a:t>who are the beneficiaries of your social impact mission? note that your business may have direct beneficiaries (those directly targeted) and secondary</a:t>
                      </a:r>
                      <a:r>
                        <a:rPr lang="fi-FI" sz="800" b="0" baseline="0" dirty="0">
                          <a:solidFill>
                            <a:srgbClr val="000000"/>
                          </a:solidFill>
                        </a:rPr>
                        <a:t> ones (those experiencing secondary benefits such as greater prosperity, lower unemployment, reduced crime rate)</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680562"/>
                  </a:ext>
                </a:extLst>
              </a:tr>
              <a:tr h="711710">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social channels</a:t>
                      </a:r>
                    </a:p>
                    <a:p>
                      <a:r>
                        <a:rPr lang="fi-FI" sz="800" b="0" dirty="0">
                          <a:solidFill>
                            <a:srgbClr val="000000"/>
                          </a:solidFill>
                        </a:rPr>
                        <a:t>what are the specific channels and activities through which you deliver on your social impact mission?</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492324"/>
                  </a:ext>
                </a:extLst>
              </a:tr>
              <a:tr h="1423419">
                <a:tc>
                  <a:txBody>
                    <a:bodyPr/>
                    <a:lstStyle/>
                    <a:p>
                      <a:r>
                        <a:rPr lang="fi-FI" sz="1200" b="1" dirty="0">
                          <a:solidFill>
                            <a:srgbClr val="000000"/>
                          </a:solidFill>
                        </a:rPr>
                        <a:t>ecosystem services</a:t>
                      </a:r>
                    </a:p>
                    <a:p>
                      <a:r>
                        <a:rPr lang="fi-FI" sz="800" b="0" dirty="0">
                          <a:solidFill>
                            <a:srgbClr val="000000"/>
                          </a:solidFill>
                        </a:rPr>
                        <a:t>list</a:t>
                      </a:r>
                      <a:r>
                        <a:rPr lang="fi-FI" sz="800" b="0" baseline="0" dirty="0">
                          <a:solidFill>
                            <a:srgbClr val="000000"/>
                          </a:solidFill>
                        </a:rPr>
                        <a:t> the natural ecosystem services your operation uses: biomass, minerals, water, air, soil, forests, non-renewable energy. we are interested in your environmental footprint!</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mission integration</a:t>
                      </a:r>
                    </a:p>
                    <a:p>
                      <a:r>
                        <a:rPr lang="fi-FI" sz="800" b="0" dirty="0">
                          <a:solidFill>
                            <a:srgbClr val="000000"/>
                          </a:solidFill>
                        </a:rPr>
                        <a:t>how do you</a:t>
                      </a:r>
                      <a:r>
                        <a:rPr lang="fi-FI" sz="800" b="0" baseline="0" dirty="0">
                          <a:solidFill>
                            <a:srgbClr val="000000"/>
                          </a:solidFill>
                        </a:rPr>
                        <a:t> ensure you do not lose sight on your social and environmental missions? list the governance structures and procedures that ensure that these impact propositions are incorporated in your corporate decision making!</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ecological impact mission</a:t>
                      </a:r>
                    </a:p>
                    <a:p>
                      <a:r>
                        <a:rPr lang="fi-FI" sz="800" b="0" baseline="0" dirty="0">
                          <a:solidFill>
                            <a:srgbClr val="000000"/>
                          </a:solidFill>
                        </a:rPr>
                        <a:t>how are you going to deliver a positive impact on your natural environment? e.g., how do you minimise your ecosystem footprint, deliver a specific ecosystem impact beyond your business mission (e.g., reforestation projects), or, for example, eliminate resource-consuming activities from your business model? how do you make your business and the natural environment more ecologically sustainable?</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channels</a:t>
                      </a:r>
                    </a:p>
                    <a:p>
                      <a:r>
                        <a:rPr lang="fi-FI" sz="800" b="0" dirty="0">
                          <a:solidFill>
                            <a:srgbClr val="000000"/>
                          </a:solidFill>
                        </a:rPr>
                        <a:t>what are the specific channels and mechanisms through which you deliver</a:t>
                      </a:r>
                      <a:r>
                        <a:rPr lang="fi-FI" sz="800" b="0" baseline="0" dirty="0">
                          <a:solidFill>
                            <a:srgbClr val="000000"/>
                          </a:solidFill>
                        </a:rPr>
                        <a:t> your impact on the natural ecosystem? these might be internal (e.g., recycling, repairing, rematerialisation) and external (e.g., participation in specific ecosystem initiatives)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beneficiaries</a:t>
                      </a:r>
                    </a:p>
                    <a:p>
                      <a:r>
                        <a:rPr lang="fi-FI" sz="800" b="0" dirty="0">
                          <a:solidFill>
                            <a:srgbClr val="000000"/>
                          </a:solidFill>
                        </a:rPr>
                        <a:t>who are your ecosystem beneficiaries? these may be living things</a:t>
                      </a:r>
                      <a:r>
                        <a:rPr lang="fi-FI" sz="800" b="0" baseline="0" dirty="0">
                          <a:solidFill>
                            <a:srgbClr val="000000"/>
                          </a:solidFill>
                        </a:rPr>
                        <a:t> (inhabitants of the ecosphere) and non-living ones (ecosystem resources such as air, water, minerals)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258136"/>
                  </a:ext>
                </a:extLst>
              </a:tr>
              <a:tr h="1423419">
                <a:tc gridSpan="2">
                  <a:txBody>
                    <a:bodyPr/>
                    <a:lstStyle/>
                    <a:p>
                      <a:r>
                        <a:rPr lang="fi-FI" sz="1200" b="1" dirty="0">
                          <a:solidFill>
                            <a:srgbClr val="000000"/>
                          </a:solidFill>
                        </a:rPr>
                        <a:t>cost structure</a:t>
                      </a:r>
                    </a:p>
                    <a:p>
                      <a:r>
                        <a:rPr lang="fi-FI" sz="800" b="0" dirty="0">
                          <a:solidFill>
                            <a:srgbClr val="000000"/>
                          </a:solidFill>
                        </a:rPr>
                        <a:t>what is the cost</a:t>
                      </a:r>
                      <a:r>
                        <a:rPr lang="fi-FI" sz="800" b="0" baseline="0" dirty="0">
                          <a:solidFill>
                            <a:srgbClr val="000000"/>
                          </a:solidFill>
                        </a:rPr>
                        <a:t> structure of your business? indicate both direct costs generated by your internal activities as well as costs generated through outsourcing, license agreements, and similar. also elaborate costs associated with your social and ecological impact missions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surplus streams</a:t>
                      </a:r>
                    </a:p>
                    <a:p>
                      <a:r>
                        <a:rPr lang="fi-FI" sz="800" b="0" dirty="0">
                          <a:solidFill>
                            <a:srgbClr val="000000"/>
                          </a:solidFill>
                        </a:rPr>
                        <a:t>does your business generate specific surpluses</a:t>
                      </a:r>
                      <a:r>
                        <a:rPr lang="fi-FI" sz="800" b="0" baseline="0" dirty="0">
                          <a:solidFill>
                            <a:srgbClr val="000000"/>
                          </a:solidFill>
                        </a:rPr>
                        <a:t> to support your social and ecological impact missions? these might be financial (e.g., donations by customers, share of profit) or material (e.g., collected materials for recycling).</a:t>
                      </a:r>
                    </a:p>
                    <a:p>
                      <a:r>
                        <a:rPr lang="fi-FI" sz="800" b="0" baseline="0" dirty="0">
                          <a:solidFill>
                            <a:srgbClr val="000000"/>
                          </a:solidFill>
                        </a:rPr>
                        <a:t>also describe here how your business, social, and ecological missions integrate and reinforce one another!</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fi-FI" sz="1200" b="1" dirty="0">
                          <a:solidFill>
                            <a:srgbClr val="000000"/>
                          </a:solidFill>
                        </a:rPr>
                        <a:t>revenue</a:t>
                      </a:r>
                      <a:r>
                        <a:rPr lang="fi-FI" sz="1200" b="1" baseline="0" dirty="0">
                          <a:solidFill>
                            <a:srgbClr val="000000"/>
                          </a:solidFill>
                        </a:rPr>
                        <a:t> streams</a:t>
                      </a:r>
                    </a:p>
                    <a:p>
                      <a:r>
                        <a:rPr lang="fi-FI" sz="800" b="0" baseline="0" dirty="0">
                          <a:solidFill>
                            <a:srgbClr val="000000"/>
                          </a:solidFill>
                        </a:rPr>
                        <a:t>how does your business generate revenue? indicate both primary sources of revenue (from primary interactions within the business model) and secondary sources (e.g., monetisation of data resources and additional ip generated by the primary interactions)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575176"/>
                  </a:ext>
                </a:extLst>
              </a:tr>
            </a:tbl>
          </a:graphicData>
        </a:graphic>
      </p:graphicFrame>
      <p:sp>
        <p:nvSpPr>
          <p:cNvPr id="10" name="Rectangle 9"/>
          <p:cNvSpPr/>
          <p:nvPr/>
        </p:nvSpPr>
        <p:spPr bwMode="auto">
          <a:xfrm>
            <a:off x="2586990" y="567967"/>
            <a:ext cx="2290428" cy="2841983"/>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1" name="Rectangle 10"/>
          <p:cNvSpPr/>
          <p:nvPr/>
        </p:nvSpPr>
        <p:spPr bwMode="auto">
          <a:xfrm>
            <a:off x="4877418" y="577395"/>
            <a:ext cx="7026258" cy="1415236"/>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 name="Rectangle 11"/>
          <p:cNvSpPr/>
          <p:nvPr/>
        </p:nvSpPr>
        <p:spPr bwMode="auto">
          <a:xfrm>
            <a:off x="296562" y="4841409"/>
            <a:ext cx="4580856" cy="1429377"/>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3" name="Rectangle 12"/>
          <p:cNvSpPr/>
          <p:nvPr/>
        </p:nvSpPr>
        <p:spPr bwMode="auto">
          <a:xfrm>
            <a:off x="7322820" y="4835381"/>
            <a:ext cx="4580856" cy="1429377"/>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4" name="Rectangle 13"/>
          <p:cNvSpPr/>
          <p:nvPr/>
        </p:nvSpPr>
        <p:spPr bwMode="auto">
          <a:xfrm>
            <a:off x="4877418" y="1992631"/>
            <a:ext cx="7026258" cy="1417319"/>
          </a:xfrm>
          <a:prstGeom prst="rect">
            <a:avLst/>
          </a:prstGeom>
          <a:solidFill>
            <a:srgbClr val="67AFFF">
              <a:alpha val="30196"/>
            </a:srgbClr>
          </a:solid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5" name="Rectangle 14"/>
          <p:cNvSpPr/>
          <p:nvPr/>
        </p:nvSpPr>
        <p:spPr bwMode="auto">
          <a:xfrm>
            <a:off x="4877418" y="3409950"/>
            <a:ext cx="7026258" cy="1425431"/>
          </a:xfrm>
          <a:prstGeom prst="rect">
            <a:avLst/>
          </a:prstGeom>
          <a:solidFill>
            <a:srgbClr val="23FFC0">
              <a:alpha val="30196"/>
            </a:srgbClr>
          </a:solid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6" name="Rectangle 15"/>
          <p:cNvSpPr/>
          <p:nvPr/>
        </p:nvSpPr>
        <p:spPr bwMode="auto">
          <a:xfrm>
            <a:off x="2586990" y="3418783"/>
            <a:ext cx="2290428" cy="1419279"/>
          </a:xfrm>
          <a:prstGeom prst="rect">
            <a:avLst/>
          </a:prstGeom>
          <a:solidFill>
            <a:srgbClr val="FFFF00">
              <a:alpha val="30196"/>
            </a:srgbClr>
          </a:solid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7" name="Rectangle 16"/>
          <p:cNvSpPr/>
          <p:nvPr/>
        </p:nvSpPr>
        <p:spPr bwMode="auto">
          <a:xfrm>
            <a:off x="4873299" y="4841813"/>
            <a:ext cx="2445402" cy="1410888"/>
          </a:xfrm>
          <a:prstGeom prst="rect">
            <a:avLst/>
          </a:prstGeom>
          <a:solidFill>
            <a:srgbClr val="FFFF00">
              <a:alpha val="30196"/>
            </a:srgbClr>
          </a:solid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8" name="Rectangle 17"/>
          <p:cNvSpPr/>
          <p:nvPr/>
        </p:nvSpPr>
        <p:spPr bwMode="auto">
          <a:xfrm>
            <a:off x="296562" y="551748"/>
            <a:ext cx="2290428" cy="1440883"/>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9" name="Rectangle 18"/>
          <p:cNvSpPr/>
          <p:nvPr/>
        </p:nvSpPr>
        <p:spPr bwMode="auto">
          <a:xfrm>
            <a:off x="296562" y="1993398"/>
            <a:ext cx="2290428" cy="1417319"/>
          </a:xfrm>
          <a:prstGeom prst="rect">
            <a:avLst/>
          </a:prstGeom>
          <a:solidFill>
            <a:srgbClr val="67AFFF">
              <a:alpha val="30196"/>
            </a:srgbClr>
          </a:solid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20" name="Rectangle 19"/>
          <p:cNvSpPr/>
          <p:nvPr/>
        </p:nvSpPr>
        <p:spPr bwMode="auto">
          <a:xfrm>
            <a:off x="296562" y="3410717"/>
            <a:ext cx="2290428" cy="1425431"/>
          </a:xfrm>
          <a:prstGeom prst="rect">
            <a:avLst/>
          </a:prstGeom>
          <a:solidFill>
            <a:srgbClr val="23FFC0">
              <a:alpha val="30196"/>
            </a:srgbClr>
          </a:solid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Tree>
    <p:extLst>
      <p:ext uri="{BB962C8B-B14F-4D97-AF65-F5344CB8AC3E}">
        <p14:creationId xmlns:p14="http://schemas.microsoft.com/office/powerpoint/2010/main" val="160534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Turning Sustainability to Innovation Driver</a:t>
            </a:r>
            <a:endParaRPr lang="en-GB" dirty="0"/>
          </a:p>
        </p:txBody>
      </p:sp>
      <p:sp>
        <p:nvSpPr>
          <p:cNvPr id="3" name="Content Placeholder 2"/>
          <p:cNvSpPr>
            <a:spLocks noGrp="1"/>
          </p:cNvSpPr>
          <p:nvPr>
            <p:ph idx="1"/>
          </p:nvPr>
        </p:nvSpPr>
        <p:spPr/>
        <p:txBody>
          <a:bodyPr/>
          <a:lstStyle/>
          <a:p>
            <a:r>
              <a:rPr lang="fi-FI" b="1" dirty="0"/>
              <a:t>Stage 1</a:t>
            </a:r>
            <a:r>
              <a:rPr lang="fi-FI" dirty="0"/>
              <a:t>: Turning compliance into opportunity through proactive adaptation (develop products to a higher standard)</a:t>
            </a:r>
          </a:p>
          <a:p>
            <a:r>
              <a:rPr lang="fi-FI" b="1" dirty="0"/>
              <a:t>Stage 2</a:t>
            </a:r>
            <a:r>
              <a:rPr lang="fi-FI" dirty="0"/>
              <a:t>: Making value chains sustainable</a:t>
            </a:r>
          </a:p>
          <a:p>
            <a:r>
              <a:rPr lang="fi-FI" dirty="0"/>
              <a:t>(circularisation, sustainable sourcing, sustainable materials, supplier practices, tighter standards, proof of origin, labour standards)</a:t>
            </a:r>
          </a:p>
          <a:p>
            <a:r>
              <a:rPr lang="fi-FI" b="1" dirty="0"/>
              <a:t>Stage 3</a:t>
            </a:r>
            <a:r>
              <a:rPr lang="fi-FI" dirty="0"/>
              <a:t>: Defining sustainable proudcts and services</a:t>
            </a:r>
          </a:p>
          <a:p>
            <a:r>
              <a:rPr lang="fi-FI" dirty="0"/>
              <a:t>(modularisation; design for repair, rematerialise, reuse; digitalisation; energy efficiency; raw materials) </a:t>
            </a:r>
          </a:p>
          <a:p>
            <a:r>
              <a:rPr lang="fi-FI" b="1" dirty="0"/>
              <a:t>Stage 4</a:t>
            </a:r>
            <a:r>
              <a:rPr lang="fi-FI" dirty="0"/>
              <a:t>: Developing new business models</a:t>
            </a:r>
          </a:p>
          <a:p>
            <a:r>
              <a:rPr lang="fi-FI" dirty="0"/>
              <a:t>(product-as-a-service; components-as-a-service; materials-as-a-service; rematerialisation; recovery)</a:t>
            </a:r>
          </a:p>
          <a:p>
            <a:endParaRPr lang="en-GB" dirty="0"/>
          </a:p>
        </p:txBody>
      </p:sp>
    </p:spTree>
    <p:extLst>
      <p:ext uri="{BB962C8B-B14F-4D97-AF65-F5344CB8AC3E}">
        <p14:creationId xmlns:p14="http://schemas.microsoft.com/office/powerpoint/2010/main" val="3674015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Patagonia</a:t>
            </a:r>
            <a:endParaRPr lang="en-GB" dirty="0"/>
          </a:p>
        </p:txBody>
      </p:sp>
      <p:pic>
        <p:nvPicPr>
          <p:cNvPr id="3" name="Picture 2">
            <a:hlinkClick r:id="rId3"/>
          </p:cNvPr>
          <p:cNvPicPr>
            <a:picLocks noChangeAspect="1"/>
          </p:cNvPicPr>
          <p:nvPr/>
        </p:nvPicPr>
        <p:blipFill>
          <a:blip r:embed="rId4"/>
          <a:stretch>
            <a:fillRect/>
          </a:stretch>
        </p:blipFill>
        <p:spPr>
          <a:xfrm>
            <a:off x="0" y="732569"/>
            <a:ext cx="12192000" cy="5367060"/>
          </a:xfrm>
          <a:prstGeom prst="rect">
            <a:avLst/>
          </a:prstGeom>
        </p:spPr>
      </p:pic>
    </p:spTree>
    <p:extLst>
      <p:ext uri="{BB962C8B-B14F-4D97-AF65-F5344CB8AC3E}">
        <p14:creationId xmlns:p14="http://schemas.microsoft.com/office/powerpoint/2010/main" val="168077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782"/>
          <a:stretch/>
        </p:blipFill>
        <p:spPr>
          <a:xfrm>
            <a:off x="2420784" y="987866"/>
            <a:ext cx="9557600" cy="5815174"/>
          </a:xfrm>
          <a:prstGeom prst="rect">
            <a:avLst/>
          </a:prstGeom>
        </p:spPr>
      </p:pic>
      <p:sp>
        <p:nvSpPr>
          <p:cNvPr id="4" name="Rounded Rectangle 3"/>
          <p:cNvSpPr/>
          <p:nvPr/>
        </p:nvSpPr>
        <p:spPr bwMode="auto">
          <a:xfrm>
            <a:off x="6415812" y="2306814"/>
            <a:ext cx="1584176" cy="648072"/>
          </a:xfrm>
          <a:prstGeom prst="round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GB" sz="1600" b="1" dirty="0">
                <a:solidFill>
                  <a:srgbClr val="FF3300"/>
                </a:solidFill>
                <a:latin typeface="Arial"/>
                <a:ea typeface="ＭＳ Ｐゴシック" charset="0"/>
                <a:cs typeface="Times New Roman" pitchFamily="18" charset="0"/>
              </a:rPr>
              <a:t>Product or service (jobs)</a:t>
            </a:r>
          </a:p>
        </p:txBody>
      </p:sp>
      <p:sp>
        <p:nvSpPr>
          <p:cNvPr id="6" name="Rounded Rectangle 5"/>
          <p:cNvSpPr/>
          <p:nvPr/>
        </p:nvSpPr>
        <p:spPr bwMode="auto">
          <a:xfrm>
            <a:off x="6415812" y="3170910"/>
            <a:ext cx="1584176" cy="648072"/>
          </a:xfrm>
          <a:prstGeom prst="round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GB" sz="1600" b="1" dirty="0">
                <a:solidFill>
                  <a:srgbClr val="FF3300"/>
                </a:solidFill>
                <a:latin typeface="Arial"/>
                <a:ea typeface="ＭＳ Ｐゴシック" charset="0"/>
                <a:cs typeface="Times New Roman" pitchFamily="18" charset="0"/>
              </a:rPr>
              <a:t>Benefits (gains)</a:t>
            </a:r>
          </a:p>
        </p:txBody>
      </p:sp>
      <p:sp>
        <p:nvSpPr>
          <p:cNvPr id="7" name="Rounded Rectangle 6"/>
          <p:cNvSpPr/>
          <p:nvPr/>
        </p:nvSpPr>
        <p:spPr bwMode="auto">
          <a:xfrm>
            <a:off x="6415812" y="4035006"/>
            <a:ext cx="1584176" cy="648072"/>
          </a:xfrm>
          <a:prstGeom prst="roundRect">
            <a:avLst/>
          </a:prstGeom>
          <a:solidFill>
            <a:srgbClr val="FFC000">
              <a:alpha val="40000"/>
            </a:srgbClr>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GB" sz="1600" b="1" dirty="0">
                <a:solidFill>
                  <a:srgbClr val="FF3300"/>
                </a:solidFill>
                <a:latin typeface="Arial"/>
                <a:ea typeface="ＭＳ Ｐゴシック" charset="0"/>
                <a:cs typeface="Times New Roman" pitchFamily="18" charset="0"/>
              </a:rPr>
              <a:t>Reliefs (pains)</a:t>
            </a:r>
          </a:p>
        </p:txBody>
      </p:sp>
      <p:sp>
        <p:nvSpPr>
          <p:cNvPr id="8" name="Oval 7"/>
          <p:cNvSpPr/>
          <p:nvPr/>
        </p:nvSpPr>
        <p:spPr bwMode="auto">
          <a:xfrm>
            <a:off x="2696147" y="1576370"/>
            <a:ext cx="3561345" cy="3358735"/>
          </a:xfrm>
          <a:prstGeom prst="ellipse">
            <a:avLst/>
          </a:prstGeom>
          <a:solidFill>
            <a:srgbClr val="C00000">
              <a:alpha val="20000"/>
            </a:srgbClr>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defTabSz="914400"/>
            <a:r>
              <a:rPr lang="en-GB" sz="2800" b="1" dirty="0">
                <a:solidFill>
                  <a:srgbClr val="C51638">
                    <a:lumMod val="75000"/>
                  </a:srgbClr>
                </a:solidFill>
                <a:latin typeface="Arial"/>
                <a:ea typeface="ＭＳ Ｐゴシック" charset="0"/>
                <a:cs typeface="Times New Roman" pitchFamily="18" charset="0"/>
              </a:rPr>
              <a:t>Value Creation Activities</a:t>
            </a:r>
          </a:p>
        </p:txBody>
      </p:sp>
      <p:sp>
        <p:nvSpPr>
          <p:cNvPr id="9" name="Oval 8"/>
          <p:cNvSpPr/>
          <p:nvPr/>
        </p:nvSpPr>
        <p:spPr bwMode="auto">
          <a:xfrm>
            <a:off x="8131178" y="1576371"/>
            <a:ext cx="3554858" cy="3358735"/>
          </a:xfrm>
          <a:prstGeom prst="ellipse">
            <a:avLst/>
          </a:prstGeom>
          <a:solidFill>
            <a:srgbClr val="1A87FF">
              <a:alpha val="20000"/>
            </a:srgbClr>
          </a:solidFill>
          <a:ln w="381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defTabSz="914400"/>
            <a:r>
              <a:rPr lang="en-GB" sz="2800" b="1" dirty="0">
                <a:solidFill>
                  <a:srgbClr val="003D81">
                    <a:lumMod val="60000"/>
                    <a:lumOff val="40000"/>
                  </a:srgbClr>
                </a:solidFill>
                <a:latin typeface="Arial"/>
                <a:ea typeface="ＭＳ Ｐゴシック" charset="0"/>
                <a:cs typeface="Times New Roman" pitchFamily="18" charset="0"/>
              </a:rPr>
              <a:t>Value Delivery Activities</a:t>
            </a:r>
          </a:p>
        </p:txBody>
      </p:sp>
      <p:sp>
        <p:nvSpPr>
          <p:cNvPr id="10" name="Rounded Rectangle 9"/>
          <p:cNvSpPr/>
          <p:nvPr/>
        </p:nvSpPr>
        <p:spPr bwMode="auto">
          <a:xfrm>
            <a:off x="2757793" y="5074118"/>
            <a:ext cx="8893788" cy="1296144"/>
          </a:xfrm>
          <a:prstGeom prst="roundRect">
            <a:avLst/>
          </a:prstGeom>
          <a:solidFill>
            <a:srgbClr val="006C4D">
              <a:alpha val="20000"/>
            </a:srgbClr>
          </a:solidFill>
          <a:ln w="381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defTabSz="914400"/>
            <a:r>
              <a:rPr lang="en-GB" sz="2800" b="1" dirty="0">
                <a:solidFill>
                  <a:srgbClr val="009067">
                    <a:lumMod val="75000"/>
                  </a:srgbClr>
                </a:solidFill>
                <a:latin typeface="Arial"/>
                <a:ea typeface="ＭＳ Ｐゴシック" charset="0"/>
                <a:cs typeface="Times New Roman" pitchFamily="18" charset="0"/>
              </a:rPr>
              <a:t>Value Capture Activities</a:t>
            </a:r>
          </a:p>
        </p:txBody>
      </p:sp>
      <p:sp>
        <p:nvSpPr>
          <p:cNvPr id="3" name="Title 2"/>
          <p:cNvSpPr>
            <a:spLocks noGrp="1"/>
          </p:cNvSpPr>
          <p:nvPr>
            <p:ph type="title"/>
          </p:nvPr>
        </p:nvSpPr>
        <p:spPr/>
        <p:txBody>
          <a:bodyPr/>
          <a:lstStyle/>
          <a:p>
            <a:r>
              <a:rPr lang="fi-FI" sz="4000" dirty="0">
                <a:solidFill>
                  <a:srgbClr val="000000"/>
                </a:solidFill>
              </a:rPr>
              <a:t>Anatomy of the Business Model Canvas</a:t>
            </a:r>
            <a:endParaRPr lang="en-GB" sz="4000" dirty="0">
              <a:solidFill>
                <a:srgbClr val="000000"/>
              </a:solidFill>
            </a:endParaRPr>
          </a:p>
        </p:txBody>
      </p:sp>
      <p:sp>
        <p:nvSpPr>
          <p:cNvPr id="5" name="TextBox 4">
            <a:extLst>
              <a:ext uri="{FF2B5EF4-FFF2-40B4-BE49-F238E27FC236}">
                <a16:creationId xmlns:a16="http://schemas.microsoft.com/office/drawing/2014/main" id="{D6646801-E03E-476C-8BAA-A836C003905F}"/>
              </a:ext>
            </a:extLst>
          </p:cNvPr>
          <p:cNvSpPr txBox="1"/>
          <p:nvPr/>
        </p:nvSpPr>
        <p:spPr>
          <a:xfrm>
            <a:off x="106017" y="987867"/>
            <a:ext cx="2590130" cy="3785652"/>
          </a:xfrm>
          <a:prstGeom prst="rect">
            <a:avLst/>
          </a:prstGeom>
          <a:noFill/>
        </p:spPr>
        <p:txBody>
          <a:bodyPr wrap="square" rtlCol="0">
            <a:spAutoFit/>
          </a:bodyPr>
          <a:lstStyle/>
          <a:p>
            <a:r>
              <a:rPr lang="en-GB" sz="1600" i="0" dirty="0">
                <a:solidFill>
                  <a:srgbClr val="1B0807"/>
                </a:solidFill>
                <a:latin typeface="+mn-lt"/>
              </a:rPr>
              <a:t>Note: this is an illustration of the business model canvas.</a:t>
            </a:r>
          </a:p>
          <a:p>
            <a:endParaRPr lang="en-GB" sz="1600" i="0" dirty="0">
              <a:solidFill>
                <a:srgbClr val="1B0807"/>
              </a:solidFill>
              <a:latin typeface="+mn-lt"/>
            </a:endParaRPr>
          </a:p>
          <a:p>
            <a:r>
              <a:rPr lang="en-GB" sz="1600" i="0" dirty="0">
                <a:solidFill>
                  <a:srgbClr val="1B0807"/>
                </a:solidFill>
                <a:latin typeface="+mn-lt"/>
              </a:rPr>
              <a:t>We will NOT use this canvas in class! It is provided here simply as an illustration of the different elements of a business model.</a:t>
            </a:r>
          </a:p>
          <a:p>
            <a:endParaRPr lang="en-GB" sz="1600" i="0" dirty="0">
              <a:solidFill>
                <a:srgbClr val="1B0807"/>
              </a:solidFill>
              <a:latin typeface="+mn-lt"/>
            </a:endParaRPr>
          </a:p>
          <a:p>
            <a:r>
              <a:rPr lang="en-GB" sz="1600" i="0" dirty="0">
                <a:solidFill>
                  <a:srgbClr val="1B0807"/>
                </a:solidFill>
                <a:latin typeface="+mn-lt"/>
              </a:rPr>
              <a:t>For explanation see this video:</a:t>
            </a:r>
          </a:p>
          <a:p>
            <a:r>
              <a:rPr lang="en-GB" sz="1600" i="0" dirty="0">
                <a:solidFill>
                  <a:srgbClr val="1B0807"/>
                </a:solidFill>
                <a:latin typeface="+mn-lt"/>
                <a:hlinkClick r:id="rId4"/>
              </a:rPr>
              <a:t>https://youtu.be/wlKP-BaC0jA</a:t>
            </a:r>
            <a:r>
              <a:rPr lang="en-GB" sz="1600" i="0" dirty="0">
                <a:solidFill>
                  <a:srgbClr val="1B0807"/>
                </a:solidFill>
                <a:latin typeface="+mn-lt"/>
              </a:rPr>
              <a:t> </a:t>
            </a:r>
          </a:p>
        </p:txBody>
      </p:sp>
    </p:spTree>
    <p:extLst>
      <p:ext uri="{BB962C8B-B14F-4D97-AF65-F5344CB8AC3E}">
        <p14:creationId xmlns:p14="http://schemas.microsoft.com/office/powerpoint/2010/main" val="13751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9034" y="704922"/>
            <a:ext cx="10922696" cy="4824520"/>
            <a:chOff x="1748053" y="1787236"/>
            <a:chExt cx="8970384" cy="3917373"/>
          </a:xfrm>
        </p:grpSpPr>
        <p:grpSp>
          <p:nvGrpSpPr>
            <p:cNvPr id="6" name="Group 5"/>
            <p:cNvGrpSpPr/>
            <p:nvPr/>
          </p:nvGrpSpPr>
          <p:grpSpPr>
            <a:xfrm>
              <a:off x="1748053" y="3728024"/>
              <a:ext cx="8970384" cy="1976585"/>
              <a:chOff x="919162" y="4507342"/>
              <a:chExt cx="8744383" cy="1723919"/>
            </a:xfrm>
          </p:grpSpPr>
          <p:pic>
            <p:nvPicPr>
              <p:cNvPr id="3" name="Picture 2"/>
              <p:cNvPicPr>
                <a:picLocks noChangeAspect="1"/>
              </p:cNvPicPr>
              <p:nvPr/>
            </p:nvPicPr>
            <p:blipFill>
              <a:blip r:embed="rId3"/>
              <a:stretch>
                <a:fillRect/>
              </a:stretch>
            </p:blipFill>
            <p:spPr>
              <a:xfrm>
                <a:off x="6191682" y="4507342"/>
                <a:ext cx="3471863" cy="1723919"/>
              </a:xfrm>
              <a:prstGeom prst="rect">
                <a:avLst/>
              </a:prstGeom>
            </p:spPr>
          </p:pic>
          <p:pic>
            <p:nvPicPr>
              <p:cNvPr id="4" name="Picture 3"/>
              <p:cNvPicPr>
                <a:picLocks noChangeAspect="1"/>
              </p:cNvPicPr>
              <p:nvPr/>
            </p:nvPicPr>
            <p:blipFill>
              <a:blip r:embed="rId4"/>
              <a:stretch>
                <a:fillRect/>
              </a:stretch>
            </p:blipFill>
            <p:spPr>
              <a:xfrm>
                <a:off x="919162" y="4528125"/>
                <a:ext cx="5201083" cy="1692133"/>
              </a:xfrm>
              <a:prstGeom prst="rect">
                <a:avLst/>
              </a:prstGeom>
            </p:spPr>
          </p:pic>
        </p:grpSp>
        <p:grpSp>
          <p:nvGrpSpPr>
            <p:cNvPr id="7" name="Group 6"/>
            <p:cNvGrpSpPr/>
            <p:nvPr/>
          </p:nvGrpSpPr>
          <p:grpSpPr>
            <a:xfrm>
              <a:off x="1748053" y="1787236"/>
              <a:ext cx="8970384" cy="1771217"/>
              <a:chOff x="950337" y="1610591"/>
              <a:chExt cx="8970384" cy="1771217"/>
            </a:xfrm>
          </p:grpSpPr>
          <p:pic>
            <p:nvPicPr>
              <p:cNvPr id="2" name="Picture 1"/>
              <p:cNvPicPr>
                <a:picLocks noChangeAspect="1"/>
              </p:cNvPicPr>
              <p:nvPr/>
            </p:nvPicPr>
            <p:blipFill>
              <a:blip r:embed="rId5"/>
              <a:stretch>
                <a:fillRect/>
              </a:stretch>
            </p:blipFill>
            <p:spPr>
              <a:xfrm>
                <a:off x="950337" y="1610591"/>
                <a:ext cx="3573077" cy="1771217"/>
              </a:xfrm>
              <a:prstGeom prst="rect">
                <a:avLst/>
              </a:prstGeom>
            </p:spPr>
          </p:pic>
          <p:pic>
            <p:nvPicPr>
              <p:cNvPr id="5" name="Picture 4"/>
              <p:cNvPicPr>
                <a:picLocks noChangeAspect="1"/>
              </p:cNvPicPr>
              <p:nvPr/>
            </p:nvPicPr>
            <p:blipFill>
              <a:blip r:embed="rId6"/>
              <a:stretch>
                <a:fillRect/>
              </a:stretch>
            </p:blipFill>
            <p:spPr>
              <a:xfrm>
                <a:off x="4572001" y="1635215"/>
                <a:ext cx="5348720" cy="1736202"/>
              </a:xfrm>
              <a:prstGeom prst="rect">
                <a:avLst/>
              </a:prstGeom>
            </p:spPr>
          </p:pic>
        </p:grpSp>
      </p:grpSp>
      <p:sp>
        <p:nvSpPr>
          <p:cNvPr id="9" name="Title 8"/>
          <p:cNvSpPr>
            <a:spLocks noGrp="1"/>
          </p:cNvSpPr>
          <p:nvPr>
            <p:ph type="title"/>
          </p:nvPr>
        </p:nvSpPr>
        <p:spPr/>
        <p:txBody>
          <a:bodyPr/>
          <a:lstStyle/>
          <a:p>
            <a:r>
              <a:rPr lang="fi-FI" dirty="0"/>
              <a:t>Fashion Facts</a:t>
            </a:r>
            <a:endParaRPr lang="en-GB" dirty="0"/>
          </a:p>
        </p:txBody>
      </p:sp>
      <p:pic>
        <p:nvPicPr>
          <p:cNvPr id="13" name="Content Placeholder 12"/>
          <p:cNvPicPr>
            <a:picLocks noGrp="1" noChangeAspect="1"/>
          </p:cNvPicPr>
          <p:nvPr>
            <p:ph idx="1"/>
          </p:nvPr>
        </p:nvPicPr>
        <p:blipFill>
          <a:blip r:embed="rId7"/>
          <a:stretch>
            <a:fillRect/>
          </a:stretch>
        </p:blipFill>
        <p:spPr>
          <a:xfrm>
            <a:off x="2232243" y="5751078"/>
            <a:ext cx="8134350" cy="1104900"/>
          </a:xfrm>
          <a:prstGeom prst="rect">
            <a:avLst/>
          </a:prstGeom>
        </p:spPr>
      </p:pic>
      <p:sp>
        <p:nvSpPr>
          <p:cNvPr id="11" name="Rectangle 10"/>
          <p:cNvSpPr/>
          <p:nvPr/>
        </p:nvSpPr>
        <p:spPr>
          <a:xfrm>
            <a:off x="7440458" y="5529442"/>
            <a:ext cx="4221271" cy="276999"/>
          </a:xfrm>
          <a:prstGeom prst="rect">
            <a:avLst/>
          </a:prstGeom>
        </p:spPr>
        <p:txBody>
          <a:bodyPr wrap="square">
            <a:spAutoFit/>
          </a:bodyPr>
          <a:lstStyle/>
          <a:p>
            <a:pPr algn="r"/>
            <a:r>
              <a:rPr lang="en-GB" sz="1200" i="0" dirty="0">
                <a:solidFill>
                  <a:srgbClr val="000000"/>
                </a:solidFill>
                <a:latin typeface="+mn-lt"/>
                <a:hlinkClick r:id="rId8"/>
              </a:rPr>
              <a:t>https://www.sustainyourstyle.org/old-environmental-impacts</a:t>
            </a:r>
            <a:endParaRPr lang="en-GB" sz="1200" i="0" dirty="0">
              <a:solidFill>
                <a:srgbClr val="000000"/>
              </a:solidFill>
              <a:latin typeface="+mn-lt"/>
            </a:endParaRPr>
          </a:p>
        </p:txBody>
      </p:sp>
    </p:spTree>
    <p:extLst>
      <p:ext uri="{BB962C8B-B14F-4D97-AF65-F5344CB8AC3E}">
        <p14:creationId xmlns:p14="http://schemas.microsoft.com/office/powerpoint/2010/main" val="1976747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Patagonia: Insights</a:t>
            </a:r>
            <a:endParaRPr lang="en-GB" dirty="0"/>
          </a:p>
        </p:txBody>
      </p:sp>
      <p:sp>
        <p:nvSpPr>
          <p:cNvPr id="3" name="Content Placeholder 2"/>
          <p:cNvSpPr>
            <a:spLocks noGrp="1"/>
          </p:cNvSpPr>
          <p:nvPr>
            <p:ph sz="half" idx="1"/>
          </p:nvPr>
        </p:nvSpPr>
        <p:spPr>
          <a:xfrm>
            <a:off x="238990" y="780176"/>
            <a:ext cx="7088793" cy="5442825"/>
          </a:xfrm>
        </p:spPr>
        <p:txBody>
          <a:bodyPr/>
          <a:lstStyle/>
          <a:p>
            <a:pPr algn="l"/>
            <a:r>
              <a:rPr lang="fi-FI" sz="2000" dirty="0"/>
              <a:t>What is the business model of patagonia for its for-profit mission?</a:t>
            </a:r>
          </a:p>
          <a:p>
            <a:pPr algn="l"/>
            <a:r>
              <a:rPr lang="fi-FI" sz="2000" dirty="0"/>
              <a:t>		product and service offering, operations</a:t>
            </a:r>
          </a:p>
          <a:p>
            <a:pPr algn="l"/>
            <a:r>
              <a:rPr lang="fi-FI" sz="2000" dirty="0"/>
              <a:t>		customer segments, value proposition</a:t>
            </a:r>
          </a:p>
          <a:p>
            <a:pPr algn="l"/>
            <a:r>
              <a:rPr lang="fi-FI" sz="2000" dirty="0"/>
              <a:t>		revenue model</a:t>
            </a:r>
          </a:p>
          <a:p>
            <a:pPr algn="l"/>
            <a:r>
              <a:rPr lang="fi-FI" sz="2000" dirty="0"/>
              <a:t>What is the impact model of patagonia for its </a:t>
            </a:r>
            <a:br>
              <a:rPr lang="fi-FI" sz="2000" dirty="0"/>
            </a:br>
            <a:r>
              <a:rPr lang="fi-FI" sz="2000" dirty="0"/>
              <a:t>ecological mission?</a:t>
            </a:r>
          </a:p>
          <a:p>
            <a:pPr algn="l"/>
            <a:r>
              <a:rPr lang="fi-FI" sz="2000" dirty="0"/>
              <a:t>		ecological impact proposition, beneficiaries</a:t>
            </a:r>
          </a:p>
          <a:p>
            <a:pPr algn="l"/>
            <a:r>
              <a:rPr lang="fi-FI" sz="2000" dirty="0"/>
              <a:t>		ecosystem  services used</a:t>
            </a:r>
          </a:p>
          <a:p>
            <a:pPr algn="l"/>
            <a:r>
              <a:rPr lang="fi-FI" sz="2000" dirty="0"/>
              <a:t>		ecological impact in operations, governance</a:t>
            </a:r>
          </a:p>
          <a:p>
            <a:pPr algn="l"/>
            <a:r>
              <a:rPr lang="fi-FI" sz="2000" dirty="0"/>
              <a:t>What is the impact model of patagonia for its social mission?</a:t>
            </a:r>
          </a:p>
          <a:p>
            <a:pPr algn="l"/>
            <a:r>
              <a:rPr lang="fi-FI" sz="2000" dirty="0"/>
              <a:t>		social impact proposition, stakeholders</a:t>
            </a:r>
          </a:p>
          <a:p>
            <a:pPr algn="l"/>
            <a:r>
              <a:rPr lang="fi-FI" sz="2000" dirty="0"/>
              <a:t>		social impact channels</a:t>
            </a:r>
          </a:p>
          <a:p>
            <a:pPr algn="l"/>
            <a:r>
              <a:rPr lang="fi-FI" sz="2000" dirty="0"/>
              <a:t>		social impact in operations, governance</a:t>
            </a:r>
          </a:p>
          <a:p>
            <a:pPr algn="l"/>
            <a:r>
              <a:rPr lang="fi-FI" sz="2000" dirty="0"/>
              <a:t>All: how do the three missions reinforce one another?</a:t>
            </a:r>
            <a:endParaRPr lang="en-GB"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82771"/>
            <a:ext cx="5868219" cy="3429479"/>
          </a:xfrm>
          <a:prstGeom prst="rect">
            <a:avLst/>
          </a:prstGeom>
        </p:spPr>
      </p:pic>
    </p:spTree>
    <p:extLst>
      <p:ext uri="{BB962C8B-B14F-4D97-AF65-F5344CB8AC3E}">
        <p14:creationId xmlns:p14="http://schemas.microsoft.com/office/powerpoint/2010/main" val="4219844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69975" y="781050"/>
            <a:ext cx="10083799" cy="6089650"/>
            <a:chOff x="-12699" y="1714500"/>
            <a:chExt cx="9144000" cy="51435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 y="1714500"/>
              <a:ext cx="9144000" cy="5143500"/>
            </a:xfrm>
            <a:prstGeom prst="rect">
              <a:avLst/>
            </a:prstGeom>
          </p:spPr>
        </p:pic>
        <p:sp>
          <p:nvSpPr>
            <p:cNvPr id="6" name="Rectangle 5"/>
            <p:cNvSpPr/>
            <p:nvPr/>
          </p:nvSpPr>
          <p:spPr bwMode="auto">
            <a:xfrm>
              <a:off x="799564" y="1746249"/>
              <a:ext cx="8216901" cy="5111750"/>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GB" sz="1600" dirty="0" err="1">
                <a:solidFill>
                  <a:srgbClr val="1B0807"/>
                </a:solidFill>
                <a:latin typeface="+mn-lt"/>
                <a:cs typeface="Times New Roman" pitchFamily="18" charset="0"/>
              </a:endParaRPr>
            </a:p>
          </p:txBody>
        </p:sp>
      </p:grpSp>
      <p:sp>
        <p:nvSpPr>
          <p:cNvPr id="2" name="Title 1"/>
          <p:cNvSpPr>
            <a:spLocks noGrp="1"/>
          </p:cNvSpPr>
          <p:nvPr>
            <p:ph type="title"/>
          </p:nvPr>
        </p:nvSpPr>
        <p:spPr/>
        <p:txBody>
          <a:bodyPr/>
          <a:lstStyle/>
          <a:p>
            <a:r>
              <a:rPr lang="fi-FI" dirty="0"/>
              <a:t>Patagonia: Guiding Principles</a:t>
            </a:r>
            <a:endParaRPr lang="en-GB" dirty="0"/>
          </a:p>
        </p:txBody>
      </p:sp>
      <p:sp>
        <p:nvSpPr>
          <p:cNvPr id="3" name="Content Placeholder 2"/>
          <p:cNvSpPr>
            <a:spLocks noGrp="1"/>
          </p:cNvSpPr>
          <p:nvPr>
            <p:ph sz="half" idx="1"/>
          </p:nvPr>
        </p:nvSpPr>
        <p:spPr>
          <a:xfrm>
            <a:off x="262320" y="886293"/>
            <a:ext cx="5833680" cy="5336707"/>
          </a:xfrm>
        </p:spPr>
        <p:txBody>
          <a:bodyPr/>
          <a:lstStyle/>
          <a:p>
            <a:pPr algn="l"/>
            <a:r>
              <a:rPr lang="fi-FI" sz="2400" dirty="0"/>
              <a:t>Simplicity and functionality in product design</a:t>
            </a:r>
          </a:p>
          <a:p>
            <a:pPr algn="l"/>
            <a:r>
              <a:rPr lang="fi-FI" sz="2400" dirty="0"/>
              <a:t>Infrequent model upgrades</a:t>
            </a:r>
          </a:p>
          <a:p>
            <a:pPr algn="l"/>
            <a:r>
              <a:rPr lang="fi-FI" sz="2400" dirty="0"/>
              <a:t>Multifunctional products</a:t>
            </a:r>
          </a:p>
          <a:p>
            <a:pPr algn="l"/>
            <a:r>
              <a:rPr lang="fi-FI" sz="2400" dirty="0"/>
              <a:t>Sustainable raw materials</a:t>
            </a:r>
          </a:p>
          <a:p>
            <a:pPr algn="l"/>
            <a:r>
              <a:rPr lang="fi-FI" sz="2400" dirty="0"/>
              <a:t>	organically grown cotton</a:t>
            </a:r>
          </a:p>
          <a:p>
            <a:pPr algn="l"/>
            <a:r>
              <a:rPr lang="fi-FI" sz="2400" dirty="0"/>
              <a:t>	less environmentally damaging dye</a:t>
            </a:r>
          </a:p>
          <a:p>
            <a:pPr algn="l"/>
            <a:r>
              <a:rPr lang="fi-FI" sz="2400" dirty="0"/>
              <a:t>	100% recyclable zippers</a:t>
            </a:r>
          </a:p>
          <a:p>
            <a:pPr algn="l"/>
            <a:r>
              <a:rPr lang="fi-FI" sz="2400" dirty="0"/>
              <a:t>	r&amp;d for durable fabrics</a:t>
            </a:r>
          </a:p>
          <a:p>
            <a:pPr algn="l"/>
            <a:r>
              <a:rPr lang="fi-FI" sz="2400" dirty="0"/>
              <a:t>	chlorine-free wool</a:t>
            </a:r>
          </a:p>
          <a:p>
            <a:pPr algn="l"/>
            <a:r>
              <a:rPr lang="fi-FI" sz="2400" dirty="0"/>
              <a:t>	recycled polyester fleece</a:t>
            </a:r>
          </a:p>
        </p:txBody>
      </p:sp>
      <p:sp>
        <p:nvSpPr>
          <p:cNvPr id="4" name="Content Placeholder 3"/>
          <p:cNvSpPr>
            <a:spLocks noGrp="1"/>
          </p:cNvSpPr>
          <p:nvPr>
            <p:ph sz="half" idx="2"/>
          </p:nvPr>
        </p:nvSpPr>
        <p:spPr>
          <a:xfrm>
            <a:off x="6337225" y="886293"/>
            <a:ext cx="5712294" cy="5336706"/>
          </a:xfrm>
        </p:spPr>
        <p:txBody>
          <a:bodyPr/>
          <a:lstStyle/>
          <a:p>
            <a:pPr algn="l"/>
            <a:r>
              <a:rPr lang="en-GB" sz="2400" dirty="0"/>
              <a:t>Four ‘r’ principle</a:t>
            </a:r>
          </a:p>
          <a:p>
            <a:pPr algn="l"/>
            <a:r>
              <a:rPr lang="en-GB" sz="2400" dirty="0"/>
              <a:t>	‘</a:t>
            </a:r>
            <a:r>
              <a:rPr lang="en-GB" sz="2400" dirty="0" err="1"/>
              <a:t>r’educe</a:t>
            </a:r>
            <a:r>
              <a:rPr lang="en-GB" sz="2400" dirty="0"/>
              <a:t> buys (</a:t>
            </a:r>
            <a:r>
              <a:rPr lang="en-GB" sz="2400" dirty="0" err="1"/>
              <a:t>multifunctionality</a:t>
            </a:r>
            <a:r>
              <a:rPr lang="en-GB" sz="2400" dirty="0"/>
              <a:t>, durability)</a:t>
            </a:r>
          </a:p>
          <a:p>
            <a:pPr algn="l"/>
            <a:r>
              <a:rPr lang="en-GB" sz="2400" dirty="0"/>
              <a:t>	‘</a:t>
            </a:r>
            <a:r>
              <a:rPr lang="en-GB" sz="2400" dirty="0" err="1"/>
              <a:t>r’epair</a:t>
            </a:r>
            <a:r>
              <a:rPr lang="en-GB" sz="2400" dirty="0"/>
              <a:t> damaged wear (repair service centres)</a:t>
            </a:r>
          </a:p>
          <a:p>
            <a:pPr algn="l"/>
            <a:r>
              <a:rPr lang="en-GB" sz="2400" dirty="0"/>
              <a:t>	‘</a:t>
            </a:r>
            <a:r>
              <a:rPr lang="en-GB" sz="2400" dirty="0" err="1"/>
              <a:t>r’euse</a:t>
            </a:r>
            <a:r>
              <a:rPr lang="en-GB" sz="2400" dirty="0"/>
              <a:t> (unwanted used gear: worn wear)</a:t>
            </a:r>
          </a:p>
          <a:p>
            <a:pPr algn="l"/>
            <a:r>
              <a:rPr lang="en-GB" sz="2400" dirty="0"/>
              <a:t>	‘</a:t>
            </a:r>
            <a:r>
              <a:rPr lang="en-GB" sz="2400" dirty="0" err="1"/>
              <a:t>r’ecycle</a:t>
            </a:r>
            <a:r>
              <a:rPr lang="en-GB" sz="2400" dirty="0"/>
              <a:t> as much as possible</a:t>
            </a:r>
          </a:p>
          <a:p>
            <a:pPr algn="l"/>
            <a:r>
              <a:rPr lang="en-GB" sz="2400" dirty="0"/>
              <a:t>Fair outsourcing</a:t>
            </a:r>
          </a:p>
          <a:p>
            <a:pPr algn="l"/>
            <a:r>
              <a:rPr lang="en-GB" sz="2400" dirty="0"/>
              <a:t>Supplier, dealer commitment to one percent for the planet</a:t>
            </a:r>
          </a:p>
          <a:p>
            <a:pPr algn="l"/>
            <a:r>
              <a:rPr lang="en-GB" sz="2400" dirty="0"/>
              <a:t>Supplier vetting</a:t>
            </a:r>
          </a:p>
          <a:p>
            <a:pPr algn="l"/>
            <a:endParaRPr lang="en-GB" sz="2400" dirty="0"/>
          </a:p>
        </p:txBody>
      </p:sp>
    </p:spTree>
    <p:extLst>
      <p:ext uri="{BB962C8B-B14F-4D97-AF65-F5344CB8AC3E}">
        <p14:creationId xmlns:p14="http://schemas.microsoft.com/office/powerpoint/2010/main" val="111972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nvGraphicFramePr>
        <p:xfrm>
          <a:off x="296562" y="821583"/>
          <a:ext cx="11607114" cy="5431942"/>
        </p:xfrm>
        <a:graphic>
          <a:graphicData uri="http://schemas.openxmlformats.org/drawingml/2006/table">
            <a:tbl>
              <a:tblPr firstRow="1" bandRow="1">
                <a:tableStyleId>{5940675A-B579-460E-94D1-54222C63F5DA}</a:tableStyleId>
              </a:tblPr>
              <a:tblGrid>
                <a:gridCol w="2290358">
                  <a:extLst>
                    <a:ext uri="{9D8B030D-6E8A-4147-A177-3AD203B41FA5}">
                      <a16:colId xmlns:a16="http://schemas.microsoft.com/office/drawing/2014/main" val="2779788046"/>
                    </a:ext>
                  </a:extLst>
                </a:gridCol>
                <a:gridCol w="2290358">
                  <a:extLst>
                    <a:ext uri="{9D8B030D-6E8A-4147-A177-3AD203B41FA5}">
                      <a16:colId xmlns:a16="http://schemas.microsoft.com/office/drawing/2014/main" val="824109452"/>
                    </a:ext>
                  </a:extLst>
                </a:gridCol>
                <a:gridCol w="2445682">
                  <a:extLst>
                    <a:ext uri="{9D8B030D-6E8A-4147-A177-3AD203B41FA5}">
                      <a16:colId xmlns:a16="http://schemas.microsoft.com/office/drawing/2014/main" val="4158772613"/>
                    </a:ext>
                  </a:extLst>
                </a:gridCol>
                <a:gridCol w="2290358">
                  <a:extLst>
                    <a:ext uri="{9D8B030D-6E8A-4147-A177-3AD203B41FA5}">
                      <a16:colId xmlns:a16="http://schemas.microsoft.com/office/drawing/2014/main" val="2318633555"/>
                    </a:ext>
                  </a:extLst>
                </a:gridCol>
                <a:gridCol w="2290358">
                  <a:extLst>
                    <a:ext uri="{9D8B030D-6E8A-4147-A177-3AD203B41FA5}">
                      <a16:colId xmlns:a16="http://schemas.microsoft.com/office/drawing/2014/main" val="762254531"/>
                    </a:ext>
                  </a:extLst>
                </a:gridCol>
              </a:tblGrid>
              <a:tr h="857233">
                <a:tc rowSpan="2">
                  <a:txBody>
                    <a:bodyPr/>
                    <a:lstStyle/>
                    <a:p>
                      <a:r>
                        <a:rPr lang="fi-FI" sz="1200" b="1" dirty="0">
                          <a:solidFill>
                            <a:srgbClr val="000000"/>
                          </a:solidFill>
                        </a:rPr>
                        <a:t>key partners</a:t>
                      </a:r>
                    </a:p>
                    <a:p>
                      <a:pPr marL="88900" indent="-88900"/>
                      <a:r>
                        <a:rPr lang="fi-FI" sz="800" dirty="0">
                          <a:solidFill>
                            <a:srgbClr val="1B0807"/>
                          </a:solidFill>
                        </a:rPr>
                        <a:t>fair trade</a:t>
                      </a:r>
                    </a:p>
                    <a:p>
                      <a:pPr marL="88900" indent="-88900"/>
                      <a:r>
                        <a:rPr lang="fi-FI" sz="800" dirty="0">
                          <a:solidFill>
                            <a:srgbClr val="1B0807"/>
                          </a:solidFill>
                        </a:rPr>
                        <a:t>b lab</a:t>
                      </a:r>
                    </a:p>
                    <a:p>
                      <a:pPr marL="88900" indent="-88900"/>
                      <a:r>
                        <a:rPr lang="fi-FI" sz="800" dirty="0">
                          <a:solidFill>
                            <a:srgbClr val="1B0807"/>
                          </a:solidFill>
                        </a:rPr>
                        <a:t>bluedesign system</a:t>
                      </a:r>
                    </a:p>
                    <a:p>
                      <a:pPr marL="88900" indent="-88900"/>
                      <a:r>
                        <a:rPr lang="fi-FI" sz="800" dirty="0">
                          <a:solidFill>
                            <a:srgbClr val="1B0807"/>
                          </a:solidFill>
                        </a:rPr>
                        <a:t>the conservation alliance</a:t>
                      </a:r>
                    </a:p>
                    <a:p>
                      <a:pPr marL="88900" indent="-88900"/>
                      <a:r>
                        <a:rPr lang="fi-FI" sz="800" dirty="0">
                          <a:solidFill>
                            <a:srgbClr val="1B0807"/>
                          </a:solidFill>
                        </a:rPr>
                        <a:t>fair factories clearinghouse</a:t>
                      </a:r>
                    </a:p>
                    <a:p>
                      <a:pPr marL="88900" indent="-88900"/>
                      <a:r>
                        <a:rPr lang="fi-FI" sz="800" dirty="0">
                          <a:solidFill>
                            <a:srgbClr val="1B0807"/>
                          </a:solidFill>
                        </a:rPr>
                        <a:t>fair labour association</a:t>
                      </a:r>
                    </a:p>
                    <a:p>
                      <a:pPr marL="88900" indent="-88900"/>
                      <a:r>
                        <a:rPr lang="fi-FI" sz="800" dirty="0">
                          <a:solidFill>
                            <a:srgbClr val="1B0807"/>
                          </a:solidFill>
                        </a:rPr>
                        <a:t>oia eco working group</a:t>
                      </a:r>
                    </a:p>
                    <a:p>
                      <a:pPr marL="88900" indent="-88900"/>
                      <a:r>
                        <a:rPr lang="fi-FI" sz="800" dirty="0">
                          <a:solidFill>
                            <a:srgbClr val="1B0807"/>
                          </a:solidFill>
                        </a:rPr>
                        <a:t>sustainable apparel coalition</a:t>
                      </a:r>
                    </a:p>
                    <a:p>
                      <a:pPr marL="88900" indent="-88900"/>
                      <a:r>
                        <a:rPr lang="fi-FI" sz="800" dirty="0">
                          <a:solidFill>
                            <a:srgbClr val="1B0807"/>
                          </a:solidFill>
                        </a:rPr>
                        <a:t>textile exchange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activities</a:t>
                      </a:r>
                    </a:p>
                    <a:p>
                      <a:pPr marL="88900" indent="-88900"/>
                      <a:r>
                        <a:rPr lang="fi-FI" sz="800" dirty="0">
                          <a:solidFill>
                            <a:srgbClr val="1B0807"/>
                          </a:solidFill>
                        </a:rPr>
                        <a:t>apparel design, manufacture</a:t>
                      </a:r>
                    </a:p>
                    <a:p>
                      <a:pPr marL="88900" indent="-88900"/>
                      <a:r>
                        <a:rPr lang="fi-FI" sz="800" dirty="0">
                          <a:solidFill>
                            <a:srgbClr val="1B0807"/>
                          </a:solidFill>
                        </a:rPr>
                        <a:t>r&amp;d</a:t>
                      </a:r>
                    </a:p>
                    <a:p>
                      <a:pPr marL="88900" indent="-88900"/>
                      <a:r>
                        <a:rPr lang="fi-FI" sz="800" dirty="0">
                          <a:solidFill>
                            <a:srgbClr val="1B0807"/>
                          </a:solidFill>
                        </a:rPr>
                        <a:t>reduce, repair, reuse, recycle, rematerialise</a:t>
                      </a:r>
                    </a:p>
                    <a:p>
                      <a:pPr marL="88900" indent="-88900"/>
                      <a:r>
                        <a:rPr lang="fi-FI" sz="800" dirty="0">
                          <a:solidFill>
                            <a:srgbClr val="1B0807"/>
                          </a:solidFill>
                        </a:rPr>
                        <a:t>supplier, partner advisory</a:t>
                      </a:r>
                    </a:p>
                    <a:p>
                      <a:pPr marL="88900" indent="-88900"/>
                      <a:r>
                        <a:rPr lang="fi-FI" sz="800" dirty="0">
                          <a:solidFill>
                            <a:srgbClr val="1B0807"/>
                          </a:solidFill>
                        </a:rPr>
                        <a:t>social, environmental activism (see social channels)</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value proposition</a:t>
                      </a:r>
                    </a:p>
                    <a:p>
                      <a:pPr marL="88900" indent="-88900"/>
                      <a:r>
                        <a:rPr lang="fi-FI" sz="800" dirty="0">
                          <a:solidFill>
                            <a:srgbClr val="1B0807"/>
                          </a:solidFill>
                        </a:rPr>
                        <a:t>we supply well-designed garments and apparel for outdoor activities in a socially and environmentally sustainable fashion and adhering to triple bottom line principles. we apply a responsible, life-cycle approach both to our suppliers and products and undertake to repair an recycle products no longer needed or used by our customers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customer relationships</a:t>
                      </a:r>
                    </a:p>
                    <a:p>
                      <a:pPr marL="88900" indent="-88900"/>
                      <a:r>
                        <a:rPr lang="fi-FI" sz="800" dirty="0">
                          <a:solidFill>
                            <a:srgbClr val="1B0807"/>
                          </a:solidFill>
                        </a:rPr>
                        <a:t>customer commitment</a:t>
                      </a:r>
                    </a:p>
                    <a:p>
                      <a:pPr marL="88900" indent="-88900"/>
                      <a:r>
                        <a:rPr lang="fi-FI" sz="800" dirty="0">
                          <a:solidFill>
                            <a:srgbClr val="1B0807"/>
                          </a:solidFill>
                        </a:rPr>
                        <a:t>end-to-end approach to product life management</a:t>
                      </a:r>
                    </a:p>
                    <a:p>
                      <a:pPr marL="88900" indent="-88900"/>
                      <a:r>
                        <a:rPr lang="fi-FI" sz="800" dirty="0">
                          <a:solidFill>
                            <a:srgbClr val="1B0807"/>
                          </a:solidFill>
                        </a:rPr>
                        <a:t>extended relationship beyond transaction to a lifecycle approach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groups</a:t>
                      </a:r>
                    </a:p>
                    <a:p>
                      <a:pPr defTabSz="457189">
                        <a:spcBef>
                          <a:spcPts val="0"/>
                        </a:spcBef>
                        <a:defRPr/>
                      </a:pPr>
                      <a:r>
                        <a:rPr lang="en-GB" sz="800" dirty="0">
                          <a:solidFill>
                            <a:srgbClr val="1B0807"/>
                          </a:solidFill>
                        </a:rPr>
                        <a:t>outdoors enthusiasts</a:t>
                      </a:r>
                    </a:p>
                    <a:p>
                      <a:pPr defTabSz="457189">
                        <a:spcBef>
                          <a:spcPts val="0"/>
                        </a:spcBef>
                        <a:defRPr/>
                      </a:pPr>
                      <a:r>
                        <a:rPr lang="fi-FI" sz="800" dirty="0">
                          <a:solidFill>
                            <a:srgbClr val="1B0807"/>
                          </a:solidFill>
                          <a:latin typeface="+mn-lt"/>
                        </a:rPr>
                        <a:t>environmentally conscious</a:t>
                      </a:r>
                    </a:p>
                    <a:p>
                      <a:pPr defTabSz="457189">
                        <a:spcBef>
                          <a:spcPts val="0"/>
                        </a:spcBef>
                        <a:defRPr/>
                      </a:pPr>
                      <a:r>
                        <a:rPr lang="fi-FI" sz="800" dirty="0">
                          <a:solidFill>
                            <a:srgbClr val="1B0807"/>
                          </a:solidFill>
                          <a:latin typeface="+mn-lt"/>
                        </a:rPr>
                        <a:t>socially conscious</a:t>
                      </a:r>
                    </a:p>
                    <a:p>
                      <a:pPr defTabSz="457189">
                        <a:spcBef>
                          <a:spcPts val="0"/>
                        </a:spcBef>
                        <a:defRPr/>
                      </a:pPr>
                      <a:r>
                        <a:rPr lang="fi-FI" sz="800" dirty="0">
                          <a:solidFill>
                            <a:srgbClr val="1B0807"/>
                          </a:solidFill>
                          <a:latin typeface="+mn-lt"/>
                        </a:rPr>
                        <a:t>well off</a:t>
                      </a:r>
                    </a:p>
                    <a:p>
                      <a:pPr defTabSz="457189">
                        <a:spcBef>
                          <a:spcPts val="0"/>
                        </a:spcBef>
                        <a:defRPr/>
                      </a:pPr>
                      <a:r>
                        <a:rPr lang="fi-FI" sz="800" dirty="0">
                          <a:solidFill>
                            <a:srgbClr val="1B0807"/>
                          </a:solidFill>
                          <a:latin typeface="+mn-lt"/>
                        </a:rPr>
                        <a:t>liberal</a:t>
                      </a:r>
                    </a:p>
                    <a:p>
                      <a:pPr defTabSz="457189">
                        <a:spcBef>
                          <a:spcPts val="0"/>
                        </a:spcBef>
                        <a:defRPr/>
                      </a:pPr>
                      <a:r>
                        <a:rPr lang="fi-FI" sz="800" dirty="0">
                          <a:solidFill>
                            <a:srgbClr val="1B0807"/>
                          </a:solidFill>
                          <a:latin typeface="+mn-lt"/>
                        </a:rPr>
                        <a:t>educated</a:t>
                      </a:r>
                      <a:endParaRPr lang="en-GB" sz="800" dirty="0">
                        <a:solidFill>
                          <a:srgbClr val="1B0807"/>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013767"/>
                  </a:ext>
                </a:extLst>
              </a:tr>
              <a:tr h="721211">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customer channels</a:t>
                      </a:r>
                    </a:p>
                    <a:p>
                      <a:pPr marL="88900" indent="-88900"/>
                      <a:r>
                        <a:rPr lang="fi-FI" sz="800" dirty="0">
                          <a:solidFill>
                            <a:srgbClr val="1B0807"/>
                          </a:solidFill>
                        </a:rPr>
                        <a:t>outlets</a:t>
                      </a:r>
                    </a:p>
                    <a:p>
                      <a:pPr marL="88900" indent="-88900"/>
                      <a:r>
                        <a:rPr lang="fi-FI" sz="800" dirty="0">
                          <a:solidFill>
                            <a:srgbClr val="1B0807"/>
                          </a:solidFill>
                        </a:rPr>
                        <a:t>online retail</a:t>
                      </a:r>
                    </a:p>
                    <a:p>
                      <a:pPr marL="88900" indent="-88900"/>
                      <a:r>
                        <a:rPr lang="fi-FI" sz="800" dirty="0">
                          <a:solidFill>
                            <a:srgbClr val="1B0807"/>
                          </a:solidFill>
                        </a:rPr>
                        <a:t>re-use programme</a:t>
                      </a:r>
                    </a:p>
                    <a:p>
                      <a:pPr marL="88900" marR="0" lvl="0" indent="-88900" algn="l" defTabSz="685783" rtl="0" eaLnBrk="1" fontAlgn="auto" latinLnBrk="0" hangingPunct="1">
                        <a:lnSpc>
                          <a:spcPct val="100000"/>
                        </a:lnSpc>
                        <a:spcBef>
                          <a:spcPts val="0"/>
                        </a:spcBef>
                        <a:spcAft>
                          <a:spcPts val="0"/>
                        </a:spcAft>
                        <a:buClrTx/>
                        <a:buSzTx/>
                        <a:buFontTx/>
                        <a:buNone/>
                        <a:tabLst/>
                        <a:defRPr/>
                      </a:pPr>
                      <a:r>
                        <a:rPr lang="fi-FI" sz="800" dirty="0">
                          <a:solidFill>
                            <a:srgbClr val="1B0807"/>
                          </a:solidFill>
                        </a:rPr>
                        <a:t>footprint chronicles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68063"/>
                  </a:ext>
                </a:extLst>
              </a:tr>
              <a:tr h="558502">
                <a:tc rowSpan="2">
                  <a:txBody>
                    <a:bodyPr/>
                    <a:lstStyle/>
                    <a:p>
                      <a:r>
                        <a:rPr lang="fi-FI" sz="1200" b="1" dirty="0">
                          <a:solidFill>
                            <a:srgbClr val="000000"/>
                          </a:solidFill>
                        </a:rPr>
                        <a:t>societal services</a:t>
                      </a:r>
                    </a:p>
                    <a:p>
                      <a:r>
                        <a:rPr lang="fi-FI" sz="800" b="0" dirty="0">
                          <a:solidFill>
                            <a:srgbClr val="000000"/>
                          </a:solidFill>
                        </a:rPr>
                        <a:t>education</a:t>
                      </a:r>
                    </a:p>
                    <a:p>
                      <a:r>
                        <a:rPr lang="fi-FI" sz="800" b="0" dirty="0">
                          <a:solidFill>
                            <a:srgbClr val="000000"/>
                          </a:solidFill>
                        </a:rPr>
                        <a:t>human capital</a:t>
                      </a:r>
                    </a:p>
                    <a:p>
                      <a:r>
                        <a:rPr lang="fi-FI" sz="800" b="0" dirty="0">
                          <a:solidFill>
                            <a:srgbClr val="000000"/>
                          </a:solidFill>
                        </a:rPr>
                        <a:t>institutional</a:t>
                      </a:r>
                      <a:r>
                        <a:rPr lang="fi-FI" sz="800" b="0" baseline="0" dirty="0">
                          <a:solidFill>
                            <a:srgbClr val="000000"/>
                          </a:solidFill>
                        </a:rPr>
                        <a:t> environment</a:t>
                      </a:r>
                    </a:p>
                    <a:p>
                      <a:r>
                        <a:rPr lang="fi-FI" sz="800" b="0" baseline="0" dirty="0">
                          <a:solidFill>
                            <a:srgbClr val="000000"/>
                          </a:solidFill>
                        </a:rPr>
                        <a:t>rule of law, contract enforcement</a:t>
                      </a:r>
                    </a:p>
                    <a:p>
                      <a:r>
                        <a:rPr lang="fi-FI" sz="800" b="0" baseline="0" dirty="0">
                          <a:solidFill>
                            <a:srgbClr val="000000"/>
                          </a:solidFill>
                        </a:rPr>
                        <a:t>infrastructure</a:t>
                      </a:r>
                    </a:p>
                    <a:p>
                      <a:r>
                        <a:rPr lang="fi-FI" sz="800" b="0" baseline="0" dirty="0">
                          <a:solidFill>
                            <a:srgbClr val="000000"/>
                          </a:solidFill>
                        </a:rPr>
                        <a:t>public spaces, natural environment</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resources</a:t>
                      </a:r>
                    </a:p>
                    <a:p>
                      <a:pPr marL="88900" indent="-88900"/>
                      <a:r>
                        <a:rPr lang="fi-FI" sz="800" dirty="0">
                          <a:solidFill>
                            <a:srgbClr val="1B0807"/>
                          </a:solidFill>
                        </a:rPr>
                        <a:t>minimalist, durable product design</a:t>
                      </a:r>
                    </a:p>
                    <a:p>
                      <a:pPr marL="88900" indent="-88900"/>
                      <a:r>
                        <a:rPr lang="fi-FI" sz="800" dirty="0">
                          <a:solidFill>
                            <a:srgbClr val="1B0807"/>
                          </a:solidFill>
                        </a:rPr>
                        <a:t>material r&amp;d</a:t>
                      </a:r>
                    </a:p>
                    <a:p>
                      <a:pPr marL="88900" indent="-88900"/>
                      <a:r>
                        <a:rPr lang="fi-FI" sz="800" dirty="0">
                          <a:solidFill>
                            <a:srgbClr val="1B0807"/>
                          </a:solidFill>
                        </a:rPr>
                        <a:t>repair centres</a:t>
                      </a:r>
                    </a:p>
                    <a:p>
                      <a:pPr marL="88900" indent="-88900"/>
                      <a:r>
                        <a:rPr lang="fi-FI" sz="800" dirty="0">
                          <a:solidFill>
                            <a:srgbClr val="1B0807"/>
                          </a:solidFill>
                        </a:rPr>
                        <a:t>energy efficient buildings</a:t>
                      </a:r>
                    </a:p>
                    <a:p>
                      <a:pPr marL="88900" indent="-88900"/>
                      <a:r>
                        <a:rPr lang="fi-FI" sz="800" dirty="0">
                          <a:solidFill>
                            <a:srgbClr val="1B0807"/>
                          </a:solidFill>
                        </a:rPr>
                        <a:t>environmental activism knowledge base</a:t>
                      </a:r>
                    </a:p>
                    <a:p>
                      <a:pPr marL="88900" indent="-88900"/>
                      <a:r>
                        <a:rPr lang="fi-FI" sz="800" dirty="0">
                          <a:solidFill>
                            <a:srgbClr val="1B0807"/>
                          </a:solidFill>
                        </a:rPr>
                        <a:t>utility</a:t>
                      </a:r>
                      <a:r>
                        <a:rPr lang="fi-FI" sz="800" baseline="0" dirty="0">
                          <a:solidFill>
                            <a:srgbClr val="1B0807"/>
                          </a:solidFill>
                        </a:rPr>
                        <a:t> patents</a:t>
                      </a:r>
                    </a:p>
                    <a:p>
                      <a:pPr marL="88900" indent="-88900"/>
                      <a:r>
                        <a:rPr lang="fi-FI" sz="800" baseline="0" dirty="0">
                          <a:solidFill>
                            <a:srgbClr val="1B0807"/>
                          </a:solidFill>
                        </a:rPr>
                        <a:t>design patents</a:t>
                      </a:r>
                    </a:p>
                    <a:p>
                      <a:pPr marL="88900" indent="-88900"/>
                      <a:r>
                        <a:rPr lang="fi-FI" sz="800" baseline="0" dirty="0">
                          <a:solidFill>
                            <a:srgbClr val="1B0807"/>
                          </a:solidFill>
                        </a:rPr>
                        <a:t>brand</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social impact</a:t>
                      </a:r>
                      <a:r>
                        <a:rPr lang="fi-FI" sz="1200" b="1" baseline="0" dirty="0">
                          <a:solidFill>
                            <a:srgbClr val="000000"/>
                          </a:solidFill>
                        </a:rPr>
                        <a:t> mission</a:t>
                      </a:r>
                    </a:p>
                    <a:p>
                      <a:pPr marL="85725" indent="-85725" defTabSz="457189">
                        <a:spcBef>
                          <a:spcPts val="0"/>
                        </a:spcBef>
                        <a:defRPr/>
                      </a:pPr>
                      <a:r>
                        <a:rPr lang="fi-FI" sz="800" dirty="0">
                          <a:solidFill>
                            <a:srgbClr val="1B0807"/>
                          </a:solidFill>
                        </a:rPr>
                        <a:t>we advance socially sustainable business by promoting fair trade practices and applying a social stakeholder perspective in our business governance</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community relationships</a:t>
                      </a:r>
                    </a:p>
                    <a:p>
                      <a:r>
                        <a:rPr lang="fi-FI" sz="800" b="0" dirty="0">
                          <a:solidFill>
                            <a:srgbClr val="000000"/>
                          </a:solidFill>
                        </a:rPr>
                        <a:t>active participation in</a:t>
                      </a:r>
                      <a:r>
                        <a:rPr lang="fi-FI" sz="800" b="0" baseline="0" dirty="0">
                          <a:solidFill>
                            <a:srgbClr val="000000"/>
                          </a:solidFill>
                        </a:rPr>
                        <a:t> supplier communities</a:t>
                      </a:r>
                    </a:p>
                    <a:p>
                      <a:r>
                        <a:rPr lang="fi-FI" sz="800" b="0" baseline="0" dirty="0">
                          <a:solidFill>
                            <a:srgbClr val="000000"/>
                          </a:solidFill>
                        </a:rPr>
                        <a:t>social mission training</a:t>
                      </a:r>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community</a:t>
                      </a:r>
                      <a:r>
                        <a:rPr lang="fi-FI" sz="1200" b="1" baseline="0" dirty="0">
                          <a:solidFill>
                            <a:srgbClr val="000000"/>
                          </a:solidFill>
                        </a:rPr>
                        <a:t> </a:t>
                      </a:r>
                      <a:r>
                        <a:rPr lang="fi-FI" sz="1200" b="1" dirty="0">
                          <a:solidFill>
                            <a:srgbClr val="000000"/>
                          </a:solidFill>
                        </a:rPr>
                        <a:t>stakeholders</a:t>
                      </a:r>
                    </a:p>
                    <a:p>
                      <a:pPr defTabSz="457189">
                        <a:spcBef>
                          <a:spcPts val="0"/>
                        </a:spcBef>
                        <a:defRPr/>
                      </a:pPr>
                      <a:r>
                        <a:rPr lang="fi-FI" sz="800" dirty="0">
                          <a:solidFill>
                            <a:srgbClr val="1B0807"/>
                          </a:solidFill>
                          <a:latin typeface="+mn-lt"/>
                        </a:rPr>
                        <a:t>suppliers</a:t>
                      </a:r>
                    </a:p>
                    <a:p>
                      <a:pPr defTabSz="457189">
                        <a:spcBef>
                          <a:spcPts val="0"/>
                        </a:spcBef>
                        <a:defRPr/>
                      </a:pPr>
                      <a:r>
                        <a:rPr lang="fi-FI" sz="800" dirty="0">
                          <a:solidFill>
                            <a:srgbClr val="1B0807"/>
                          </a:solidFill>
                          <a:latin typeface="+mn-lt"/>
                        </a:rPr>
                        <a:t>employees</a:t>
                      </a:r>
                    </a:p>
                    <a:p>
                      <a:pPr defTabSz="457189">
                        <a:spcBef>
                          <a:spcPts val="0"/>
                        </a:spcBef>
                        <a:defRPr/>
                      </a:pPr>
                      <a:r>
                        <a:rPr lang="fi-FI" sz="800" dirty="0">
                          <a:solidFill>
                            <a:srgbClr val="1B0807"/>
                          </a:solidFill>
                          <a:latin typeface="+mn-lt"/>
                        </a:rPr>
                        <a:t>suppliers employees</a:t>
                      </a:r>
                    </a:p>
                    <a:p>
                      <a:pPr defTabSz="457189">
                        <a:spcBef>
                          <a:spcPts val="0"/>
                        </a:spcBef>
                        <a:defRPr/>
                      </a:pPr>
                      <a:r>
                        <a:rPr lang="fi-FI" sz="800" dirty="0">
                          <a:solidFill>
                            <a:srgbClr val="1B0807"/>
                          </a:solidFill>
                          <a:latin typeface="+mn-lt"/>
                        </a:rPr>
                        <a:t>targeted communities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680562"/>
                  </a:ext>
                </a:extLst>
              </a:tr>
              <a:tr h="975472">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social channels</a:t>
                      </a:r>
                    </a:p>
                    <a:p>
                      <a:pPr defTabSz="457189">
                        <a:spcBef>
                          <a:spcPts val="0"/>
                        </a:spcBef>
                        <a:defRPr/>
                      </a:pPr>
                      <a:r>
                        <a:rPr lang="fi-FI" sz="800" dirty="0">
                          <a:solidFill>
                            <a:srgbClr val="1B0807"/>
                          </a:solidFill>
                        </a:rPr>
                        <a:t>fair trade usa (supplier worker empowerment, living wage practices, fair trade certified sewing)</a:t>
                      </a:r>
                    </a:p>
                    <a:p>
                      <a:pPr defTabSz="457189">
                        <a:spcBef>
                          <a:spcPts val="0"/>
                        </a:spcBef>
                        <a:defRPr/>
                      </a:pPr>
                      <a:r>
                        <a:rPr lang="fi-FI" sz="800" dirty="0">
                          <a:solidFill>
                            <a:srgbClr val="1B0807"/>
                          </a:solidFill>
                        </a:rPr>
                        <a:t>environmental advocacy training</a:t>
                      </a:r>
                    </a:p>
                    <a:p>
                      <a:pPr defTabSz="457189">
                        <a:spcBef>
                          <a:spcPts val="0"/>
                        </a:spcBef>
                        <a:defRPr/>
                      </a:pPr>
                      <a:r>
                        <a:rPr lang="fi-FI" sz="800" dirty="0">
                          <a:solidFill>
                            <a:srgbClr val="1B0807"/>
                          </a:solidFill>
                        </a:rPr>
                        <a:t>employee activism</a:t>
                      </a:r>
                    </a:p>
                    <a:p>
                      <a:pPr defTabSz="457189">
                        <a:spcBef>
                          <a:spcPts val="0"/>
                        </a:spcBef>
                        <a:defRPr/>
                      </a:pPr>
                      <a:r>
                        <a:rPr lang="fi-FI" sz="800" dirty="0">
                          <a:solidFill>
                            <a:srgbClr val="1B0807"/>
                          </a:solidFill>
                        </a:rPr>
                        <a:t>social impact initiatives</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492324"/>
                  </a:ext>
                </a:extLst>
              </a:tr>
              <a:tr h="1211950">
                <a:tc>
                  <a:txBody>
                    <a:bodyPr/>
                    <a:lstStyle/>
                    <a:p>
                      <a:r>
                        <a:rPr lang="fi-FI" sz="1200" b="1" dirty="0">
                          <a:solidFill>
                            <a:srgbClr val="000000"/>
                          </a:solidFill>
                        </a:rPr>
                        <a:t>ecosystem services</a:t>
                      </a:r>
                    </a:p>
                    <a:p>
                      <a:pPr marL="88900" indent="-88900"/>
                      <a:r>
                        <a:rPr lang="fi-FI" sz="800" dirty="0">
                          <a:solidFill>
                            <a:srgbClr val="1B0807"/>
                          </a:solidFill>
                        </a:rPr>
                        <a:t>cotton</a:t>
                      </a:r>
                    </a:p>
                    <a:p>
                      <a:pPr marL="88900" indent="-88900"/>
                      <a:r>
                        <a:rPr lang="fi-FI" sz="800" dirty="0">
                          <a:solidFill>
                            <a:srgbClr val="1B0807"/>
                          </a:solidFill>
                        </a:rPr>
                        <a:t>polyesters</a:t>
                      </a:r>
                    </a:p>
                    <a:p>
                      <a:pPr marL="88900" indent="-88900"/>
                      <a:r>
                        <a:rPr lang="fi-FI" sz="800" dirty="0">
                          <a:solidFill>
                            <a:srgbClr val="1B0807"/>
                          </a:solidFill>
                        </a:rPr>
                        <a:t>energy</a:t>
                      </a:r>
                    </a:p>
                    <a:p>
                      <a:pPr marL="88900" indent="-88900"/>
                      <a:r>
                        <a:rPr lang="fi-FI" sz="800" dirty="0">
                          <a:solidFill>
                            <a:srgbClr val="1B0807"/>
                          </a:solidFill>
                        </a:rPr>
                        <a:t>water</a:t>
                      </a:r>
                    </a:p>
                    <a:p>
                      <a:pPr marL="88900" indent="-88900"/>
                      <a:r>
                        <a:rPr lang="fi-FI" sz="800" dirty="0">
                          <a:solidFill>
                            <a:srgbClr val="1B0807"/>
                          </a:solidFill>
                        </a:rPr>
                        <a:t>raw materials</a:t>
                      </a:r>
                    </a:p>
                    <a:p>
                      <a:pPr marL="88900" indent="-88900"/>
                      <a:r>
                        <a:rPr lang="fi-FI" sz="800" dirty="0">
                          <a:solidFill>
                            <a:srgbClr val="1B0807"/>
                          </a:solidFill>
                        </a:rPr>
                        <a:t>land</a:t>
                      </a:r>
                    </a:p>
                    <a:p>
                      <a:pPr marL="88900" indent="-88900"/>
                      <a:r>
                        <a:rPr lang="fi-FI" sz="800" dirty="0">
                          <a:solidFill>
                            <a:srgbClr val="1B0807"/>
                          </a:solidFill>
                        </a:rPr>
                        <a:t>air</a:t>
                      </a:r>
                    </a:p>
                    <a:p>
                      <a:pPr marL="88900" indent="-88900"/>
                      <a:r>
                        <a:rPr lang="fi-FI" sz="800" dirty="0">
                          <a:solidFill>
                            <a:srgbClr val="1B0807"/>
                          </a:solidFill>
                        </a:rPr>
                        <a:t>environment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mission integration</a:t>
                      </a:r>
                    </a:p>
                    <a:p>
                      <a:pPr marL="88900" indent="-88900"/>
                      <a:r>
                        <a:rPr lang="fi-FI" sz="800" dirty="0">
                          <a:solidFill>
                            <a:srgbClr val="1B0807"/>
                          </a:solidFill>
                        </a:rPr>
                        <a:t>company ethos and culture</a:t>
                      </a:r>
                    </a:p>
                    <a:p>
                      <a:pPr marL="88900" indent="-88900"/>
                      <a:r>
                        <a:rPr lang="fi-FI" sz="800" dirty="0">
                          <a:solidFill>
                            <a:srgbClr val="1B0807"/>
                          </a:solidFill>
                        </a:rPr>
                        <a:t>hiring practices</a:t>
                      </a:r>
                    </a:p>
                    <a:p>
                      <a:pPr marL="88900" indent="-88900"/>
                      <a:r>
                        <a:rPr lang="fi-FI" sz="800" dirty="0">
                          <a:solidFill>
                            <a:srgbClr val="1B0807"/>
                          </a:solidFill>
                        </a:rPr>
                        <a:t>alliance memberships</a:t>
                      </a:r>
                    </a:p>
                    <a:p>
                      <a:pPr marL="88900" marR="0" lvl="0" indent="-88900" algn="l" defTabSz="914377" rtl="0" eaLnBrk="1" fontAlgn="auto" latinLnBrk="0" hangingPunct="1">
                        <a:lnSpc>
                          <a:spcPct val="100000"/>
                        </a:lnSpc>
                        <a:spcBef>
                          <a:spcPts val="0"/>
                        </a:spcBef>
                        <a:spcAft>
                          <a:spcPts val="0"/>
                        </a:spcAft>
                        <a:buClrTx/>
                        <a:buSzTx/>
                        <a:buFontTx/>
                        <a:buNone/>
                        <a:tabLst/>
                        <a:defRPr/>
                      </a:pPr>
                      <a:r>
                        <a:rPr lang="fi-FI" sz="800" dirty="0">
                          <a:solidFill>
                            <a:srgbClr val="1B0807"/>
                          </a:solidFill>
                        </a:rPr>
                        <a:t>sabbaticals to work in environmental organisations</a:t>
                      </a:r>
                    </a:p>
                    <a:p>
                      <a:pPr marL="88900" indent="-88900"/>
                      <a:r>
                        <a:rPr lang="fi-FI" sz="800" dirty="0">
                          <a:solidFill>
                            <a:srgbClr val="1B0807"/>
                          </a:solidFill>
                        </a:rPr>
                        <a:t>surf breaks</a:t>
                      </a:r>
                    </a:p>
                    <a:p>
                      <a:pPr marL="88900" indent="-88900"/>
                      <a:r>
                        <a:rPr lang="fi-FI" sz="800" dirty="0">
                          <a:solidFill>
                            <a:srgbClr val="1B0807"/>
                          </a:solidFill>
                        </a:rPr>
                        <a:t>bail payment fund</a:t>
                      </a:r>
                    </a:p>
                    <a:p>
                      <a:pPr marL="88900" indent="-88900"/>
                      <a:r>
                        <a:rPr lang="fi-FI" sz="800" dirty="0">
                          <a:solidFill>
                            <a:srgbClr val="1B0807"/>
                          </a:solidFill>
                        </a:rPr>
                        <a:t>footprint chronicles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ecological impact mission</a:t>
                      </a:r>
                    </a:p>
                    <a:p>
                      <a:pPr marL="85725" indent="-85725" defTabSz="457189">
                        <a:spcBef>
                          <a:spcPts val="0"/>
                        </a:spcBef>
                        <a:defRPr/>
                      </a:pPr>
                      <a:r>
                        <a:rPr lang="fi-FI" sz="800" dirty="0">
                          <a:solidFill>
                            <a:srgbClr val="1B0807"/>
                          </a:solidFill>
                        </a:rPr>
                        <a:t>we advance sustainable business by actively developing and applying sustainable practices in our products, operations, and supplies, as well as by advancing and advocating sustainability principles and sponsoring environmental initiatives</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channels</a:t>
                      </a:r>
                    </a:p>
                    <a:p>
                      <a:r>
                        <a:rPr lang="fi-FI" sz="800" b="0" dirty="0">
                          <a:solidFill>
                            <a:srgbClr val="000000"/>
                          </a:solidFill>
                        </a:rPr>
                        <a:t>ecosystem campaigns</a:t>
                      </a:r>
                    </a:p>
                    <a:p>
                      <a:r>
                        <a:rPr lang="fi-FI" sz="800" b="0" dirty="0">
                          <a:solidFill>
                            <a:srgbClr val="000000"/>
                          </a:solidFill>
                        </a:rPr>
                        <a:t>supply chain activities (closed loop)</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beneficiaries</a:t>
                      </a:r>
                    </a:p>
                    <a:p>
                      <a:pPr defTabSz="457189">
                        <a:spcBef>
                          <a:spcPts val="0"/>
                        </a:spcBef>
                        <a:defRPr/>
                      </a:pPr>
                      <a:r>
                        <a:rPr lang="fi-FI" sz="800" dirty="0">
                          <a:solidFill>
                            <a:srgbClr val="1B0807"/>
                          </a:solidFill>
                          <a:latin typeface="+mn-lt"/>
                        </a:rPr>
                        <a:t>targeted ecosystems</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800" dirty="0">
                          <a:solidFill>
                            <a:srgbClr val="1B0807"/>
                          </a:solidFill>
                        </a:rPr>
                        <a:t>the environment</a:t>
                      </a:r>
                    </a:p>
                    <a:p>
                      <a:pPr defTabSz="457189">
                        <a:spcBef>
                          <a:spcPts val="0"/>
                        </a:spcBef>
                        <a:defRPr/>
                      </a:pPr>
                      <a:r>
                        <a:rPr lang="fi-FI" sz="800" dirty="0">
                          <a:solidFill>
                            <a:srgbClr val="1B0807"/>
                          </a:solidFill>
                          <a:latin typeface="+mn-lt"/>
                        </a:rPr>
                        <a:t>biophysical resource stocks</a:t>
                      </a:r>
                    </a:p>
                    <a:p>
                      <a:pPr defTabSz="457189">
                        <a:spcBef>
                          <a:spcPts val="0"/>
                        </a:spcBef>
                        <a:defRPr/>
                      </a:pPr>
                      <a:r>
                        <a:rPr lang="fi-FI" sz="800" dirty="0">
                          <a:solidFill>
                            <a:srgbClr val="1B0807"/>
                          </a:solidFill>
                          <a:latin typeface="+mn-lt"/>
                        </a:rPr>
                        <a:t>water</a:t>
                      </a:r>
                    </a:p>
                    <a:p>
                      <a:pPr defTabSz="457189">
                        <a:spcBef>
                          <a:spcPts val="0"/>
                        </a:spcBef>
                        <a:defRPr/>
                      </a:pPr>
                      <a:r>
                        <a:rPr lang="fi-FI" sz="800" dirty="0">
                          <a:solidFill>
                            <a:srgbClr val="1B0807"/>
                          </a:solidFill>
                          <a:latin typeface="+mn-lt"/>
                        </a:rPr>
                        <a:t>land</a:t>
                      </a:r>
                      <a:endParaRPr lang="en-GB" sz="800" dirty="0">
                        <a:solidFill>
                          <a:srgbClr val="1B0807"/>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258136"/>
                  </a:ext>
                </a:extLst>
              </a:tr>
              <a:tr h="972000">
                <a:tc gridSpan="2">
                  <a:txBody>
                    <a:bodyPr/>
                    <a:lstStyle/>
                    <a:p>
                      <a:r>
                        <a:rPr lang="fi-FI" sz="1200" b="1" dirty="0">
                          <a:solidFill>
                            <a:srgbClr val="000000"/>
                          </a:solidFill>
                        </a:rPr>
                        <a:t>cost structure</a:t>
                      </a:r>
                    </a:p>
                    <a:p>
                      <a:r>
                        <a:rPr lang="fi-FI" sz="800" b="0" dirty="0">
                          <a:solidFill>
                            <a:srgbClr val="000000"/>
                          </a:solidFill>
                        </a:rPr>
                        <a:t>what is the cost</a:t>
                      </a:r>
                      <a:r>
                        <a:rPr lang="fi-FI" sz="800" b="0" baseline="0" dirty="0">
                          <a:solidFill>
                            <a:srgbClr val="000000"/>
                          </a:solidFill>
                        </a:rPr>
                        <a:t> structure of your business? indicate both direct costs generated by your internal activities as well as costs generated through outsourcing, license agreements, and similar. also elaborate costs associated with your social and ecological impact missions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surplus streams</a:t>
                      </a:r>
                    </a:p>
                    <a:p>
                      <a:r>
                        <a:rPr lang="fi-FI" sz="800" b="0" dirty="0">
                          <a:solidFill>
                            <a:srgbClr val="000000"/>
                          </a:solidFill>
                        </a:rPr>
                        <a:t>1% for the environment</a:t>
                      </a:r>
                    </a:p>
                    <a:p>
                      <a:r>
                        <a:rPr lang="fi-FI" sz="800" b="0" dirty="0">
                          <a:solidFill>
                            <a:srgbClr val="000000"/>
                          </a:solidFill>
                        </a:rPr>
                        <a:t>social and ecosystem mission driving brand value (’patagucci’), which generates surplus to be used on</a:t>
                      </a:r>
                      <a:r>
                        <a:rPr lang="fi-FI" sz="800" b="0" baseline="0" dirty="0">
                          <a:solidFill>
                            <a:srgbClr val="000000"/>
                          </a:solidFill>
                        </a:rPr>
                        <a:t> environmental and social missions</a:t>
                      </a:r>
                      <a:endParaRPr lang="fi-FI"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fi-FI" sz="1200" b="1" dirty="0">
                          <a:solidFill>
                            <a:srgbClr val="000000"/>
                          </a:solidFill>
                        </a:rPr>
                        <a:t>revenue</a:t>
                      </a:r>
                      <a:r>
                        <a:rPr lang="fi-FI" sz="1200" b="1" baseline="0" dirty="0">
                          <a:solidFill>
                            <a:srgbClr val="000000"/>
                          </a:solidFill>
                        </a:rPr>
                        <a:t> streams</a:t>
                      </a:r>
                    </a:p>
                    <a:p>
                      <a:r>
                        <a:rPr lang="fi-FI" sz="800" b="0" baseline="0" dirty="0">
                          <a:solidFill>
                            <a:srgbClr val="000000"/>
                          </a:solidFill>
                        </a:rPr>
                        <a:t>how does your business generate revenue? indicate both primary sources of revenue (from primary interactions within the business model) and secondary sources (e.g., monetisation of data resources and additional ip generated by the primary interactions)</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575176"/>
                  </a:ext>
                </a:extLst>
              </a:tr>
            </a:tbl>
          </a:graphicData>
        </a:graphic>
      </p:graphicFrame>
      <p:sp>
        <p:nvSpPr>
          <p:cNvPr id="2" name="Title 1"/>
          <p:cNvSpPr>
            <a:spLocks noGrp="1"/>
          </p:cNvSpPr>
          <p:nvPr>
            <p:ph type="title"/>
          </p:nvPr>
        </p:nvSpPr>
        <p:spPr/>
        <p:txBody>
          <a:bodyPr/>
          <a:lstStyle/>
          <a:p>
            <a:r>
              <a:rPr lang="en-GB" dirty="0"/>
              <a:t>Triple Bottom Line Canvas for Patagonia</a:t>
            </a:r>
          </a:p>
        </p:txBody>
      </p:sp>
    </p:spTree>
    <p:extLst>
      <p:ext uri="{BB962C8B-B14F-4D97-AF65-F5344CB8AC3E}">
        <p14:creationId xmlns:p14="http://schemas.microsoft.com/office/powerpoint/2010/main" val="22167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671F-232B-4DF8-9AD0-91AB177E399E}"/>
              </a:ext>
            </a:extLst>
          </p:cNvPr>
          <p:cNvSpPr>
            <a:spLocks noGrp="1"/>
          </p:cNvSpPr>
          <p:nvPr>
            <p:ph type="title"/>
          </p:nvPr>
        </p:nvSpPr>
        <p:spPr/>
        <p:txBody>
          <a:bodyPr/>
          <a:lstStyle/>
          <a:p>
            <a:r>
              <a:rPr lang="fi-FI" dirty="0"/>
              <a:t>Keeping Your Eye on the Ball: Two Considerations</a:t>
            </a:r>
            <a:endParaRPr lang="en-GB" dirty="0"/>
          </a:p>
        </p:txBody>
      </p:sp>
      <p:sp>
        <p:nvSpPr>
          <p:cNvPr id="4" name="Content Placeholder 3">
            <a:extLst>
              <a:ext uri="{FF2B5EF4-FFF2-40B4-BE49-F238E27FC236}">
                <a16:creationId xmlns:a16="http://schemas.microsoft.com/office/drawing/2014/main" id="{00E9F211-1601-4904-8910-7DE0C1C82A6D}"/>
              </a:ext>
            </a:extLst>
          </p:cNvPr>
          <p:cNvSpPr>
            <a:spLocks noGrp="1"/>
          </p:cNvSpPr>
          <p:nvPr>
            <p:ph idx="1"/>
          </p:nvPr>
        </p:nvSpPr>
        <p:spPr>
          <a:xfrm>
            <a:off x="380999" y="1082066"/>
            <a:ext cx="11535509" cy="5095449"/>
          </a:xfrm>
        </p:spPr>
        <p:txBody>
          <a:bodyPr/>
          <a:lstStyle/>
          <a:p>
            <a:r>
              <a:rPr lang="fi-FI" dirty="0"/>
              <a:t>Are my clients also beneficiaries of my social mission?</a:t>
            </a:r>
          </a:p>
          <a:p>
            <a:r>
              <a:rPr lang="fi-FI" dirty="0"/>
              <a:t>	If so, it will be easier to keep focus on your social mission</a:t>
            </a:r>
          </a:p>
          <a:p>
            <a:endParaRPr lang="fi-FI" dirty="0"/>
          </a:p>
          <a:p>
            <a:r>
              <a:rPr lang="fi-FI" dirty="0"/>
              <a:t>Does my business mission directly drive social impact?</a:t>
            </a:r>
          </a:p>
          <a:p>
            <a:r>
              <a:rPr lang="fi-FI" dirty="0"/>
              <a:t>	If so, it will be easier to keep focus on your social mission</a:t>
            </a:r>
          </a:p>
          <a:p>
            <a:endParaRPr lang="fi-FI" dirty="0"/>
          </a:p>
          <a:p>
            <a:r>
              <a:rPr lang="fi-FI" dirty="0"/>
              <a:t>If the answer to either of the questions above is ’no’, then you need to think about how you can ensure continued focus on your social mission!</a:t>
            </a:r>
            <a:endParaRPr lang="en-GB" dirty="0"/>
          </a:p>
        </p:txBody>
      </p:sp>
    </p:spTree>
    <p:extLst>
      <p:ext uri="{BB962C8B-B14F-4D97-AF65-F5344CB8AC3E}">
        <p14:creationId xmlns:p14="http://schemas.microsoft.com/office/powerpoint/2010/main" val="3059531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solidFill>
                  <a:srgbClr val="000000"/>
                </a:solidFill>
              </a:rPr>
              <a:t>Social or ’Hybrid’ Business Models</a:t>
            </a:r>
            <a:endParaRPr lang="en-GB" dirty="0">
              <a:solidFill>
                <a:srgbClr val="000000"/>
              </a:solidFill>
            </a:endParaRPr>
          </a:p>
        </p:txBody>
      </p:sp>
      <p:cxnSp>
        <p:nvCxnSpPr>
          <p:cNvPr id="4" name="Straight Arrow Connector 3"/>
          <p:cNvCxnSpPr/>
          <p:nvPr/>
        </p:nvCxnSpPr>
        <p:spPr bwMode="auto">
          <a:xfrm>
            <a:off x="6153539" y="858416"/>
            <a:ext cx="0" cy="5355772"/>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cxnSp>
        <p:nvCxnSpPr>
          <p:cNvPr id="5" name="Straight Arrow Connector 4"/>
          <p:cNvCxnSpPr/>
          <p:nvPr/>
        </p:nvCxnSpPr>
        <p:spPr bwMode="auto">
          <a:xfrm flipH="1">
            <a:off x="1166327" y="3303037"/>
            <a:ext cx="9974424" cy="0"/>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sp>
        <p:nvSpPr>
          <p:cNvPr id="8" name="TextBox 7"/>
          <p:cNvSpPr txBox="1"/>
          <p:nvPr/>
        </p:nvSpPr>
        <p:spPr>
          <a:xfrm>
            <a:off x="1352937" y="2967133"/>
            <a:ext cx="3813865" cy="400110"/>
          </a:xfrm>
          <a:prstGeom prst="rect">
            <a:avLst/>
          </a:prstGeom>
          <a:noFill/>
        </p:spPr>
        <p:txBody>
          <a:bodyPr wrap="none" rtlCol="0">
            <a:spAutoFit/>
          </a:bodyPr>
          <a:lstStyle/>
          <a:p>
            <a:r>
              <a:rPr lang="fi-FI" sz="2000" b="1" i="0" dirty="0">
                <a:solidFill>
                  <a:srgbClr val="FF0000"/>
                </a:solidFill>
                <a:latin typeface="+mn-lt"/>
              </a:rPr>
              <a:t>Clients are NOT beneficiaries</a:t>
            </a:r>
            <a:endParaRPr lang="en-GB" sz="2000" b="1" i="0" dirty="0">
              <a:solidFill>
                <a:srgbClr val="FF0000"/>
              </a:solidFill>
              <a:latin typeface="+mn-lt"/>
            </a:endParaRPr>
          </a:p>
        </p:txBody>
      </p:sp>
      <p:sp>
        <p:nvSpPr>
          <p:cNvPr id="9" name="TextBox 8"/>
          <p:cNvSpPr txBox="1"/>
          <p:nvPr/>
        </p:nvSpPr>
        <p:spPr>
          <a:xfrm>
            <a:off x="8019137" y="3296818"/>
            <a:ext cx="3280193" cy="400110"/>
          </a:xfrm>
          <a:prstGeom prst="rect">
            <a:avLst/>
          </a:prstGeom>
          <a:noFill/>
        </p:spPr>
        <p:txBody>
          <a:bodyPr wrap="none" rtlCol="0">
            <a:spAutoFit/>
          </a:bodyPr>
          <a:lstStyle/>
          <a:p>
            <a:r>
              <a:rPr lang="fi-FI" sz="2000" b="1" i="0" dirty="0">
                <a:solidFill>
                  <a:srgbClr val="FF0000"/>
                </a:solidFill>
                <a:latin typeface="+mn-lt"/>
              </a:rPr>
              <a:t>Clients ARE beneficiaries</a:t>
            </a:r>
            <a:endParaRPr lang="en-GB" sz="2000" b="1" i="0" dirty="0">
              <a:solidFill>
                <a:srgbClr val="FF0000"/>
              </a:solidFill>
              <a:latin typeface="+mn-lt"/>
            </a:endParaRPr>
          </a:p>
        </p:txBody>
      </p:sp>
      <p:sp>
        <p:nvSpPr>
          <p:cNvPr id="10" name="TextBox 9"/>
          <p:cNvSpPr txBox="1"/>
          <p:nvPr/>
        </p:nvSpPr>
        <p:spPr>
          <a:xfrm>
            <a:off x="6153539" y="757874"/>
            <a:ext cx="2945037" cy="707886"/>
          </a:xfrm>
          <a:prstGeom prst="rect">
            <a:avLst/>
          </a:prstGeom>
          <a:noFill/>
        </p:spPr>
        <p:txBody>
          <a:bodyPr wrap="none" rtlCol="0">
            <a:spAutoFit/>
          </a:bodyPr>
          <a:lstStyle/>
          <a:p>
            <a:r>
              <a:rPr lang="fi-FI" sz="2000" b="1" i="0" dirty="0">
                <a:solidFill>
                  <a:srgbClr val="FF0000"/>
                </a:solidFill>
                <a:latin typeface="+mn-lt"/>
              </a:rPr>
              <a:t>Mission directly drives</a:t>
            </a:r>
          </a:p>
          <a:p>
            <a:r>
              <a:rPr lang="fi-FI" sz="2000" b="1" i="0" dirty="0">
                <a:solidFill>
                  <a:srgbClr val="FF0000"/>
                </a:solidFill>
                <a:latin typeface="+mn-lt"/>
              </a:rPr>
              <a:t>social impact</a:t>
            </a:r>
            <a:endParaRPr lang="en-GB" sz="2000" b="1" i="0" dirty="0">
              <a:solidFill>
                <a:srgbClr val="FF0000"/>
              </a:solidFill>
              <a:latin typeface="+mn-lt"/>
            </a:endParaRPr>
          </a:p>
        </p:txBody>
      </p:sp>
      <p:sp>
        <p:nvSpPr>
          <p:cNvPr id="11" name="TextBox 10"/>
          <p:cNvSpPr txBox="1"/>
          <p:nvPr/>
        </p:nvSpPr>
        <p:spPr>
          <a:xfrm>
            <a:off x="2610687" y="5629413"/>
            <a:ext cx="3485313" cy="1015663"/>
          </a:xfrm>
          <a:prstGeom prst="rect">
            <a:avLst/>
          </a:prstGeom>
          <a:noFill/>
        </p:spPr>
        <p:txBody>
          <a:bodyPr wrap="none" rtlCol="0">
            <a:spAutoFit/>
          </a:bodyPr>
          <a:lstStyle/>
          <a:p>
            <a:pPr algn="r"/>
            <a:r>
              <a:rPr lang="fi-FI" sz="2000" b="1" i="0" u="sng" dirty="0">
                <a:solidFill>
                  <a:srgbClr val="FF0000"/>
                </a:solidFill>
                <a:latin typeface="+mn-lt"/>
              </a:rPr>
              <a:t>Indirect</a:t>
            </a:r>
            <a:r>
              <a:rPr lang="fi-FI" sz="2000" b="1" i="0" dirty="0">
                <a:solidFill>
                  <a:srgbClr val="FF0000"/>
                </a:solidFill>
                <a:latin typeface="+mn-lt"/>
              </a:rPr>
              <a:t> pathway</a:t>
            </a:r>
          </a:p>
          <a:p>
            <a:pPr algn="r"/>
            <a:r>
              <a:rPr lang="fi-FI" sz="2000" b="1" i="0" dirty="0">
                <a:solidFill>
                  <a:srgbClr val="FF0000"/>
                </a:solidFill>
                <a:latin typeface="+mn-lt"/>
              </a:rPr>
              <a:t>to social impact: Additional</a:t>
            </a:r>
          </a:p>
          <a:p>
            <a:pPr algn="r"/>
            <a:r>
              <a:rPr lang="fi-FI" sz="2000" b="1" i="0" dirty="0">
                <a:solidFill>
                  <a:srgbClr val="FF0000"/>
                </a:solidFill>
                <a:latin typeface="+mn-lt"/>
              </a:rPr>
              <a:t>activities required</a:t>
            </a:r>
            <a:endParaRPr lang="en-GB" sz="2000" b="1" i="0" dirty="0">
              <a:solidFill>
                <a:srgbClr val="FF0000"/>
              </a:solidFill>
              <a:latin typeface="+mn-lt"/>
            </a:endParaRPr>
          </a:p>
        </p:txBody>
      </p:sp>
      <p:sp>
        <p:nvSpPr>
          <p:cNvPr id="12" name="TextBox 11"/>
          <p:cNvSpPr txBox="1"/>
          <p:nvPr/>
        </p:nvSpPr>
        <p:spPr>
          <a:xfrm>
            <a:off x="6486349" y="1672247"/>
            <a:ext cx="3579826" cy="1107996"/>
          </a:xfrm>
          <a:prstGeom prst="rect">
            <a:avLst/>
          </a:prstGeom>
          <a:noFill/>
        </p:spPr>
        <p:txBody>
          <a:bodyPr wrap="none" rtlCol="0">
            <a:spAutoFit/>
          </a:bodyPr>
          <a:lstStyle/>
          <a:p>
            <a:r>
              <a:rPr lang="fi-FI" sz="1800" b="1" i="0" dirty="0">
                <a:solidFill>
                  <a:schemeClr val="tx2">
                    <a:lumMod val="60000"/>
                    <a:lumOff val="40000"/>
                  </a:schemeClr>
                </a:solidFill>
                <a:latin typeface="+mn-lt"/>
              </a:rPr>
              <a:t>Market Hybrid</a:t>
            </a:r>
          </a:p>
          <a:p>
            <a:r>
              <a:rPr lang="fi-FI" sz="1600" dirty="0">
                <a:solidFill>
                  <a:srgbClr val="000000"/>
                </a:solidFill>
                <a:latin typeface="+mn-lt"/>
              </a:rPr>
              <a:t>Low risk of mission drift</a:t>
            </a:r>
          </a:p>
          <a:p>
            <a:r>
              <a:rPr lang="fi-FI" sz="1600" i="0" dirty="0">
                <a:solidFill>
                  <a:srgbClr val="000000"/>
                </a:solidFill>
                <a:latin typeface="+mn-lt"/>
              </a:rPr>
              <a:t>Straightforward financial sustainability</a:t>
            </a:r>
          </a:p>
          <a:p>
            <a:r>
              <a:rPr lang="fi-FI" sz="1600" dirty="0">
                <a:solidFill>
                  <a:srgbClr val="000000"/>
                </a:solidFill>
                <a:latin typeface="+mn-lt"/>
              </a:rPr>
              <a:t>Example: </a:t>
            </a:r>
            <a:r>
              <a:rPr lang="fi-FI" sz="1600" dirty="0">
                <a:solidFill>
                  <a:srgbClr val="000000"/>
                </a:solidFill>
                <a:latin typeface="+mn-lt"/>
                <a:hlinkClick r:id="rId3"/>
              </a:rPr>
              <a:t>oorja</a:t>
            </a:r>
            <a:endParaRPr lang="en-GB" sz="1600" i="0" dirty="0">
              <a:solidFill>
                <a:srgbClr val="000000"/>
              </a:solidFill>
              <a:latin typeface="+mn-lt"/>
            </a:endParaRPr>
          </a:p>
        </p:txBody>
      </p:sp>
      <p:sp>
        <p:nvSpPr>
          <p:cNvPr id="13" name="TextBox 12"/>
          <p:cNvSpPr txBox="1"/>
          <p:nvPr/>
        </p:nvSpPr>
        <p:spPr>
          <a:xfrm>
            <a:off x="6486349" y="3825832"/>
            <a:ext cx="4482317" cy="1354217"/>
          </a:xfrm>
          <a:prstGeom prst="rect">
            <a:avLst/>
          </a:prstGeom>
          <a:noFill/>
        </p:spPr>
        <p:txBody>
          <a:bodyPr wrap="none" rtlCol="0">
            <a:spAutoFit/>
          </a:bodyPr>
          <a:lstStyle/>
          <a:p>
            <a:r>
              <a:rPr lang="fi-FI" sz="1800" b="1" i="0" dirty="0">
                <a:solidFill>
                  <a:srgbClr val="FF3300"/>
                </a:solidFill>
                <a:latin typeface="+mn-lt"/>
              </a:rPr>
              <a:t>Blending Hybrid</a:t>
            </a:r>
          </a:p>
          <a:p>
            <a:r>
              <a:rPr lang="fi-FI" sz="1600" dirty="0">
                <a:solidFill>
                  <a:srgbClr val="000000"/>
                </a:solidFill>
                <a:latin typeface="+mn-lt"/>
              </a:rPr>
              <a:t>Intermediate risk of mission drift</a:t>
            </a:r>
          </a:p>
          <a:p>
            <a:r>
              <a:rPr lang="fi-FI" sz="1600" i="0" dirty="0">
                <a:solidFill>
                  <a:srgbClr val="000000"/>
                </a:solidFill>
                <a:latin typeface="+mn-lt"/>
              </a:rPr>
              <a:t>Moderately difficult financial sustainability</a:t>
            </a:r>
          </a:p>
          <a:p>
            <a:r>
              <a:rPr lang="fi-FI" sz="1600" dirty="0">
                <a:solidFill>
                  <a:srgbClr val="000000"/>
                </a:solidFill>
                <a:latin typeface="+mn-lt"/>
              </a:rPr>
              <a:t>Example: </a:t>
            </a:r>
            <a:r>
              <a:rPr lang="fi-FI" sz="1600" dirty="0">
                <a:solidFill>
                  <a:srgbClr val="000000"/>
                </a:solidFill>
                <a:latin typeface="+mn-lt"/>
                <a:hlinkClick r:id="rId4"/>
              </a:rPr>
              <a:t>bharat</a:t>
            </a:r>
            <a:r>
              <a:rPr lang="fi-FI" sz="1600" dirty="0">
                <a:solidFill>
                  <a:srgbClr val="000000"/>
                </a:solidFill>
                <a:latin typeface="+mn-lt"/>
              </a:rPr>
              <a:t> microfinance (financial training</a:t>
            </a:r>
            <a:br>
              <a:rPr lang="fi-FI" sz="1600" dirty="0">
                <a:solidFill>
                  <a:srgbClr val="000000"/>
                </a:solidFill>
                <a:latin typeface="+mn-lt"/>
              </a:rPr>
            </a:br>
            <a:r>
              <a:rPr lang="fi-FI" sz="1600" dirty="0">
                <a:solidFill>
                  <a:srgbClr val="000000"/>
                </a:solidFill>
                <a:latin typeface="+mn-lt"/>
              </a:rPr>
              <a:t>required for sustainable results)</a:t>
            </a:r>
            <a:endParaRPr lang="en-GB" sz="1600" i="0" dirty="0">
              <a:solidFill>
                <a:srgbClr val="000000"/>
              </a:solidFill>
              <a:latin typeface="+mn-lt"/>
            </a:endParaRPr>
          </a:p>
        </p:txBody>
      </p:sp>
      <p:sp>
        <p:nvSpPr>
          <p:cNvPr id="14" name="TextBox 13"/>
          <p:cNvSpPr txBox="1"/>
          <p:nvPr/>
        </p:nvSpPr>
        <p:spPr>
          <a:xfrm>
            <a:off x="1238633" y="1647456"/>
            <a:ext cx="5019707" cy="1354217"/>
          </a:xfrm>
          <a:prstGeom prst="rect">
            <a:avLst/>
          </a:prstGeom>
          <a:noFill/>
        </p:spPr>
        <p:txBody>
          <a:bodyPr wrap="none" rtlCol="0">
            <a:spAutoFit/>
          </a:bodyPr>
          <a:lstStyle/>
          <a:p>
            <a:r>
              <a:rPr lang="fi-FI" sz="1800" b="1" i="0" dirty="0">
                <a:solidFill>
                  <a:schemeClr val="accent6">
                    <a:lumMod val="60000"/>
                    <a:lumOff val="40000"/>
                  </a:schemeClr>
                </a:solidFill>
                <a:latin typeface="+mn-lt"/>
              </a:rPr>
              <a:t>Bridging Hybrid</a:t>
            </a:r>
          </a:p>
          <a:p>
            <a:r>
              <a:rPr lang="fi-FI" sz="1600" dirty="0">
                <a:solidFill>
                  <a:srgbClr val="000000"/>
                </a:solidFill>
                <a:latin typeface="+mn-lt"/>
              </a:rPr>
              <a:t>Intermediate risk of mission drift</a:t>
            </a:r>
          </a:p>
          <a:p>
            <a:r>
              <a:rPr lang="fi-FI" sz="1600" i="0" dirty="0">
                <a:solidFill>
                  <a:srgbClr val="000000"/>
                </a:solidFill>
                <a:latin typeface="+mn-lt"/>
              </a:rPr>
              <a:t>Moderately difficult financial sustainability</a:t>
            </a:r>
          </a:p>
          <a:p>
            <a:r>
              <a:rPr lang="fi-FI" sz="1600" dirty="0">
                <a:solidFill>
                  <a:srgbClr val="000000"/>
                </a:solidFill>
                <a:latin typeface="+mn-lt"/>
              </a:rPr>
              <a:t>Example: </a:t>
            </a:r>
            <a:r>
              <a:rPr lang="fi-FI" sz="1600" dirty="0">
                <a:solidFill>
                  <a:srgbClr val="000000"/>
                </a:solidFill>
                <a:latin typeface="+mn-lt"/>
                <a:hlinkClick r:id="rId5"/>
              </a:rPr>
              <a:t>Dialogue in the Dark</a:t>
            </a:r>
            <a:r>
              <a:rPr lang="fi-FI" sz="1600" dirty="0">
                <a:solidFill>
                  <a:srgbClr val="000000"/>
                </a:solidFill>
                <a:latin typeface="+mn-lt"/>
              </a:rPr>
              <a:t>, </a:t>
            </a:r>
            <a:r>
              <a:rPr lang="fi-FI" sz="1600" dirty="0">
                <a:solidFill>
                  <a:srgbClr val="000000"/>
                </a:solidFill>
                <a:latin typeface="+mn-lt"/>
                <a:hlinkClick r:id="rId6"/>
              </a:rPr>
              <a:t>Aravind</a:t>
            </a:r>
            <a:r>
              <a:rPr lang="fi-FI" sz="1600" dirty="0">
                <a:solidFill>
                  <a:srgbClr val="000000"/>
                </a:solidFill>
                <a:latin typeface="+mn-lt"/>
              </a:rPr>
              <a:t> Eye Hospital,</a:t>
            </a:r>
          </a:p>
          <a:p>
            <a:r>
              <a:rPr lang="fi-FI" sz="1600" i="0" dirty="0">
                <a:solidFill>
                  <a:srgbClr val="000000"/>
                </a:solidFill>
                <a:latin typeface="+mn-lt"/>
                <a:hlinkClick r:id="rId7"/>
              </a:rPr>
              <a:t>Auticon</a:t>
            </a:r>
            <a:r>
              <a:rPr lang="fi-FI" sz="1600" i="0" dirty="0">
                <a:solidFill>
                  <a:srgbClr val="000000"/>
                </a:solidFill>
                <a:latin typeface="+mn-lt"/>
              </a:rPr>
              <a:t> in UK, Germany (IT jobs for autistic persons)</a:t>
            </a:r>
            <a:endParaRPr lang="en-GB" sz="1600" i="0" dirty="0">
              <a:solidFill>
                <a:srgbClr val="000000"/>
              </a:solidFill>
              <a:latin typeface="+mn-lt"/>
            </a:endParaRPr>
          </a:p>
        </p:txBody>
      </p:sp>
      <p:sp>
        <p:nvSpPr>
          <p:cNvPr id="15" name="TextBox 14"/>
          <p:cNvSpPr txBox="1"/>
          <p:nvPr/>
        </p:nvSpPr>
        <p:spPr>
          <a:xfrm>
            <a:off x="1351514" y="3821219"/>
            <a:ext cx="4230453" cy="1354217"/>
          </a:xfrm>
          <a:prstGeom prst="rect">
            <a:avLst/>
          </a:prstGeom>
          <a:noFill/>
        </p:spPr>
        <p:txBody>
          <a:bodyPr wrap="none" rtlCol="0">
            <a:spAutoFit/>
          </a:bodyPr>
          <a:lstStyle/>
          <a:p>
            <a:r>
              <a:rPr lang="fi-FI" sz="1800" b="1" i="0" dirty="0">
                <a:solidFill>
                  <a:schemeClr val="bg2">
                    <a:lumMod val="75000"/>
                  </a:schemeClr>
                </a:solidFill>
                <a:latin typeface="+mn-lt"/>
              </a:rPr>
              <a:t>Coupling Hybrid</a:t>
            </a:r>
          </a:p>
          <a:p>
            <a:r>
              <a:rPr lang="fi-FI" sz="1600" dirty="0">
                <a:solidFill>
                  <a:srgbClr val="000000"/>
                </a:solidFill>
                <a:latin typeface="+mn-lt"/>
              </a:rPr>
              <a:t>High risk of mission drift</a:t>
            </a:r>
          </a:p>
          <a:p>
            <a:r>
              <a:rPr lang="fi-FI" sz="1600" i="0" dirty="0">
                <a:solidFill>
                  <a:srgbClr val="000000"/>
                </a:solidFill>
                <a:latin typeface="+mn-lt"/>
              </a:rPr>
              <a:t>Challenging financial sustainability</a:t>
            </a:r>
          </a:p>
          <a:p>
            <a:r>
              <a:rPr lang="fi-FI" sz="1600" dirty="0">
                <a:solidFill>
                  <a:srgbClr val="000000"/>
                </a:solidFill>
                <a:latin typeface="+mn-lt"/>
              </a:rPr>
              <a:t>Example: </a:t>
            </a:r>
            <a:r>
              <a:rPr lang="fi-FI" sz="1600" dirty="0">
                <a:solidFill>
                  <a:srgbClr val="000000"/>
                </a:solidFill>
                <a:latin typeface="+mn-lt"/>
                <a:hlinkClick r:id="rId8"/>
              </a:rPr>
              <a:t>Wise</a:t>
            </a:r>
            <a:r>
              <a:rPr lang="fi-FI" sz="1600" dirty="0">
                <a:solidFill>
                  <a:srgbClr val="000000"/>
                </a:solidFill>
                <a:latin typeface="+mn-lt"/>
              </a:rPr>
              <a:t> uk (employment plus training</a:t>
            </a:r>
            <a:br>
              <a:rPr lang="fi-FI" sz="1600" dirty="0">
                <a:solidFill>
                  <a:srgbClr val="000000"/>
                </a:solidFill>
                <a:latin typeface="+mn-lt"/>
              </a:rPr>
            </a:br>
            <a:r>
              <a:rPr lang="fi-FI" sz="1600" dirty="0">
                <a:solidFill>
                  <a:srgbClr val="000000"/>
                </a:solidFill>
                <a:latin typeface="+mn-lt"/>
              </a:rPr>
              <a:t>for addicts)</a:t>
            </a:r>
            <a:endParaRPr lang="en-GB" sz="1600" i="0" dirty="0">
              <a:solidFill>
                <a:srgbClr val="000000"/>
              </a:solidFill>
              <a:latin typeface="+mn-lt"/>
            </a:endParaRPr>
          </a:p>
        </p:txBody>
      </p:sp>
      <p:sp>
        <p:nvSpPr>
          <p:cNvPr id="16" name="TextBox 15"/>
          <p:cNvSpPr txBox="1"/>
          <p:nvPr/>
        </p:nvSpPr>
        <p:spPr>
          <a:xfrm>
            <a:off x="7940351" y="6596748"/>
            <a:ext cx="2816549" cy="261610"/>
          </a:xfrm>
          <a:prstGeom prst="rect">
            <a:avLst/>
          </a:prstGeom>
          <a:noFill/>
        </p:spPr>
        <p:txBody>
          <a:bodyPr wrap="square" rtlCol="0">
            <a:spAutoFit/>
          </a:bodyPr>
          <a:lstStyle/>
          <a:p>
            <a:pPr algn="r"/>
            <a:r>
              <a:rPr lang="fi-FI" sz="1050" i="0" dirty="0">
                <a:solidFill>
                  <a:srgbClr val="000000"/>
                </a:solidFill>
                <a:latin typeface="+mn-lt"/>
              </a:rPr>
              <a:t>Santos et al, CMR 2015</a:t>
            </a:r>
            <a:endParaRPr lang="en-GB" sz="1050" i="0" dirty="0">
              <a:solidFill>
                <a:srgbClr val="000000"/>
              </a:solidFill>
              <a:latin typeface="+mn-lt"/>
            </a:endParaRPr>
          </a:p>
        </p:txBody>
      </p:sp>
    </p:spTree>
    <p:extLst>
      <p:ext uri="{BB962C8B-B14F-4D97-AF65-F5344CB8AC3E}">
        <p14:creationId xmlns:p14="http://schemas.microsoft.com/office/powerpoint/2010/main" val="3124293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ED641-3E0C-46A3-A858-2DE07A5AF3B6}"/>
              </a:ext>
            </a:extLst>
          </p:cNvPr>
          <p:cNvPicPr>
            <a:picLocks noChangeAspect="1"/>
          </p:cNvPicPr>
          <p:nvPr/>
        </p:nvPicPr>
        <p:blipFill>
          <a:blip r:embed="rId2"/>
          <a:stretch>
            <a:fillRect/>
          </a:stretch>
        </p:blipFill>
        <p:spPr>
          <a:xfrm>
            <a:off x="1924651" y="991352"/>
            <a:ext cx="9673792" cy="5429495"/>
          </a:xfrm>
          <a:prstGeom prst="rect">
            <a:avLst/>
          </a:prstGeom>
        </p:spPr>
      </p:pic>
      <p:pic>
        <p:nvPicPr>
          <p:cNvPr id="6" name="Picture 5">
            <a:extLst>
              <a:ext uri="{FF2B5EF4-FFF2-40B4-BE49-F238E27FC236}">
                <a16:creationId xmlns:a16="http://schemas.microsoft.com/office/drawing/2014/main" id="{5AB079B7-8660-4F05-8AD6-69C2D31987A3}"/>
              </a:ext>
            </a:extLst>
          </p:cNvPr>
          <p:cNvPicPr>
            <a:picLocks noChangeAspect="1"/>
          </p:cNvPicPr>
          <p:nvPr/>
        </p:nvPicPr>
        <p:blipFill>
          <a:blip r:embed="rId3"/>
          <a:stretch>
            <a:fillRect/>
          </a:stretch>
        </p:blipFill>
        <p:spPr>
          <a:xfrm>
            <a:off x="76876" y="0"/>
            <a:ext cx="3372760" cy="884321"/>
          </a:xfrm>
          <a:prstGeom prst="rect">
            <a:avLst/>
          </a:prstGeom>
        </p:spPr>
      </p:pic>
    </p:spTree>
    <p:extLst>
      <p:ext uri="{BB962C8B-B14F-4D97-AF65-F5344CB8AC3E}">
        <p14:creationId xmlns:p14="http://schemas.microsoft.com/office/powerpoint/2010/main" val="2656030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F2517-4F7F-4DE4-AAB3-0D9E3FC097CE}"/>
              </a:ext>
            </a:extLst>
          </p:cNvPr>
          <p:cNvPicPr>
            <a:picLocks noChangeAspect="1"/>
          </p:cNvPicPr>
          <p:nvPr/>
        </p:nvPicPr>
        <p:blipFill>
          <a:blip r:embed="rId2"/>
          <a:stretch>
            <a:fillRect/>
          </a:stretch>
        </p:blipFill>
        <p:spPr>
          <a:xfrm>
            <a:off x="0" y="647589"/>
            <a:ext cx="12192000" cy="5562822"/>
          </a:xfrm>
          <a:prstGeom prst="rect">
            <a:avLst/>
          </a:prstGeom>
        </p:spPr>
      </p:pic>
    </p:spTree>
    <p:extLst>
      <p:ext uri="{BB962C8B-B14F-4D97-AF65-F5344CB8AC3E}">
        <p14:creationId xmlns:p14="http://schemas.microsoft.com/office/powerpoint/2010/main" val="1035153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01AF0-4E92-4743-A19A-9F31420257E5}"/>
              </a:ext>
            </a:extLst>
          </p:cNvPr>
          <p:cNvPicPr>
            <a:picLocks noChangeAspect="1"/>
          </p:cNvPicPr>
          <p:nvPr/>
        </p:nvPicPr>
        <p:blipFill>
          <a:blip r:embed="rId2"/>
          <a:stretch>
            <a:fillRect/>
          </a:stretch>
        </p:blipFill>
        <p:spPr>
          <a:xfrm>
            <a:off x="618360" y="713996"/>
            <a:ext cx="10955279" cy="5430008"/>
          </a:xfrm>
          <a:prstGeom prst="rect">
            <a:avLst/>
          </a:prstGeom>
        </p:spPr>
      </p:pic>
      <p:pic>
        <p:nvPicPr>
          <p:cNvPr id="5" name="Picture 4">
            <a:extLst>
              <a:ext uri="{FF2B5EF4-FFF2-40B4-BE49-F238E27FC236}">
                <a16:creationId xmlns:a16="http://schemas.microsoft.com/office/drawing/2014/main" id="{2D06CE93-DC3B-40F4-884F-563723F354D8}"/>
              </a:ext>
            </a:extLst>
          </p:cNvPr>
          <p:cNvPicPr>
            <a:picLocks noChangeAspect="1"/>
          </p:cNvPicPr>
          <p:nvPr/>
        </p:nvPicPr>
        <p:blipFill>
          <a:blip r:embed="rId3"/>
          <a:stretch>
            <a:fillRect/>
          </a:stretch>
        </p:blipFill>
        <p:spPr>
          <a:xfrm>
            <a:off x="-1" y="0"/>
            <a:ext cx="12223691" cy="1040732"/>
          </a:xfrm>
          <a:prstGeom prst="rect">
            <a:avLst/>
          </a:prstGeom>
        </p:spPr>
      </p:pic>
    </p:spTree>
    <p:extLst>
      <p:ext uri="{BB962C8B-B14F-4D97-AF65-F5344CB8AC3E}">
        <p14:creationId xmlns:p14="http://schemas.microsoft.com/office/powerpoint/2010/main" val="3044313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FFDAA-7892-45D4-972E-3155F4F59E2E}"/>
              </a:ext>
            </a:extLst>
          </p:cNvPr>
          <p:cNvPicPr>
            <a:picLocks noChangeAspect="1"/>
          </p:cNvPicPr>
          <p:nvPr/>
        </p:nvPicPr>
        <p:blipFill>
          <a:blip r:embed="rId2"/>
          <a:stretch>
            <a:fillRect/>
          </a:stretch>
        </p:blipFill>
        <p:spPr>
          <a:xfrm>
            <a:off x="964930" y="0"/>
            <a:ext cx="10262140" cy="6098221"/>
          </a:xfrm>
          <a:prstGeom prst="rect">
            <a:avLst/>
          </a:prstGeom>
        </p:spPr>
      </p:pic>
    </p:spTree>
    <p:extLst>
      <p:ext uri="{BB962C8B-B14F-4D97-AF65-F5344CB8AC3E}">
        <p14:creationId xmlns:p14="http://schemas.microsoft.com/office/powerpoint/2010/main" val="403248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BBA5-25E6-48C3-BA0F-997C0001C87A}"/>
              </a:ext>
            </a:extLst>
          </p:cNvPr>
          <p:cNvSpPr>
            <a:spLocks noGrp="1"/>
          </p:cNvSpPr>
          <p:nvPr>
            <p:ph type="title"/>
          </p:nvPr>
        </p:nvSpPr>
        <p:spPr/>
        <p:txBody>
          <a:bodyPr/>
          <a:lstStyle/>
          <a:p>
            <a:r>
              <a:rPr lang="en-GB" dirty="0"/>
              <a:t>Value-Driven Approach to Business Model Design</a:t>
            </a:r>
          </a:p>
        </p:txBody>
      </p:sp>
      <p:sp>
        <p:nvSpPr>
          <p:cNvPr id="4" name="Rectangle 3">
            <a:extLst>
              <a:ext uri="{FF2B5EF4-FFF2-40B4-BE49-F238E27FC236}">
                <a16:creationId xmlns:a16="http://schemas.microsoft.com/office/drawing/2014/main" id="{C0AAB913-CA59-4E2E-B5C7-C1C459FE0561}"/>
              </a:ext>
            </a:extLst>
          </p:cNvPr>
          <p:cNvSpPr/>
          <p:nvPr/>
        </p:nvSpPr>
        <p:spPr bwMode="auto">
          <a:xfrm>
            <a:off x="1528480" y="5567303"/>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problem identification and validation</a:t>
            </a:r>
          </a:p>
        </p:txBody>
      </p:sp>
      <p:sp>
        <p:nvSpPr>
          <p:cNvPr id="5" name="Rectangle 4">
            <a:extLst>
              <a:ext uri="{FF2B5EF4-FFF2-40B4-BE49-F238E27FC236}">
                <a16:creationId xmlns:a16="http://schemas.microsoft.com/office/drawing/2014/main" id="{218E954F-BF79-4353-B78A-CAC89C813405}"/>
              </a:ext>
            </a:extLst>
          </p:cNvPr>
          <p:cNvSpPr/>
          <p:nvPr/>
        </p:nvSpPr>
        <p:spPr bwMode="auto">
          <a:xfrm>
            <a:off x="2810429" y="4805302"/>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solution design</a:t>
            </a:r>
          </a:p>
        </p:txBody>
      </p:sp>
      <p:sp>
        <p:nvSpPr>
          <p:cNvPr id="6" name="Rectangle 5">
            <a:extLst>
              <a:ext uri="{FF2B5EF4-FFF2-40B4-BE49-F238E27FC236}">
                <a16:creationId xmlns:a16="http://schemas.microsoft.com/office/drawing/2014/main" id="{A83C6D41-9375-403D-BC87-9B8CBAAD1544}"/>
              </a:ext>
            </a:extLst>
          </p:cNvPr>
          <p:cNvSpPr/>
          <p:nvPr/>
        </p:nvSpPr>
        <p:spPr bwMode="auto">
          <a:xfrm>
            <a:off x="4114792" y="4012365"/>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value proposition design</a:t>
            </a:r>
          </a:p>
        </p:txBody>
      </p:sp>
      <p:sp>
        <p:nvSpPr>
          <p:cNvPr id="7" name="Rectangle 6">
            <a:extLst>
              <a:ext uri="{FF2B5EF4-FFF2-40B4-BE49-F238E27FC236}">
                <a16:creationId xmlns:a16="http://schemas.microsoft.com/office/drawing/2014/main" id="{C261E88B-8DE2-4A36-AEA3-DEE9659EE1AC}"/>
              </a:ext>
            </a:extLst>
          </p:cNvPr>
          <p:cNvSpPr/>
          <p:nvPr/>
        </p:nvSpPr>
        <p:spPr bwMode="auto">
          <a:xfrm>
            <a:off x="5490875" y="3219428"/>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value co-creation design</a:t>
            </a:r>
          </a:p>
        </p:txBody>
      </p:sp>
      <p:sp>
        <p:nvSpPr>
          <p:cNvPr id="8" name="Rectangle 7">
            <a:extLst>
              <a:ext uri="{FF2B5EF4-FFF2-40B4-BE49-F238E27FC236}">
                <a16:creationId xmlns:a16="http://schemas.microsoft.com/office/drawing/2014/main" id="{7C366872-AF61-4721-AC58-FC01227B9F2C}"/>
              </a:ext>
            </a:extLst>
          </p:cNvPr>
          <p:cNvSpPr/>
          <p:nvPr/>
        </p:nvSpPr>
        <p:spPr bwMode="auto">
          <a:xfrm>
            <a:off x="6866958" y="2426491"/>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value co-creation operationalisation</a:t>
            </a:r>
          </a:p>
        </p:txBody>
      </p:sp>
      <p:sp>
        <p:nvSpPr>
          <p:cNvPr id="9" name="Rectangle 8">
            <a:extLst>
              <a:ext uri="{FF2B5EF4-FFF2-40B4-BE49-F238E27FC236}">
                <a16:creationId xmlns:a16="http://schemas.microsoft.com/office/drawing/2014/main" id="{3F830F90-C119-459C-BA3D-722F3CD5349C}"/>
              </a:ext>
            </a:extLst>
          </p:cNvPr>
          <p:cNvSpPr/>
          <p:nvPr/>
        </p:nvSpPr>
        <p:spPr bwMode="auto">
          <a:xfrm>
            <a:off x="8243041" y="1633554"/>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bm validation </a:t>
            </a:r>
            <a:br>
              <a:rPr kumimoji="0" lang="en-GB" sz="1600" b="0" i="0" u="none" strike="noStrike" cap="none" normalizeH="0" baseline="0" dirty="0">
                <a:ln>
                  <a:noFill/>
                </a:ln>
                <a:solidFill>
                  <a:srgbClr val="1B0807"/>
                </a:solidFill>
                <a:effectLst/>
                <a:latin typeface="+mn-lt"/>
                <a:cs typeface="Times New Roman" pitchFamily="18" charset="0"/>
              </a:rPr>
            </a:br>
            <a:r>
              <a:rPr kumimoji="0" lang="en-GB" sz="1600" b="0" i="0" u="none" strike="noStrike" cap="none" normalizeH="0" baseline="0" dirty="0">
                <a:ln>
                  <a:noFill/>
                </a:ln>
                <a:solidFill>
                  <a:srgbClr val="1B0807"/>
                </a:solidFill>
                <a:effectLst/>
                <a:latin typeface="+mn-lt"/>
                <a:cs typeface="Times New Roman" pitchFamily="18" charset="0"/>
              </a:rPr>
              <a:t>and de-risking</a:t>
            </a:r>
          </a:p>
        </p:txBody>
      </p:sp>
      <p:sp>
        <p:nvSpPr>
          <p:cNvPr id="10" name="Rectangle 9">
            <a:extLst>
              <a:ext uri="{FF2B5EF4-FFF2-40B4-BE49-F238E27FC236}">
                <a16:creationId xmlns:a16="http://schemas.microsoft.com/office/drawing/2014/main" id="{8D5B0987-AD96-4BA4-A116-495148FCD815}"/>
              </a:ext>
            </a:extLst>
          </p:cNvPr>
          <p:cNvSpPr/>
          <p:nvPr/>
        </p:nvSpPr>
        <p:spPr bwMode="auto">
          <a:xfrm>
            <a:off x="9619124" y="840617"/>
            <a:ext cx="2151529" cy="592111"/>
          </a:xfrm>
          <a:prstGeom prst="rect">
            <a:avLst/>
          </a:prstGeom>
          <a:noFill/>
          <a:ln w="9525" cap="flat" cmpd="sng" algn="ctr">
            <a:solidFill>
              <a:srgbClr val="1B0807"/>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1B0807"/>
                </a:solidFill>
                <a:effectLst/>
                <a:latin typeface="+mn-lt"/>
                <a:cs typeface="Times New Roman" pitchFamily="18" charset="0"/>
              </a:rPr>
              <a:t>bm implementation and scaling</a:t>
            </a:r>
          </a:p>
        </p:txBody>
      </p:sp>
      <p:sp>
        <p:nvSpPr>
          <p:cNvPr id="11" name="Rectangle 10">
            <a:extLst>
              <a:ext uri="{FF2B5EF4-FFF2-40B4-BE49-F238E27FC236}">
                <a16:creationId xmlns:a16="http://schemas.microsoft.com/office/drawing/2014/main" id="{07325096-1D5E-45C8-9B6B-9B509AFE093F}"/>
              </a:ext>
            </a:extLst>
          </p:cNvPr>
          <p:cNvSpPr/>
          <p:nvPr/>
        </p:nvSpPr>
        <p:spPr bwMode="auto">
          <a:xfrm rot="19731637">
            <a:off x="3469847" y="5780635"/>
            <a:ext cx="3402106" cy="135132"/>
          </a:xfrm>
          <a:prstGeom prst="rect">
            <a:avLst/>
          </a:prstGeom>
          <a:solidFill>
            <a:schemeClr val="accent1">
              <a:lumMod val="20000"/>
              <a:lumOff val="80000"/>
            </a:schemeClr>
          </a:solidFill>
          <a:ln w="9525" cap="flat" cmpd="sng" algn="ctr">
            <a:solidFill>
              <a:schemeClr val="accent1">
                <a:lumMod val="20000"/>
                <a:lumOff val="8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2" name="Rectangle 11">
            <a:extLst>
              <a:ext uri="{FF2B5EF4-FFF2-40B4-BE49-F238E27FC236}">
                <a16:creationId xmlns:a16="http://schemas.microsoft.com/office/drawing/2014/main" id="{4B2A8807-AC23-4581-AA2C-3F590396F7C7}"/>
              </a:ext>
            </a:extLst>
          </p:cNvPr>
          <p:cNvSpPr/>
          <p:nvPr/>
        </p:nvSpPr>
        <p:spPr bwMode="auto">
          <a:xfrm rot="19731637">
            <a:off x="5652220" y="3273923"/>
            <a:ext cx="6562211" cy="112121"/>
          </a:xfrm>
          <a:prstGeom prst="rect">
            <a:avLst/>
          </a:prstGeom>
          <a:solidFill>
            <a:schemeClr val="tx2">
              <a:lumMod val="20000"/>
              <a:lumOff val="80000"/>
            </a:schemeClr>
          </a:solidFill>
          <a:ln w="952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3" name="TextBox 12">
            <a:extLst>
              <a:ext uri="{FF2B5EF4-FFF2-40B4-BE49-F238E27FC236}">
                <a16:creationId xmlns:a16="http://schemas.microsoft.com/office/drawing/2014/main" id="{98FCAE8F-5C5A-409C-B678-F820CE694A1D}"/>
              </a:ext>
            </a:extLst>
          </p:cNvPr>
          <p:cNvSpPr txBox="1"/>
          <p:nvPr/>
        </p:nvSpPr>
        <p:spPr>
          <a:xfrm rot="19714009">
            <a:off x="4005345" y="5520473"/>
            <a:ext cx="1980029" cy="369332"/>
          </a:xfrm>
          <a:prstGeom prst="rect">
            <a:avLst/>
          </a:prstGeom>
          <a:noFill/>
        </p:spPr>
        <p:txBody>
          <a:bodyPr wrap="none" rtlCol="0">
            <a:spAutoFit/>
          </a:bodyPr>
          <a:lstStyle/>
          <a:p>
            <a:r>
              <a:rPr lang="en-GB" sz="1800" b="1" i="0" dirty="0">
                <a:solidFill>
                  <a:srgbClr val="1B0807"/>
                </a:solidFill>
                <a:latin typeface="+mn-lt"/>
              </a:rPr>
              <a:t>Design Thinking</a:t>
            </a:r>
          </a:p>
        </p:txBody>
      </p:sp>
      <p:sp>
        <p:nvSpPr>
          <p:cNvPr id="14" name="TextBox 13">
            <a:extLst>
              <a:ext uri="{FF2B5EF4-FFF2-40B4-BE49-F238E27FC236}">
                <a16:creationId xmlns:a16="http://schemas.microsoft.com/office/drawing/2014/main" id="{7B883EFC-D6EE-4FFC-B2D3-9EB1CD3F3ED8}"/>
              </a:ext>
            </a:extLst>
          </p:cNvPr>
          <p:cNvSpPr txBox="1"/>
          <p:nvPr/>
        </p:nvSpPr>
        <p:spPr>
          <a:xfrm rot="19714009">
            <a:off x="7946796" y="3101619"/>
            <a:ext cx="2775119" cy="369332"/>
          </a:xfrm>
          <a:prstGeom prst="rect">
            <a:avLst/>
          </a:prstGeom>
          <a:noFill/>
        </p:spPr>
        <p:txBody>
          <a:bodyPr wrap="none" rtlCol="0">
            <a:spAutoFit/>
          </a:bodyPr>
          <a:lstStyle/>
          <a:p>
            <a:r>
              <a:rPr lang="en-GB" sz="1800" b="1" i="0" dirty="0">
                <a:solidFill>
                  <a:srgbClr val="1B0807"/>
                </a:solidFill>
                <a:latin typeface="+mn-lt"/>
              </a:rPr>
              <a:t>Business Model Design</a:t>
            </a:r>
          </a:p>
        </p:txBody>
      </p:sp>
      <p:sp>
        <p:nvSpPr>
          <p:cNvPr id="15" name="Rectangle 14">
            <a:extLst>
              <a:ext uri="{FF2B5EF4-FFF2-40B4-BE49-F238E27FC236}">
                <a16:creationId xmlns:a16="http://schemas.microsoft.com/office/drawing/2014/main" id="{CE6D7247-0A84-4DE3-A572-1A07E3D740AD}"/>
              </a:ext>
            </a:extLst>
          </p:cNvPr>
          <p:cNvSpPr/>
          <p:nvPr/>
        </p:nvSpPr>
        <p:spPr bwMode="auto">
          <a:xfrm rot="19776411">
            <a:off x="3923137" y="2678213"/>
            <a:ext cx="4226022" cy="100453"/>
          </a:xfrm>
          <a:prstGeom prst="rect">
            <a:avLst/>
          </a:prstGeom>
          <a:solidFill>
            <a:schemeClr val="accent6">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rgbClr val="1B0807"/>
              </a:solidFill>
              <a:effectLst/>
              <a:latin typeface="+mn-lt"/>
              <a:cs typeface="Times New Roman" pitchFamily="18" charset="0"/>
            </a:endParaRPr>
          </a:p>
        </p:txBody>
      </p:sp>
      <p:sp>
        <p:nvSpPr>
          <p:cNvPr id="16" name="TextBox 15">
            <a:extLst>
              <a:ext uri="{FF2B5EF4-FFF2-40B4-BE49-F238E27FC236}">
                <a16:creationId xmlns:a16="http://schemas.microsoft.com/office/drawing/2014/main" id="{2D74DCC9-4E30-461F-BD87-362F94269F60}"/>
              </a:ext>
            </a:extLst>
          </p:cNvPr>
          <p:cNvSpPr txBox="1"/>
          <p:nvPr/>
        </p:nvSpPr>
        <p:spPr>
          <a:xfrm rot="19714009">
            <a:off x="5310743" y="2220435"/>
            <a:ext cx="1531188" cy="369332"/>
          </a:xfrm>
          <a:prstGeom prst="rect">
            <a:avLst/>
          </a:prstGeom>
          <a:noFill/>
        </p:spPr>
        <p:txBody>
          <a:bodyPr wrap="none" rtlCol="0">
            <a:spAutoFit/>
          </a:bodyPr>
          <a:lstStyle/>
          <a:p>
            <a:r>
              <a:rPr lang="en-GB" sz="1800" b="1" i="0" dirty="0">
                <a:solidFill>
                  <a:srgbClr val="1B0807"/>
                </a:solidFill>
                <a:latin typeface="+mn-lt"/>
              </a:rPr>
              <a:t>This Module</a:t>
            </a:r>
          </a:p>
        </p:txBody>
      </p:sp>
      <p:cxnSp>
        <p:nvCxnSpPr>
          <p:cNvPr id="18" name="Straight Arrow Connector 17">
            <a:extLst>
              <a:ext uri="{FF2B5EF4-FFF2-40B4-BE49-F238E27FC236}">
                <a16:creationId xmlns:a16="http://schemas.microsoft.com/office/drawing/2014/main" id="{E5EDE466-8D3C-46C2-BFD8-B37576E9F0F3}"/>
              </a:ext>
            </a:extLst>
          </p:cNvPr>
          <p:cNvCxnSpPr/>
          <p:nvPr/>
        </p:nvCxnSpPr>
        <p:spPr bwMode="auto">
          <a:xfrm>
            <a:off x="2433918" y="4000852"/>
            <a:ext cx="1008529" cy="804450"/>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19" name="Straight Arrow Connector 18">
            <a:extLst>
              <a:ext uri="{FF2B5EF4-FFF2-40B4-BE49-F238E27FC236}">
                <a16:creationId xmlns:a16="http://schemas.microsoft.com/office/drawing/2014/main" id="{DDFFAEEE-DF5F-459A-985F-94A1C1CD71BB}"/>
              </a:ext>
            </a:extLst>
          </p:cNvPr>
          <p:cNvCxnSpPr>
            <a:cxnSpLocks/>
          </p:cNvCxnSpPr>
          <p:nvPr/>
        </p:nvCxnSpPr>
        <p:spPr bwMode="auto">
          <a:xfrm flipH="1" flipV="1">
            <a:off x="5831054" y="4624594"/>
            <a:ext cx="1125219" cy="772819"/>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21" name="Straight Arrow Connector 20">
            <a:extLst>
              <a:ext uri="{FF2B5EF4-FFF2-40B4-BE49-F238E27FC236}">
                <a16:creationId xmlns:a16="http://schemas.microsoft.com/office/drawing/2014/main" id="{F70AB81C-ABA9-4D44-83AD-8114D26C02D9}"/>
              </a:ext>
            </a:extLst>
          </p:cNvPr>
          <p:cNvCxnSpPr>
            <a:cxnSpLocks/>
          </p:cNvCxnSpPr>
          <p:nvPr/>
        </p:nvCxnSpPr>
        <p:spPr bwMode="auto">
          <a:xfrm flipH="1" flipV="1">
            <a:off x="7309725" y="3816362"/>
            <a:ext cx="1125219" cy="772819"/>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22" name="Straight Arrow Connector 21">
            <a:extLst>
              <a:ext uri="{FF2B5EF4-FFF2-40B4-BE49-F238E27FC236}">
                <a16:creationId xmlns:a16="http://schemas.microsoft.com/office/drawing/2014/main" id="{6A8641AE-4B3D-4A13-A032-CA95A4A44850}"/>
              </a:ext>
            </a:extLst>
          </p:cNvPr>
          <p:cNvCxnSpPr>
            <a:cxnSpLocks/>
          </p:cNvCxnSpPr>
          <p:nvPr/>
        </p:nvCxnSpPr>
        <p:spPr bwMode="auto">
          <a:xfrm flipH="1" flipV="1">
            <a:off x="8788396" y="3008130"/>
            <a:ext cx="1125219" cy="772819"/>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23" name="Straight Arrow Connector 22">
            <a:extLst>
              <a:ext uri="{FF2B5EF4-FFF2-40B4-BE49-F238E27FC236}">
                <a16:creationId xmlns:a16="http://schemas.microsoft.com/office/drawing/2014/main" id="{2E45D12A-8F19-406E-B0EB-D5646676F5B8}"/>
              </a:ext>
            </a:extLst>
          </p:cNvPr>
          <p:cNvCxnSpPr>
            <a:cxnSpLocks/>
          </p:cNvCxnSpPr>
          <p:nvPr/>
        </p:nvCxnSpPr>
        <p:spPr bwMode="auto">
          <a:xfrm flipH="1" flipV="1">
            <a:off x="10267067" y="2199898"/>
            <a:ext cx="1125219" cy="772819"/>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sp>
        <p:nvSpPr>
          <p:cNvPr id="24" name="TextBox 23">
            <a:extLst>
              <a:ext uri="{FF2B5EF4-FFF2-40B4-BE49-F238E27FC236}">
                <a16:creationId xmlns:a16="http://schemas.microsoft.com/office/drawing/2014/main" id="{371CF108-0A2F-4BCF-8D80-FA0FE0A67323}"/>
              </a:ext>
            </a:extLst>
          </p:cNvPr>
          <p:cNvSpPr txBox="1"/>
          <p:nvPr/>
        </p:nvSpPr>
        <p:spPr>
          <a:xfrm>
            <a:off x="903034" y="3503311"/>
            <a:ext cx="2539413" cy="523220"/>
          </a:xfrm>
          <a:prstGeom prst="rect">
            <a:avLst/>
          </a:prstGeom>
          <a:noFill/>
        </p:spPr>
        <p:txBody>
          <a:bodyPr wrap="none" rtlCol="0">
            <a:spAutoFit/>
          </a:bodyPr>
          <a:lstStyle/>
          <a:p>
            <a:r>
              <a:rPr lang="en-GB" sz="1400" b="1" i="0" dirty="0">
                <a:solidFill>
                  <a:srgbClr val="1B0807"/>
                </a:solidFill>
                <a:latin typeface="+mn-lt"/>
              </a:rPr>
              <a:t>Concept Vision Card</a:t>
            </a:r>
          </a:p>
          <a:p>
            <a:r>
              <a:rPr lang="en-GB" sz="1400" b="1" i="0" dirty="0">
                <a:solidFill>
                  <a:srgbClr val="1B0807"/>
                </a:solidFill>
                <a:latin typeface="+mn-lt"/>
              </a:rPr>
              <a:t>Awesome Concept Selector</a:t>
            </a:r>
          </a:p>
        </p:txBody>
      </p:sp>
      <p:sp>
        <p:nvSpPr>
          <p:cNvPr id="25" name="TextBox 24">
            <a:extLst>
              <a:ext uri="{FF2B5EF4-FFF2-40B4-BE49-F238E27FC236}">
                <a16:creationId xmlns:a16="http://schemas.microsoft.com/office/drawing/2014/main" id="{9C1EB57F-2EEB-479D-9CB9-6DCACAB8B622}"/>
              </a:ext>
            </a:extLst>
          </p:cNvPr>
          <p:cNvSpPr txBox="1"/>
          <p:nvPr/>
        </p:nvSpPr>
        <p:spPr>
          <a:xfrm>
            <a:off x="6101998" y="5480338"/>
            <a:ext cx="3433184" cy="523220"/>
          </a:xfrm>
          <a:prstGeom prst="rect">
            <a:avLst/>
          </a:prstGeom>
          <a:noFill/>
        </p:spPr>
        <p:txBody>
          <a:bodyPr wrap="none" rtlCol="0">
            <a:spAutoFit/>
          </a:bodyPr>
          <a:lstStyle/>
          <a:p>
            <a:r>
              <a:rPr lang="en-GB" sz="1400" b="1" i="0" dirty="0">
                <a:solidFill>
                  <a:srgbClr val="1B0807"/>
                </a:solidFill>
                <a:latin typeface="+mn-lt"/>
              </a:rPr>
              <a:t>Value Proposition Canvas</a:t>
            </a:r>
          </a:p>
          <a:p>
            <a:r>
              <a:rPr lang="en-GB" sz="1400" b="1" i="0" dirty="0">
                <a:solidFill>
                  <a:srgbClr val="1B0807"/>
                </a:solidFill>
                <a:latin typeface="+mn-lt"/>
              </a:rPr>
              <a:t>Value Proposition Statement Template</a:t>
            </a:r>
          </a:p>
        </p:txBody>
      </p:sp>
      <p:sp>
        <p:nvSpPr>
          <p:cNvPr id="26" name="TextBox 25">
            <a:extLst>
              <a:ext uri="{FF2B5EF4-FFF2-40B4-BE49-F238E27FC236}">
                <a16:creationId xmlns:a16="http://schemas.microsoft.com/office/drawing/2014/main" id="{CB868B39-A6CF-469C-BEAC-36A44423057A}"/>
              </a:ext>
            </a:extLst>
          </p:cNvPr>
          <p:cNvSpPr txBox="1"/>
          <p:nvPr/>
        </p:nvSpPr>
        <p:spPr>
          <a:xfrm>
            <a:off x="8470709" y="4550939"/>
            <a:ext cx="2317750" cy="954107"/>
          </a:xfrm>
          <a:prstGeom prst="rect">
            <a:avLst/>
          </a:prstGeom>
          <a:noFill/>
        </p:spPr>
        <p:txBody>
          <a:bodyPr wrap="none" rtlCol="0">
            <a:spAutoFit/>
          </a:bodyPr>
          <a:lstStyle/>
          <a:p>
            <a:r>
              <a:rPr lang="en-GB" sz="1400" b="1" i="0" dirty="0">
                <a:solidFill>
                  <a:srgbClr val="1B0807"/>
                </a:solidFill>
                <a:latin typeface="+mn-lt"/>
              </a:rPr>
              <a:t>Business Model Kit</a:t>
            </a:r>
          </a:p>
          <a:p>
            <a:r>
              <a:rPr lang="en-GB" sz="1400" b="1" i="0" dirty="0">
                <a:solidFill>
                  <a:srgbClr val="1B0807"/>
                </a:solidFill>
                <a:latin typeface="+mn-lt"/>
              </a:rPr>
              <a:t>Network Value Map</a:t>
            </a:r>
          </a:p>
          <a:p>
            <a:r>
              <a:rPr lang="en-GB" sz="1400" b="1" i="0" dirty="0">
                <a:solidFill>
                  <a:srgbClr val="1B0807"/>
                </a:solidFill>
                <a:latin typeface="+mn-lt"/>
              </a:rPr>
              <a:t>Revenue Model Template</a:t>
            </a:r>
          </a:p>
          <a:p>
            <a:r>
              <a:rPr lang="en-GB" sz="1400" b="1" i="0" dirty="0">
                <a:solidFill>
                  <a:srgbClr val="1B0807"/>
                </a:solidFill>
                <a:latin typeface="+mn-lt"/>
              </a:rPr>
              <a:t>Triple E Framework</a:t>
            </a:r>
          </a:p>
        </p:txBody>
      </p:sp>
      <p:sp>
        <p:nvSpPr>
          <p:cNvPr id="27" name="TextBox 26">
            <a:extLst>
              <a:ext uri="{FF2B5EF4-FFF2-40B4-BE49-F238E27FC236}">
                <a16:creationId xmlns:a16="http://schemas.microsoft.com/office/drawing/2014/main" id="{3BCF4361-E183-4CF1-B1BE-3D000C776DB0}"/>
              </a:ext>
            </a:extLst>
          </p:cNvPr>
          <p:cNvSpPr txBox="1"/>
          <p:nvPr/>
        </p:nvSpPr>
        <p:spPr>
          <a:xfrm>
            <a:off x="8823015" y="3840801"/>
            <a:ext cx="2441438" cy="307777"/>
          </a:xfrm>
          <a:prstGeom prst="rect">
            <a:avLst/>
          </a:prstGeom>
          <a:noFill/>
        </p:spPr>
        <p:txBody>
          <a:bodyPr wrap="none" rtlCol="0">
            <a:spAutoFit/>
          </a:bodyPr>
          <a:lstStyle/>
          <a:p>
            <a:r>
              <a:rPr lang="en-GB" sz="1400" b="1" i="0" dirty="0">
                <a:solidFill>
                  <a:srgbClr val="1B0807"/>
                </a:solidFill>
                <a:latin typeface="+mn-lt"/>
              </a:rPr>
              <a:t>Triple Bottom Line Canvas</a:t>
            </a:r>
          </a:p>
        </p:txBody>
      </p:sp>
      <p:sp>
        <p:nvSpPr>
          <p:cNvPr id="28" name="TextBox 27">
            <a:extLst>
              <a:ext uri="{FF2B5EF4-FFF2-40B4-BE49-F238E27FC236}">
                <a16:creationId xmlns:a16="http://schemas.microsoft.com/office/drawing/2014/main" id="{637BFD11-8202-4491-9E66-575AE5959EE4}"/>
              </a:ext>
            </a:extLst>
          </p:cNvPr>
          <p:cNvSpPr txBox="1"/>
          <p:nvPr/>
        </p:nvSpPr>
        <p:spPr>
          <a:xfrm>
            <a:off x="10105847" y="3024675"/>
            <a:ext cx="2015295" cy="523220"/>
          </a:xfrm>
          <a:prstGeom prst="rect">
            <a:avLst/>
          </a:prstGeom>
          <a:noFill/>
        </p:spPr>
        <p:txBody>
          <a:bodyPr wrap="none" rtlCol="0">
            <a:spAutoFit/>
          </a:bodyPr>
          <a:lstStyle/>
          <a:p>
            <a:r>
              <a:rPr lang="en-GB" sz="1400" b="1" i="0" dirty="0">
                <a:solidFill>
                  <a:srgbClr val="1B0807"/>
                </a:solidFill>
                <a:latin typeface="+mn-lt"/>
              </a:rPr>
              <a:t>Experiment Card</a:t>
            </a:r>
          </a:p>
          <a:p>
            <a:r>
              <a:rPr lang="en-GB" sz="1400" b="1" i="0" dirty="0">
                <a:solidFill>
                  <a:srgbClr val="1B0807"/>
                </a:solidFill>
                <a:latin typeface="+mn-lt"/>
              </a:rPr>
              <a:t>Experimentation Plan</a:t>
            </a:r>
          </a:p>
        </p:txBody>
      </p:sp>
    </p:spTree>
    <p:extLst>
      <p:ext uri="{BB962C8B-B14F-4D97-AF65-F5344CB8AC3E}">
        <p14:creationId xmlns:p14="http://schemas.microsoft.com/office/powerpoint/2010/main" val="2425590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18587-0F69-40E5-90BE-7078056E0536}"/>
              </a:ext>
            </a:extLst>
          </p:cNvPr>
          <p:cNvPicPr>
            <a:picLocks noChangeAspect="1"/>
          </p:cNvPicPr>
          <p:nvPr/>
        </p:nvPicPr>
        <p:blipFill rotWithShape="1">
          <a:blip r:embed="rId2"/>
          <a:srcRect t="1256"/>
          <a:stretch/>
        </p:blipFill>
        <p:spPr>
          <a:xfrm>
            <a:off x="0" y="0"/>
            <a:ext cx="12194692" cy="6298532"/>
          </a:xfrm>
          <a:prstGeom prst="rect">
            <a:avLst/>
          </a:prstGeom>
        </p:spPr>
      </p:pic>
    </p:spTree>
    <p:extLst>
      <p:ext uri="{BB962C8B-B14F-4D97-AF65-F5344CB8AC3E}">
        <p14:creationId xmlns:p14="http://schemas.microsoft.com/office/powerpoint/2010/main" val="3202121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rotWithShape="1">
          <a:blip r:embed="rId4"/>
          <a:srcRect t="-2539" b="-1"/>
          <a:stretch/>
        </p:blipFill>
        <p:spPr>
          <a:xfrm>
            <a:off x="0" y="-174171"/>
            <a:ext cx="12192000" cy="7032172"/>
          </a:xfrm>
          <a:prstGeom prst="rect">
            <a:avLst/>
          </a:prstGeom>
        </p:spPr>
      </p:pic>
    </p:spTree>
    <p:extLst>
      <p:ext uri="{BB962C8B-B14F-4D97-AF65-F5344CB8AC3E}">
        <p14:creationId xmlns:p14="http://schemas.microsoft.com/office/powerpoint/2010/main" val="1723392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2B3B1-E2F3-481D-B0F7-1E09802A6E3A}"/>
              </a:ext>
            </a:extLst>
          </p:cNvPr>
          <p:cNvPicPr>
            <a:picLocks noChangeAspect="1"/>
          </p:cNvPicPr>
          <p:nvPr/>
        </p:nvPicPr>
        <p:blipFill>
          <a:blip r:embed="rId2"/>
          <a:stretch>
            <a:fillRect/>
          </a:stretch>
        </p:blipFill>
        <p:spPr>
          <a:xfrm>
            <a:off x="0" y="441158"/>
            <a:ext cx="12192000" cy="6416842"/>
          </a:xfrm>
          <a:prstGeom prst="rect">
            <a:avLst/>
          </a:prstGeom>
        </p:spPr>
      </p:pic>
    </p:spTree>
    <p:extLst>
      <p:ext uri="{BB962C8B-B14F-4D97-AF65-F5344CB8AC3E}">
        <p14:creationId xmlns:p14="http://schemas.microsoft.com/office/powerpoint/2010/main" val="1079960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5/56/FoS20162016_0625_151348AA_%2827867721876%29.jpg/1280px-FoS20162016_0625_151348AA_%2827867721876%29.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40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i-FI" dirty="0"/>
              <a:t>riversimple</a:t>
            </a:r>
            <a:endParaRPr lang="en-GB" dirty="0"/>
          </a:p>
        </p:txBody>
      </p:sp>
    </p:spTree>
    <p:extLst>
      <p:ext uri="{BB962C8B-B14F-4D97-AF65-F5344CB8AC3E}">
        <p14:creationId xmlns:p14="http://schemas.microsoft.com/office/powerpoint/2010/main" val="2148518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
            <a:ext cx="11635155" cy="592111"/>
          </a:xfrm>
        </p:spPr>
        <p:txBody>
          <a:bodyPr wrap="square" anchor="ctr">
            <a:normAutofit/>
          </a:bodyPr>
          <a:lstStyle/>
          <a:p>
            <a:pPr>
              <a:lnSpc>
                <a:spcPct val="90000"/>
              </a:lnSpc>
            </a:pPr>
            <a:r>
              <a:rPr lang="fi-FI" dirty="0"/>
              <a:t>Riversimple History and Operation</a:t>
            </a:r>
            <a:endParaRPr lang="en-GB"/>
          </a:p>
        </p:txBody>
      </p:sp>
      <p:sp>
        <p:nvSpPr>
          <p:cNvPr id="3" name="Content Placeholder 2"/>
          <p:cNvSpPr>
            <a:spLocks noGrp="1"/>
          </p:cNvSpPr>
          <p:nvPr>
            <p:ph idx="1"/>
          </p:nvPr>
        </p:nvSpPr>
        <p:spPr>
          <a:xfrm>
            <a:off x="281355" y="1082066"/>
            <a:ext cx="11635154" cy="5095449"/>
          </a:xfrm>
        </p:spPr>
        <p:txBody>
          <a:bodyPr wrap="square" anchor="t">
            <a:normAutofit/>
          </a:bodyPr>
          <a:lstStyle/>
          <a:p>
            <a:pPr>
              <a:lnSpc>
                <a:spcPct val="90000"/>
              </a:lnSpc>
            </a:pPr>
            <a:r>
              <a:rPr lang="fi-FI"/>
              <a:t>Founded in 2001 by Hugo Spowers</a:t>
            </a:r>
          </a:p>
          <a:p>
            <a:pPr>
              <a:lnSpc>
                <a:spcPct val="90000"/>
              </a:lnSpc>
            </a:pPr>
            <a:r>
              <a:rPr lang="fi-FI"/>
              <a:t>Designs and (eventually) manufactures hydrogen-powered fuel cell electric vehicles (FCEVs)</a:t>
            </a:r>
          </a:p>
          <a:p>
            <a:pPr>
              <a:lnSpc>
                <a:spcPct val="90000"/>
              </a:lnSpc>
            </a:pPr>
            <a:r>
              <a:rPr lang="fi-FI"/>
              <a:t>Mission: to pursue, systematically, the elimination of the environmental impact of personal transport</a:t>
            </a:r>
          </a:p>
          <a:p>
            <a:pPr>
              <a:lnSpc>
                <a:spcPct val="90000"/>
              </a:lnSpc>
            </a:pPr>
            <a:r>
              <a:rPr lang="fi-FI"/>
              <a:t>”Whole system design”: for-profit governance structure plus six ’custodians’ (stakeholders)</a:t>
            </a:r>
          </a:p>
          <a:p>
            <a:pPr>
              <a:lnSpc>
                <a:spcPct val="90000"/>
              </a:lnSpc>
            </a:pPr>
            <a:r>
              <a:rPr lang="fi-FI"/>
              <a:t>First prototype, Rasa, unveiled 17 Feb 2016</a:t>
            </a:r>
          </a:p>
          <a:p>
            <a:pPr>
              <a:lnSpc>
                <a:spcPct val="90000"/>
              </a:lnSpc>
            </a:pPr>
            <a:r>
              <a:rPr lang="fi-FI"/>
              <a:t>Open source (and open design) philosophy</a:t>
            </a:r>
          </a:p>
          <a:p>
            <a:pPr>
              <a:lnSpc>
                <a:spcPct val="90000"/>
              </a:lnSpc>
            </a:pPr>
            <a:r>
              <a:rPr lang="fi-FI"/>
              <a:t>Sell car-centric mobility service (MaaS): Subscription model that includes car, service, fuel</a:t>
            </a:r>
            <a:endParaRPr lang="en-GB"/>
          </a:p>
        </p:txBody>
      </p:sp>
    </p:spTree>
    <p:extLst>
      <p:ext uri="{BB962C8B-B14F-4D97-AF65-F5344CB8AC3E}">
        <p14:creationId xmlns:p14="http://schemas.microsoft.com/office/powerpoint/2010/main" val="270896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5076" y="0"/>
            <a:ext cx="11449210" cy="6858000"/>
          </a:xfrm>
          <a:prstGeom prst="rect">
            <a:avLst/>
          </a:prstGeom>
        </p:spPr>
      </p:pic>
    </p:spTree>
    <p:extLst>
      <p:ext uri="{BB962C8B-B14F-4D97-AF65-F5344CB8AC3E}">
        <p14:creationId xmlns:p14="http://schemas.microsoft.com/office/powerpoint/2010/main" val="2392290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Riversimple Circularity Model</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39908" y="1017883"/>
            <a:ext cx="2483710" cy="186278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674" y="3690611"/>
            <a:ext cx="2778125" cy="194027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338" y="3901108"/>
            <a:ext cx="1669684" cy="1268114"/>
          </a:xfrm>
          <a:prstGeom prst="rect">
            <a:avLst/>
          </a:prstGeom>
        </p:spPr>
      </p:pic>
      <p:pic>
        <p:nvPicPr>
          <p:cNvPr id="1026" name="Picture 2" descr="2018:THE WORLD IS MOVING IN RIVERSIMPLE'S DIRECTION"/>
          <p:cNvPicPr>
            <a:picLocks noChangeAspect="1" noChangeArrowheads="1"/>
          </p:cNvPicPr>
          <p:nvPr/>
        </p:nvPicPr>
        <p:blipFill rotWithShape="1">
          <a:blip r:embed="rId5">
            <a:extLst>
              <a:ext uri="{28A0092B-C50C-407E-A947-70E740481C1C}">
                <a14:useLocalDpi xmlns:a14="http://schemas.microsoft.com/office/drawing/2010/main" val="0"/>
              </a:ext>
            </a:extLst>
          </a:blip>
          <a:srcRect t="21363" r="1385" b="20747"/>
          <a:stretch/>
        </p:blipFill>
        <p:spPr bwMode="auto">
          <a:xfrm>
            <a:off x="885338" y="1230438"/>
            <a:ext cx="3676383" cy="1437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44600" y="2880667"/>
            <a:ext cx="3009157" cy="461665"/>
          </a:xfrm>
          <a:prstGeom prst="rect">
            <a:avLst/>
          </a:prstGeom>
          <a:noFill/>
        </p:spPr>
        <p:txBody>
          <a:bodyPr wrap="none" rtlCol="0">
            <a:spAutoFit/>
          </a:bodyPr>
          <a:lstStyle/>
          <a:p>
            <a:r>
              <a:rPr lang="fi-FI" i="0" dirty="0">
                <a:solidFill>
                  <a:srgbClr val="1B0807"/>
                </a:solidFill>
                <a:latin typeface="+mn-lt"/>
              </a:rPr>
              <a:t>Mobility as a Service</a:t>
            </a:r>
          </a:p>
        </p:txBody>
      </p:sp>
      <p:sp>
        <p:nvSpPr>
          <p:cNvPr id="9" name="TextBox 8"/>
          <p:cNvSpPr txBox="1"/>
          <p:nvPr/>
        </p:nvSpPr>
        <p:spPr>
          <a:xfrm>
            <a:off x="7720140" y="2880666"/>
            <a:ext cx="4259499" cy="461665"/>
          </a:xfrm>
          <a:prstGeom prst="rect">
            <a:avLst/>
          </a:prstGeom>
          <a:noFill/>
        </p:spPr>
        <p:txBody>
          <a:bodyPr wrap="none" rtlCol="0">
            <a:spAutoFit/>
          </a:bodyPr>
          <a:lstStyle/>
          <a:p>
            <a:r>
              <a:rPr lang="fi-FI" i="0" dirty="0">
                <a:solidFill>
                  <a:srgbClr val="1B0807"/>
                </a:solidFill>
                <a:latin typeface="+mn-lt"/>
              </a:rPr>
              <a:t>Hydrogen Power as a Service</a:t>
            </a:r>
          </a:p>
        </p:txBody>
      </p:sp>
      <p:sp>
        <p:nvSpPr>
          <p:cNvPr id="10" name="TextBox 9"/>
          <p:cNvSpPr txBox="1"/>
          <p:nvPr/>
        </p:nvSpPr>
        <p:spPr>
          <a:xfrm>
            <a:off x="491188" y="5630889"/>
            <a:ext cx="4636206" cy="461665"/>
          </a:xfrm>
          <a:prstGeom prst="rect">
            <a:avLst/>
          </a:prstGeom>
          <a:noFill/>
        </p:spPr>
        <p:txBody>
          <a:bodyPr wrap="none" rtlCol="0">
            <a:spAutoFit/>
          </a:bodyPr>
          <a:lstStyle/>
          <a:p>
            <a:r>
              <a:rPr lang="fi-FI" i="0" dirty="0">
                <a:solidFill>
                  <a:srgbClr val="1B0807"/>
                </a:solidFill>
                <a:latin typeface="+mn-lt"/>
              </a:rPr>
              <a:t>Hydrogen Catalysis as a Service</a:t>
            </a:r>
          </a:p>
        </p:txBody>
      </p:sp>
      <p:sp>
        <p:nvSpPr>
          <p:cNvPr id="11" name="TextBox 10"/>
          <p:cNvSpPr txBox="1"/>
          <p:nvPr/>
        </p:nvSpPr>
        <p:spPr>
          <a:xfrm>
            <a:off x="7678461" y="5630889"/>
            <a:ext cx="4360489" cy="461665"/>
          </a:xfrm>
          <a:prstGeom prst="rect">
            <a:avLst/>
          </a:prstGeom>
          <a:noFill/>
        </p:spPr>
        <p:txBody>
          <a:bodyPr wrap="none" rtlCol="0">
            <a:spAutoFit/>
          </a:bodyPr>
          <a:lstStyle/>
          <a:p>
            <a:r>
              <a:rPr lang="fi-FI" i="0" dirty="0">
                <a:solidFill>
                  <a:srgbClr val="1B0807"/>
                </a:solidFill>
                <a:latin typeface="+mn-lt"/>
              </a:rPr>
              <a:t>Platinum Catalyst as a Service</a:t>
            </a:r>
          </a:p>
        </p:txBody>
      </p:sp>
      <p:pic>
        <p:nvPicPr>
          <p:cNvPr id="8" name="Picture 7">
            <a:extLst>
              <a:ext uri="{FF2B5EF4-FFF2-40B4-BE49-F238E27FC236}">
                <a16:creationId xmlns:a16="http://schemas.microsoft.com/office/drawing/2014/main" id="{1E6C471D-6E98-465F-9A85-D032751C6537}"/>
              </a:ext>
            </a:extLst>
          </p:cNvPr>
          <p:cNvPicPr>
            <a:picLocks noChangeAspect="1"/>
          </p:cNvPicPr>
          <p:nvPr/>
        </p:nvPicPr>
        <p:blipFill>
          <a:blip r:embed="rId6"/>
          <a:stretch>
            <a:fillRect/>
          </a:stretch>
        </p:blipFill>
        <p:spPr>
          <a:xfrm>
            <a:off x="5266035" y="4372210"/>
            <a:ext cx="2161445" cy="716967"/>
          </a:xfrm>
          <a:prstGeom prst="rect">
            <a:avLst/>
          </a:prstGeom>
        </p:spPr>
      </p:pic>
      <p:pic>
        <p:nvPicPr>
          <p:cNvPr id="16" name="Picture 15">
            <a:extLst>
              <a:ext uri="{FF2B5EF4-FFF2-40B4-BE49-F238E27FC236}">
                <a16:creationId xmlns:a16="http://schemas.microsoft.com/office/drawing/2014/main" id="{5AB127F7-800A-4D11-8986-54E7348C36F6}"/>
              </a:ext>
            </a:extLst>
          </p:cNvPr>
          <p:cNvPicPr>
            <a:picLocks noChangeAspect="1"/>
          </p:cNvPicPr>
          <p:nvPr/>
        </p:nvPicPr>
        <p:blipFill>
          <a:blip r:embed="rId6"/>
          <a:stretch>
            <a:fillRect/>
          </a:stretch>
        </p:blipFill>
        <p:spPr>
          <a:xfrm rot="9295597">
            <a:off x="5266035" y="3190390"/>
            <a:ext cx="2161445" cy="716967"/>
          </a:xfrm>
          <a:prstGeom prst="rect">
            <a:avLst/>
          </a:prstGeom>
        </p:spPr>
      </p:pic>
      <p:pic>
        <p:nvPicPr>
          <p:cNvPr id="17" name="Picture 16">
            <a:extLst>
              <a:ext uri="{FF2B5EF4-FFF2-40B4-BE49-F238E27FC236}">
                <a16:creationId xmlns:a16="http://schemas.microsoft.com/office/drawing/2014/main" id="{1FDB26A3-F059-406A-ADAC-CF7953EB5DED}"/>
              </a:ext>
            </a:extLst>
          </p:cNvPr>
          <p:cNvPicPr>
            <a:picLocks noChangeAspect="1"/>
          </p:cNvPicPr>
          <p:nvPr/>
        </p:nvPicPr>
        <p:blipFill>
          <a:blip r:embed="rId6"/>
          <a:stretch>
            <a:fillRect/>
          </a:stretch>
        </p:blipFill>
        <p:spPr>
          <a:xfrm>
            <a:off x="5266034" y="1781369"/>
            <a:ext cx="2161445" cy="716967"/>
          </a:xfrm>
          <a:prstGeom prst="rect">
            <a:avLst/>
          </a:prstGeom>
        </p:spPr>
      </p:pic>
    </p:spTree>
    <p:extLst>
      <p:ext uri="{BB962C8B-B14F-4D97-AF65-F5344CB8AC3E}">
        <p14:creationId xmlns:p14="http://schemas.microsoft.com/office/powerpoint/2010/main" val="30391300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05"/>
            <a:ext cx="12192000" cy="462439"/>
          </a:xfrm>
        </p:spPr>
        <p:txBody>
          <a:bodyPr/>
          <a:lstStyle/>
          <a:p>
            <a:r>
              <a:rPr lang="fi-FI" dirty="0"/>
              <a:t>Riversimple Business Model</a:t>
            </a:r>
            <a:endParaRPr lang="en-GB" dirty="0"/>
          </a:p>
        </p:txBody>
      </p:sp>
      <p:graphicFrame>
        <p:nvGraphicFramePr>
          <p:cNvPr id="3" name="Table 2"/>
          <p:cNvGraphicFramePr>
            <a:graphicFrameLocks noGrp="1"/>
          </p:cNvGraphicFramePr>
          <p:nvPr/>
        </p:nvGraphicFramePr>
        <p:xfrm>
          <a:off x="296562" y="567967"/>
          <a:ext cx="11607114" cy="5675102"/>
        </p:xfrm>
        <a:graphic>
          <a:graphicData uri="http://schemas.openxmlformats.org/drawingml/2006/table">
            <a:tbl>
              <a:tblPr firstRow="1" bandRow="1">
                <a:tableStyleId>{5940675A-B579-460E-94D1-54222C63F5DA}</a:tableStyleId>
              </a:tblPr>
              <a:tblGrid>
                <a:gridCol w="2290358">
                  <a:extLst>
                    <a:ext uri="{9D8B030D-6E8A-4147-A177-3AD203B41FA5}">
                      <a16:colId xmlns:a16="http://schemas.microsoft.com/office/drawing/2014/main" val="2779788046"/>
                    </a:ext>
                  </a:extLst>
                </a:gridCol>
                <a:gridCol w="2290358">
                  <a:extLst>
                    <a:ext uri="{9D8B030D-6E8A-4147-A177-3AD203B41FA5}">
                      <a16:colId xmlns:a16="http://schemas.microsoft.com/office/drawing/2014/main" val="824109452"/>
                    </a:ext>
                  </a:extLst>
                </a:gridCol>
                <a:gridCol w="2445682">
                  <a:extLst>
                    <a:ext uri="{9D8B030D-6E8A-4147-A177-3AD203B41FA5}">
                      <a16:colId xmlns:a16="http://schemas.microsoft.com/office/drawing/2014/main" val="4158772613"/>
                    </a:ext>
                  </a:extLst>
                </a:gridCol>
                <a:gridCol w="2290358">
                  <a:extLst>
                    <a:ext uri="{9D8B030D-6E8A-4147-A177-3AD203B41FA5}">
                      <a16:colId xmlns:a16="http://schemas.microsoft.com/office/drawing/2014/main" val="2318633555"/>
                    </a:ext>
                  </a:extLst>
                </a:gridCol>
                <a:gridCol w="2290358">
                  <a:extLst>
                    <a:ext uri="{9D8B030D-6E8A-4147-A177-3AD203B41FA5}">
                      <a16:colId xmlns:a16="http://schemas.microsoft.com/office/drawing/2014/main" val="762254531"/>
                    </a:ext>
                  </a:extLst>
                </a:gridCol>
              </a:tblGrid>
              <a:tr h="712349">
                <a:tc rowSpan="4">
                  <a:txBody>
                    <a:bodyPr/>
                    <a:lstStyle/>
                    <a:p>
                      <a:r>
                        <a:rPr lang="fi-FI" sz="1200" b="1" dirty="0">
                          <a:solidFill>
                            <a:srgbClr val="000000"/>
                          </a:solidFill>
                        </a:rPr>
                        <a:t>key partners</a:t>
                      </a:r>
                    </a:p>
                    <a:p>
                      <a:pPr defTabSz="457189">
                        <a:defRPr/>
                      </a:pPr>
                      <a:r>
                        <a:rPr lang="fi-FI" sz="800" dirty="0">
                          <a:solidFill>
                            <a:srgbClr val="1B0807"/>
                          </a:solidFill>
                          <a:latin typeface="+mn-lt"/>
                        </a:rPr>
                        <a:t>JSR Micro</a:t>
                      </a:r>
                    </a:p>
                    <a:p>
                      <a:pPr defTabSz="457189">
                        <a:defRPr/>
                      </a:pPr>
                      <a:r>
                        <a:rPr lang="fi-FI" sz="800" dirty="0">
                          <a:solidFill>
                            <a:srgbClr val="1B0807"/>
                          </a:solidFill>
                          <a:latin typeface="+mn-lt"/>
                        </a:rPr>
                        <a:t>SDC Design</a:t>
                      </a:r>
                    </a:p>
                    <a:p>
                      <a:pPr defTabSz="457189">
                        <a:defRPr/>
                      </a:pPr>
                      <a:r>
                        <a:rPr lang="fi-FI" sz="800" dirty="0">
                          <a:solidFill>
                            <a:srgbClr val="1B0807"/>
                          </a:solidFill>
                          <a:latin typeface="+mn-lt"/>
                        </a:rPr>
                        <a:t>KS Composites</a:t>
                      </a:r>
                    </a:p>
                    <a:p>
                      <a:pPr defTabSz="457189">
                        <a:defRPr/>
                      </a:pPr>
                      <a:r>
                        <a:rPr lang="fi-FI" sz="800" dirty="0">
                          <a:solidFill>
                            <a:srgbClr val="1B0807"/>
                          </a:solidFill>
                          <a:latin typeface="+mn-lt"/>
                        </a:rPr>
                        <a:t>Hydrogenics</a:t>
                      </a:r>
                    </a:p>
                    <a:p>
                      <a:pPr defTabSz="457189">
                        <a:defRPr/>
                      </a:pPr>
                      <a:r>
                        <a:rPr lang="fi-FI" sz="800" dirty="0">
                          <a:solidFill>
                            <a:srgbClr val="1B0807"/>
                          </a:solidFill>
                          <a:latin typeface="+mn-lt"/>
                        </a:rPr>
                        <a:t>Cadonix</a:t>
                      </a:r>
                    </a:p>
                    <a:p>
                      <a:pPr defTabSz="457189">
                        <a:defRPr/>
                      </a:pPr>
                      <a:r>
                        <a:rPr lang="fi-FI" sz="800" dirty="0">
                          <a:solidFill>
                            <a:srgbClr val="1B0807"/>
                          </a:solidFill>
                          <a:latin typeface="+mn-lt"/>
                        </a:rPr>
                        <a:t>Sevcon</a:t>
                      </a:r>
                    </a:p>
                    <a:p>
                      <a:pPr defTabSz="457189">
                        <a:defRPr/>
                      </a:pPr>
                      <a:r>
                        <a:rPr lang="fi-FI" sz="800" dirty="0">
                          <a:solidFill>
                            <a:srgbClr val="1B0807"/>
                          </a:solidFill>
                          <a:latin typeface="+mn-lt"/>
                        </a:rPr>
                        <a:t>Embed</a:t>
                      </a:r>
                    </a:p>
                    <a:p>
                      <a:pPr defTabSz="457189">
                        <a:defRPr/>
                      </a:pPr>
                      <a:r>
                        <a:rPr lang="fi-FI" sz="800" dirty="0">
                          <a:solidFill>
                            <a:srgbClr val="1B0807"/>
                          </a:solidFill>
                          <a:latin typeface="+mn-lt"/>
                        </a:rPr>
                        <a:t>Sagelok</a:t>
                      </a:r>
                    </a:p>
                    <a:p>
                      <a:pPr defTabSz="457189">
                        <a:defRPr/>
                      </a:pPr>
                      <a:r>
                        <a:rPr lang="fi-FI" sz="800" dirty="0">
                          <a:solidFill>
                            <a:srgbClr val="1B0807"/>
                          </a:solidFill>
                          <a:latin typeface="+mn-lt"/>
                        </a:rPr>
                        <a:t>Vectayn</a:t>
                      </a:r>
                    </a:p>
                    <a:p>
                      <a:pPr defTabSz="457189">
                        <a:defRPr/>
                      </a:pPr>
                      <a:r>
                        <a:rPr lang="fi-FI" sz="800" dirty="0">
                          <a:solidFill>
                            <a:srgbClr val="1B0807"/>
                          </a:solidFill>
                          <a:latin typeface="+mn-lt"/>
                        </a:rPr>
                        <a:t>Michelin</a:t>
                      </a:r>
                    </a:p>
                    <a:p>
                      <a:pPr defTabSz="457189">
                        <a:defRPr/>
                      </a:pPr>
                      <a:r>
                        <a:rPr lang="fi-FI" sz="800" dirty="0">
                          <a:solidFill>
                            <a:srgbClr val="1B0807"/>
                          </a:solidFill>
                          <a:latin typeface="+mn-lt"/>
                        </a:rPr>
                        <a:t>Printed Motor Works</a:t>
                      </a:r>
                    </a:p>
                    <a:p>
                      <a:pPr defTabSz="457189">
                        <a:defRPr/>
                      </a:pPr>
                      <a:r>
                        <a:rPr lang="fi-FI" sz="800" dirty="0">
                          <a:solidFill>
                            <a:srgbClr val="1B0807"/>
                          </a:solidFill>
                          <a:latin typeface="+mn-lt"/>
                        </a:rPr>
                        <a:t>Innovate UK</a:t>
                      </a:r>
                    </a:p>
                    <a:p>
                      <a:pPr defTabSz="457189">
                        <a:defRPr/>
                      </a:pPr>
                      <a:r>
                        <a:rPr lang="fi-FI" sz="800" dirty="0">
                          <a:solidFill>
                            <a:srgbClr val="1B0807"/>
                          </a:solidFill>
                          <a:latin typeface="+mn-lt"/>
                        </a:rPr>
                        <a:t>Nice Vehicle Network</a:t>
                      </a:r>
                    </a:p>
                    <a:p>
                      <a:pPr defTabSz="457189">
                        <a:defRPr/>
                      </a:pPr>
                      <a:r>
                        <a:rPr lang="fi-FI" sz="800" dirty="0">
                          <a:solidFill>
                            <a:srgbClr val="1B0807"/>
                          </a:solidFill>
                          <a:latin typeface="+mn-lt"/>
                        </a:rPr>
                        <a:t>Diffplug</a:t>
                      </a:r>
                    </a:p>
                    <a:p>
                      <a:pPr defTabSz="457189">
                        <a:defRPr/>
                      </a:pPr>
                      <a:r>
                        <a:rPr lang="fi-FI" sz="800" dirty="0">
                          <a:solidFill>
                            <a:srgbClr val="1B0807"/>
                          </a:solidFill>
                          <a:latin typeface="+mn-lt"/>
                        </a:rPr>
                        <a:t>Swarm</a:t>
                      </a:r>
                    </a:p>
                    <a:p>
                      <a:pPr defTabSz="457189">
                        <a:defRPr/>
                      </a:pPr>
                      <a:r>
                        <a:rPr lang="fi-FI" sz="800" dirty="0">
                          <a:solidFill>
                            <a:srgbClr val="1B0807"/>
                          </a:solidFill>
                          <a:latin typeface="+mn-lt"/>
                        </a:rPr>
                        <a:t>Manchester University</a:t>
                      </a:r>
                    </a:p>
                    <a:p>
                      <a:pPr defTabSz="457189">
                        <a:defRPr/>
                      </a:pPr>
                      <a:r>
                        <a:rPr lang="fi-FI" sz="800" dirty="0">
                          <a:solidFill>
                            <a:srgbClr val="1B0807"/>
                          </a:solidFill>
                          <a:latin typeface="+mn-lt"/>
                        </a:rPr>
                        <a:t>Welsh Automotive Forum</a:t>
                      </a:r>
                    </a:p>
                    <a:p>
                      <a:pPr defTabSz="457189">
                        <a:defRPr/>
                      </a:pPr>
                      <a:r>
                        <a:rPr lang="fi-FI" sz="800" dirty="0">
                          <a:solidFill>
                            <a:srgbClr val="1B0807"/>
                          </a:solidFill>
                          <a:latin typeface="+mn-lt"/>
                        </a:rPr>
                        <a:t>Sharein</a:t>
                      </a:r>
                    </a:p>
                    <a:p>
                      <a:pPr defTabSz="457189">
                        <a:defRPr/>
                      </a:pPr>
                      <a:r>
                        <a:rPr lang="fi-FI" sz="800" dirty="0">
                          <a:solidFill>
                            <a:srgbClr val="1B0807"/>
                          </a:solidFill>
                          <a:latin typeface="+mn-lt"/>
                        </a:rPr>
                        <a:t>40 Fires Foundation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activities</a:t>
                      </a:r>
                    </a:p>
                    <a:p>
                      <a:pPr defTabSz="457189">
                        <a:defRPr/>
                      </a:pPr>
                      <a:r>
                        <a:rPr lang="fi-FI" sz="800" dirty="0">
                          <a:solidFill>
                            <a:srgbClr val="1B0807"/>
                          </a:solidFill>
                        </a:rPr>
                        <a:t>R&amp;D</a:t>
                      </a:r>
                    </a:p>
                    <a:p>
                      <a:pPr marL="114300" indent="-114300" defTabSz="457189">
                        <a:defRPr/>
                      </a:pPr>
                      <a:r>
                        <a:rPr lang="fi-FI" sz="800" dirty="0">
                          <a:solidFill>
                            <a:srgbClr val="1B0807"/>
                          </a:solidFill>
                        </a:rPr>
                        <a:t>collaborative R&amp;D</a:t>
                      </a:r>
                    </a:p>
                    <a:p>
                      <a:pPr marL="114300" indent="-114300" defTabSz="457189">
                        <a:defRPr/>
                      </a:pPr>
                      <a:r>
                        <a:rPr lang="fi-FI" sz="800" dirty="0">
                          <a:solidFill>
                            <a:srgbClr val="1B0807"/>
                          </a:solidFill>
                          <a:latin typeface="+mn-lt"/>
                        </a:rPr>
                        <a:t>open source development and design</a:t>
                      </a:r>
                    </a:p>
                    <a:p>
                      <a:pPr marL="114300" indent="-114300" defTabSz="457189">
                        <a:defRPr/>
                      </a:pPr>
                      <a:r>
                        <a:rPr lang="fi-FI" sz="800" dirty="0">
                          <a:solidFill>
                            <a:srgbClr val="1B0807"/>
                          </a:solidFill>
                          <a:latin typeface="+mn-lt"/>
                        </a:rPr>
                        <a:t>buy hydrigen cells as a service (pay per kilowatt)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value proposition</a:t>
                      </a:r>
                    </a:p>
                    <a:p>
                      <a:pPr marL="114300" indent="-114300" defTabSz="457189">
                        <a:defRPr/>
                      </a:pPr>
                      <a:r>
                        <a:rPr lang="fi-FI" sz="800" dirty="0">
                          <a:solidFill>
                            <a:srgbClr val="1B0807"/>
                          </a:solidFill>
                        </a:rPr>
                        <a:t>ecologically sustainable personal transport as all-inclusive service (hydrogen powered car, fuel, service)</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customer relationships</a:t>
                      </a:r>
                    </a:p>
                    <a:p>
                      <a:pPr marL="114300" indent="-114300" defTabSz="457189">
                        <a:defRPr/>
                      </a:pPr>
                      <a:r>
                        <a:rPr lang="fi-FI" sz="800" dirty="0">
                          <a:solidFill>
                            <a:srgbClr val="1B0807"/>
                          </a:solidFill>
                        </a:rPr>
                        <a:t>mobility as a service</a:t>
                      </a:r>
                    </a:p>
                    <a:p>
                      <a:pPr marL="114300" indent="-114300" defTabSz="457189">
                        <a:defRPr/>
                      </a:pPr>
                      <a:r>
                        <a:rPr lang="fi-FI" sz="800" dirty="0">
                          <a:solidFill>
                            <a:srgbClr val="1B0807"/>
                          </a:solidFill>
                        </a:rPr>
                        <a:t>interaction with customers through car interface or web</a:t>
                      </a:r>
                    </a:p>
                    <a:p>
                      <a:pPr marL="114300" indent="-114300" defTabSz="457189">
                        <a:defRPr/>
                      </a:pPr>
                      <a:r>
                        <a:rPr lang="fi-FI" sz="800" dirty="0">
                          <a:solidFill>
                            <a:srgbClr val="1B0807"/>
                          </a:solidFill>
                          <a:latin typeface="+mn-lt"/>
                        </a:rPr>
                        <a:t>aftersales care and support</a:t>
                      </a:r>
                      <a:endParaRPr lang="fi-FI"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customer groups</a:t>
                      </a:r>
                    </a:p>
                    <a:p>
                      <a:pPr defTabSz="457189">
                        <a:defRPr/>
                      </a:pPr>
                      <a:r>
                        <a:rPr lang="en-GB" sz="800" dirty="0">
                          <a:solidFill>
                            <a:srgbClr val="1B0807"/>
                          </a:solidFill>
                        </a:rPr>
                        <a:t>green car buyers and users</a:t>
                      </a:r>
                    </a:p>
                    <a:p>
                      <a:pPr defTabSz="457189">
                        <a:defRPr/>
                      </a:pPr>
                      <a:r>
                        <a:rPr lang="fi-FI" sz="800" dirty="0">
                          <a:solidFill>
                            <a:srgbClr val="1B0807"/>
                          </a:solidFill>
                        </a:rPr>
                        <a:t>local authorities</a:t>
                      </a:r>
                    </a:p>
                    <a:p>
                      <a:pPr defTabSz="457189">
                        <a:defRPr/>
                      </a:pPr>
                      <a:r>
                        <a:rPr lang="fi-FI" sz="800" dirty="0">
                          <a:solidFill>
                            <a:srgbClr val="1B0807"/>
                          </a:solidFill>
                        </a:rPr>
                        <a:t>small commercial fleets</a:t>
                      </a:r>
                    </a:p>
                    <a:p>
                      <a:pPr defTabSz="457189">
                        <a:defRPr/>
                      </a:pPr>
                      <a:r>
                        <a:rPr lang="fi-FI" sz="800" dirty="0">
                          <a:solidFill>
                            <a:srgbClr val="1B0807"/>
                          </a:solidFill>
                        </a:rPr>
                        <a:t>car clubs</a:t>
                      </a:r>
                      <a:endParaRPr lang="en-GB" sz="800" dirty="0">
                        <a:solidFill>
                          <a:srgbClr val="1B0807"/>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013767"/>
                  </a:ext>
                </a:extLst>
              </a:tr>
              <a:tr h="711710">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customer channels</a:t>
                      </a:r>
                    </a:p>
                    <a:p>
                      <a:pPr defTabSz="457189">
                        <a:spcBef>
                          <a:spcPts val="0"/>
                        </a:spcBef>
                        <a:defRPr/>
                      </a:pPr>
                      <a:r>
                        <a:rPr lang="fi-FI" sz="800" dirty="0">
                          <a:solidFill>
                            <a:srgbClr val="1B0807"/>
                          </a:solidFill>
                        </a:rPr>
                        <a:t>crowdfunding</a:t>
                      </a:r>
                    </a:p>
                    <a:p>
                      <a:pPr defTabSz="457189">
                        <a:spcBef>
                          <a:spcPts val="0"/>
                        </a:spcBef>
                        <a:defRPr/>
                      </a:pPr>
                      <a:r>
                        <a:rPr lang="fi-FI" sz="800" dirty="0">
                          <a:solidFill>
                            <a:srgbClr val="1B0807"/>
                          </a:solidFill>
                        </a:rPr>
                        <a:t>word of mouth</a:t>
                      </a:r>
                    </a:p>
                    <a:p>
                      <a:pPr defTabSz="457189">
                        <a:spcBef>
                          <a:spcPts val="0"/>
                        </a:spcBef>
                        <a:defRPr/>
                      </a:pPr>
                      <a:r>
                        <a:rPr lang="fi-FI" sz="800" dirty="0">
                          <a:solidFill>
                            <a:srgbClr val="1B0807"/>
                          </a:solidFill>
                        </a:rPr>
                        <a:t>publicity</a:t>
                      </a:r>
                    </a:p>
                    <a:p>
                      <a:pPr defTabSz="457189">
                        <a:spcBef>
                          <a:spcPts val="0"/>
                        </a:spcBef>
                        <a:defRPr/>
                      </a:pPr>
                      <a:r>
                        <a:rPr lang="fi-FI" sz="800" dirty="0">
                          <a:solidFill>
                            <a:srgbClr val="1B0807"/>
                          </a:solidFill>
                        </a:rPr>
                        <a:t>social media</a:t>
                      </a:r>
                    </a:p>
                    <a:p>
                      <a:pPr defTabSz="457189">
                        <a:spcBef>
                          <a:spcPts val="0"/>
                        </a:spcBef>
                        <a:defRPr/>
                      </a:pPr>
                      <a:r>
                        <a:rPr lang="fi-FI" sz="800" dirty="0">
                          <a:solidFill>
                            <a:srgbClr val="1B0807"/>
                          </a:solidFill>
                        </a:rPr>
                        <a:t>service centres</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68063"/>
                  </a:ext>
                </a:extLst>
              </a:tr>
              <a:tr h="711072">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key</a:t>
                      </a:r>
                      <a:r>
                        <a:rPr lang="fi-FI" sz="1200" b="1" baseline="0" dirty="0">
                          <a:solidFill>
                            <a:srgbClr val="000000"/>
                          </a:solidFill>
                        </a:rPr>
                        <a:t> resources</a:t>
                      </a:r>
                    </a:p>
                    <a:p>
                      <a:pPr defTabSz="457189">
                        <a:spcBef>
                          <a:spcPts val="400"/>
                        </a:spcBef>
                        <a:defRPr/>
                      </a:pPr>
                      <a:r>
                        <a:rPr lang="fi-FI" sz="800" dirty="0">
                          <a:solidFill>
                            <a:srgbClr val="1B0807"/>
                          </a:solidFill>
                          <a:latin typeface="+mn-lt"/>
                        </a:rPr>
                        <a:t>small-scale manufacturing plants (5 000 cars per year)</a:t>
                      </a:r>
                    </a:p>
                    <a:p>
                      <a:pPr defTabSz="457189">
                        <a:spcBef>
                          <a:spcPts val="400"/>
                        </a:spcBef>
                        <a:defRPr/>
                      </a:pPr>
                      <a:r>
                        <a:rPr lang="fi-FI" sz="800" dirty="0">
                          <a:solidFill>
                            <a:srgbClr val="1B0807"/>
                          </a:solidFill>
                          <a:latin typeface="+mn-lt"/>
                        </a:rPr>
                        <a:t>drivetrain IP</a:t>
                      </a:r>
                    </a:p>
                    <a:p>
                      <a:pPr defTabSz="457189">
                        <a:spcBef>
                          <a:spcPts val="400"/>
                        </a:spcBef>
                        <a:defRPr/>
                      </a:pPr>
                      <a:r>
                        <a:rPr lang="fi-FI" sz="800" dirty="0">
                          <a:solidFill>
                            <a:srgbClr val="1B0807"/>
                          </a:solidFill>
                          <a:latin typeface="+mn-lt"/>
                        </a:rPr>
                        <a:t>car design</a:t>
                      </a:r>
                    </a:p>
                    <a:p>
                      <a:pPr defTabSz="457189">
                        <a:spcBef>
                          <a:spcPts val="400"/>
                        </a:spcBef>
                        <a:defRPr/>
                      </a:pPr>
                      <a:r>
                        <a:rPr lang="fi-FI" sz="800" dirty="0">
                          <a:solidFill>
                            <a:srgbClr val="1B0807"/>
                          </a:solidFill>
                          <a:latin typeface="+mn-lt"/>
                        </a:rPr>
                        <a:t>open design philosophy</a:t>
                      </a:r>
                      <a:endParaRPr lang="en-GB" sz="800" dirty="0" err="1">
                        <a:solidFill>
                          <a:srgbClr val="1B0807"/>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social impact</a:t>
                      </a:r>
                      <a:r>
                        <a:rPr lang="fi-FI" sz="1200" b="1" baseline="0" dirty="0">
                          <a:solidFill>
                            <a:srgbClr val="000000"/>
                          </a:solidFill>
                        </a:rPr>
                        <a:t> mission</a:t>
                      </a:r>
                    </a:p>
                    <a:p>
                      <a:pPr defTabSz="457189">
                        <a:defRPr/>
                      </a:pPr>
                      <a:r>
                        <a:rPr lang="en-GB" sz="800" dirty="0">
                          <a:solidFill>
                            <a:srgbClr val="1B0807"/>
                          </a:solidFill>
                        </a:rPr>
                        <a:t>elimination of the environmental impact of personal transport</a:t>
                      </a:r>
                    </a:p>
                    <a:p>
                      <a:pPr defTabSz="457189">
                        <a:defRPr/>
                      </a:pPr>
                      <a:endParaRPr lang="fi-FI" sz="800" dirty="0">
                        <a:solidFill>
                          <a:srgbClr val="1B0807"/>
                        </a:solidFill>
                      </a:endParaRPr>
                    </a:p>
                    <a:p>
                      <a:pPr defTabSz="457189">
                        <a:defRPr/>
                      </a:pPr>
                      <a:r>
                        <a:rPr lang="fi-FI" sz="800" dirty="0">
                          <a:solidFill>
                            <a:srgbClr val="1B0807"/>
                          </a:solidFill>
                        </a:rPr>
                        <a:t>make car design available as open source for any small manufacturer to take up and tweak for free</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community relationships</a:t>
                      </a:r>
                      <a:endParaRPr lang="en-GB" sz="800" b="0" dirty="0">
                        <a:solidFill>
                          <a:srgbClr val="000000"/>
                        </a:solidFill>
                      </a:endParaRPr>
                    </a:p>
                    <a:p>
                      <a:r>
                        <a:rPr lang="fi-FI" sz="800" b="0" dirty="0">
                          <a:solidFill>
                            <a:srgbClr val="000000"/>
                          </a:solidFill>
                        </a:rPr>
                        <a:t>through custodians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fi-FI" sz="1200" b="1" dirty="0">
                          <a:solidFill>
                            <a:srgbClr val="000000"/>
                          </a:solidFill>
                        </a:rPr>
                        <a:t>community</a:t>
                      </a:r>
                      <a:r>
                        <a:rPr lang="fi-FI" sz="1200" b="1" baseline="0" dirty="0">
                          <a:solidFill>
                            <a:srgbClr val="000000"/>
                          </a:solidFill>
                        </a:rPr>
                        <a:t> </a:t>
                      </a:r>
                      <a:r>
                        <a:rPr lang="fi-FI" sz="1200" b="1" dirty="0">
                          <a:solidFill>
                            <a:srgbClr val="000000"/>
                          </a:solidFill>
                        </a:rPr>
                        <a:t>stakeholders</a:t>
                      </a:r>
                    </a:p>
                    <a:p>
                      <a:pPr defTabSz="457189">
                        <a:defRPr/>
                      </a:pPr>
                      <a:r>
                        <a:rPr lang="en-GB" sz="800" dirty="0">
                          <a:solidFill>
                            <a:srgbClr val="1B0807"/>
                          </a:solidFill>
                        </a:rPr>
                        <a:t>local communities (cities)</a:t>
                      </a:r>
                    </a:p>
                    <a:p>
                      <a:pPr defTabSz="457189">
                        <a:defRPr/>
                      </a:pPr>
                      <a:r>
                        <a:rPr lang="fi-FI" sz="800" dirty="0">
                          <a:solidFill>
                            <a:srgbClr val="1B0807"/>
                          </a:solidFill>
                        </a:rPr>
                        <a:t>users</a:t>
                      </a:r>
                    </a:p>
                    <a:p>
                      <a:pPr defTabSz="457189">
                        <a:defRPr/>
                      </a:pPr>
                      <a:r>
                        <a:rPr lang="fi-FI" sz="800" dirty="0">
                          <a:solidFill>
                            <a:srgbClr val="1B0807"/>
                          </a:solidFill>
                        </a:rPr>
                        <a:t>neighbours</a:t>
                      </a:r>
                    </a:p>
                    <a:p>
                      <a:pPr defTabSz="457189">
                        <a:defRPr/>
                      </a:pPr>
                      <a:r>
                        <a:rPr lang="fi-FI" sz="800" dirty="0">
                          <a:solidFill>
                            <a:srgbClr val="1B0807"/>
                          </a:solidFill>
                        </a:rPr>
                        <a:t>staff</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680562"/>
                  </a:ext>
                </a:extLst>
              </a:tr>
              <a:tr h="711710">
                <a:tc v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8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10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social channels</a:t>
                      </a:r>
                    </a:p>
                    <a:p>
                      <a:pPr defTabSz="457189">
                        <a:spcBef>
                          <a:spcPts val="0"/>
                        </a:spcBef>
                        <a:defRPr/>
                      </a:pPr>
                      <a:r>
                        <a:rPr lang="fi-FI" sz="800" dirty="0">
                          <a:solidFill>
                            <a:srgbClr val="1B0807"/>
                          </a:solidFill>
                        </a:rPr>
                        <a:t>improved liveability in cities because of cleaner personal transport</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492324"/>
                  </a:ext>
                </a:extLst>
              </a:tr>
              <a:tr h="1182981">
                <a:tc>
                  <a:txBody>
                    <a:bodyPr/>
                    <a:lstStyle/>
                    <a:p>
                      <a:r>
                        <a:rPr lang="fi-FI" sz="1200" b="1" dirty="0">
                          <a:solidFill>
                            <a:srgbClr val="000000"/>
                          </a:solidFill>
                        </a:rPr>
                        <a:t>ecosystem services</a:t>
                      </a:r>
                    </a:p>
                    <a:p>
                      <a:r>
                        <a:rPr lang="fi-FI" sz="800" b="0" dirty="0">
                          <a:solidFill>
                            <a:srgbClr val="000000"/>
                          </a:solidFill>
                        </a:rPr>
                        <a:t>raw</a:t>
                      </a:r>
                      <a:r>
                        <a:rPr lang="fi-FI" sz="800" b="0" baseline="0" dirty="0">
                          <a:solidFill>
                            <a:srgbClr val="000000"/>
                          </a:solidFill>
                        </a:rPr>
                        <a:t> materials</a:t>
                      </a:r>
                    </a:p>
                    <a:p>
                      <a:r>
                        <a:rPr lang="fi-FI" sz="800" b="0" baseline="0" dirty="0">
                          <a:solidFill>
                            <a:srgbClr val="000000"/>
                          </a:solidFill>
                        </a:rPr>
                        <a:t>land</a:t>
                      </a:r>
                    </a:p>
                    <a:p>
                      <a:r>
                        <a:rPr lang="fi-FI" sz="800" b="0" baseline="0" dirty="0">
                          <a:solidFill>
                            <a:srgbClr val="000000"/>
                          </a:solidFill>
                        </a:rPr>
                        <a:t>water</a:t>
                      </a:r>
                    </a:p>
                    <a:p>
                      <a:r>
                        <a:rPr lang="fi-FI" sz="800" b="0" baseline="0" dirty="0">
                          <a:solidFill>
                            <a:srgbClr val="000000"/>
                          </a:solidFill>
                        </a:rPr>
                        <a:t>energy</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mission integration</a:t>
                      </a:r>
                    </a:p>
                    <a:p>
                      <a:pPr marL="114300" indent="-114300" defTabSz="457189">
                        <a:spcBef>
                          <a:spcPts val="400"/>
                        </a:spcBef>
                        <a:defRPr/>
                      </a:pPr>
                      <a:r>
                        <a:rPr lang="fi-FI" sz="800" dirty="0">
                          <a:solidFill>
                            <a:srgbClr val="1B0807"/>
                          </a:solidFill>
                          <a:latin typeface="+mn-lt"/>
                        </a:rPr>
                        <a:t>board of custodians (environment, users, neighbours, staff, investors, commercial partners)</a:t>
                      </a:r>
                    </a:p>
                    <a:p>
                      <a:pPr marL="114300" indent="-114300" defTabSz="457189">
                        <a:spcBef>
                          <a:spcPts val="400"/>
                        </a:spcBef>
                        <a:defRPr/>
                      </a:pPr>
                      <a:r>
                        <a:rPr lang="fi-FI" sz="800" dirty="0">
                          <a:solidFill>
                            <a:srgbClr val="1B0807"/>
                          </a:solidFill>
                          <a:latin typeface="+mn-lt"/>
                        </a:rPr>
                        <a:t>steward representing custodians</a:t>
                      </a:r>
                      <a:r>
                        <a:rPr lang="en-GB" sz="800" dirty="0">
                          <a:solidFill>
                            <a:srgbClr val="1B0807"/>
                          </a:solidFill>
                          <a:latin typeface="+mn-lt"/>
                        </a:rPr>
                        <a:t> and feeding custodian advice to the executive board</a:t>
                      </a:r>
                      <a:endParaRPr lang="fi-FI" sz="800" dirty="0">
                        <a:solidFill>
                          <a:srgbClr val="1B0807"/>
                        </a:solidFill>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ecological impact mission</a:t>
                      </a:r>
                    </a:p>
                    <a:p>
                      <a:pPr defTabSz="457189">
                        <a:defRPr/>
                      </a:pPr>
                      <a:r>
                        <a:rPr lang="fi-FI" sz="800" dirty="0">
                          <a:solidFill>
                            <a:srgbClr val="1B0807"/>
                          </a:solidFill>
                        </a:rPr>
                        <a:t>mobility at zero cost to the planet</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channels</a:t>
                      </a:r>
                    </a:p>
                    <a:p>
                      <a:pPr marL="114300" indent="-114300"/>
                      <a:r>
                        <a:rPr lang="fi-FI" sz="800" b="0" dirty="0">
                          <a:solidFill>
                            <a:srgbClr val="000000"/>
                          </a:solidFill>
                        </a:rPr>
                        <a:t>reduced resource consumption because of MaaS model</a:t>
                      </a:r>
                    </a:p>
                    <a:p>
                      <a:pPr marL="114300" indent="-114300"/>
                      <a:r>
                        <a:rPr lang="fi-FI" sz="800" b="0" baseline="0" dirty="0">
                          <a:solidFill>
                            <a:srgbClr val="000000"/>
                          </a:solidFill>
                        </a:rPr>
                        <a:t>shift away from the use of fossile fuels reduces harm to the atmosphere</a:t>
                      </a:r>
                    </a:p>
                    <a:p>
                      <a:pPr marL="114300" indent="-114300"/>
                      <a:r>
                        <a:rPr lang="fi-FI" sz="800" b="0" baseline="0" dirty="0">
                          <a:solidFill>
                            <a:srgbClr val="000000"/>
                          </a:solidFill>
                        </a:rPr>
                        <a:t>wider adoption of hydrogen fuel cell designs will reinforce this development</a:t>
                      </a:r>
                      <a:endParaRPr lang="en-GB" sz="900" b="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ecosystem beneficiaries</a:t>
                      </a:r>
                    </a:p>
                    <a:p>
                      <a:pPr defTabSz="457189">
                        <a:defRPr/>
                      </a:pPr>
                      <a:r>
                        <a:rPr lang="en-GB" sz="800" dirty="0">
                          <a:solidFill>
                            <a:srgbClr val="1B0807"/>
                          </a:solidFill>
                        </a:rPr>
                        <a:t>ecosphere</a:t>
                      </a:r>
                    </a:p>
                    <a:p>
                      <a:pPr defTabSz="457189">
                        <a:defRPr/>
                      </a:pPr>
                      <a:r>
                        <a:rPr lang="fi-FI" sz="800" dirty="0">
                          <a:solidFill>
                            <a:srgbClr val="1B0807"/>
                          </a:solidFill>
                        </a:rPr>
                        <a:t>atmosphere</a:t>
                      </a:r>
                    </a:p>
                    <a:p>
                      <a:pPr defTabSz="457189">
                        <a:defRPr/>
                      </a:pPr>
                      <a:r>
                        <a:rPr lang="fi-FI" sz="800" dirty="0">
                          <a:solidFill>
                            <a:srgbClr val="1B0807"/>
                          </a:solidFill>
                        </a:rPr>
                        <a:t>biophysical stocks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4258136"/>
                  </a:ext>
                </a:extLst>
              </a:tr>
              <a:tr h="1423419">
                <a:tc gridSpan="2">
                  <a:txBody>
                    <a:bodyPr/>
                    <a:lstStyle/>
                    <a:p>
                      <a:r>
                        <a:rPr lang="fi-FI" sz="1200" b="1" dirty="0">
                          <a:solidFill>
                            <a:srgbClr val="000000"/>
                          </a:solidFill>
                        </a:rPr>
                        <a:t>cost structure</a:t>
                      </a:r>
                    </a:p>
                    <a:p>
                      <a:pPr defTabSz="457189">
                        <a:defRPr/>
                      </a:pPr>
                      <a:r>
                        <a:rPr lang="fi-FI" sz="800" dirty="0">
                          <a:solidFill>
                            <a:srgbClr val="1B0807"/>
                          </a:solidFill>
                        </a:rPr>
                        <a:t>upfront R&amp;D</a:t>
                      </a:r>
                    </a:p>
                    <a:p>
                      <a:pPr defTabSz="457189">
                        <a:defRPr/>
                      </a:pPr>
                      <a:r>
                        <a:rPr lang="fi-FI" sz="800" dirty="0">
                          <a:solidFill>
                            <a:srgbClr val="1B0807"/>
                          </a:solidFill>
                        </a:rPr>
                        <a:t>hydrogen cells as service fees</a:t>
                      </a:r>
                    </a:p>
                    <a:p>
                      <a:pPr defTabSz="457189">
                        <a:defRPr/>
                      </a:pPr>
                      <a:r>
                        <a:rPr lang="fi-FI" sz="800" dirty="0">
                          <a:solidFill>
                            <a:srgbClr val="1B0807"/>
                          </a:solidFill>
                        </a:rPr>
                        <a:t>manufacturing</a:t>
                      </a:r>
                    </a:p>
                    <a:p>
                      <a:pPr defTabSz="457189">
                        <a:defRPr/>
                      </a:pPr>
                      <a:r>
                        <a:rPr lang="fi-FI" sz="800" dirty="0">
                          <a:solidFill>
                            <a:srgbClr val="1B0807"/>
                          </a:solidFill>
                        </a:rPr>
                        <a:t>servicing, hydrogen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fi-FI" sz="1200" b="1" dirty="0">
                          <a:solidFill>
                            <a:srgbClr val="000000"/>
                          </a:solidFill>
                        </a:rPr>
                        <a:t>surplus streams</a:t>
                      </a:r>
                    </a:p>
                    <a:p>
                      <a:pPr marL="114300" indent="-114300" defTabSz="457189">
                        <a:spcBef>
                          <a:spcPts val="0"/>
                        </a:spcBef>
                        <a:defRPr/>
                      </a:pPr>
                      <a:r>
                        <a:rPr lang="fi-FI" sz="800" b="0" dirty="0">
                          <a:solidFill>
                            <a:srgbClr val="000000"/>
                          </a:solidFill>
                        </a:rPr>
                        <a:t>does your business generate specific surpluses</a:t>
                      </a:r>
                      <a:r>
                        <a:rPr lang="fi-FI" sz="800" b="0" baseline="0" dirty="0">
                          <a:solidFill>
                            <a:srgbClr val="000000"/>
                          </a:solidFill>
                        </a:rPr>
                        <a:t> to </a:t>
                      </a:r>
                      <a:r>
                        <a:rPr lang="fi-FI" sz="800" dirty="0">
                          <a:solidFill>
                            <a:srgbClr val="1B0807"/>
                          </a:solidFill>
                        </a:rPr>
                        <a:t>invest surplus in expanding the operation to new locations</a:t>
                      </a:r>
                    </a:p>
                    <a:p>
                      <a:pPr marL="114300" indent="-114300" defTabSz="457189">
                        <a:spcBef>
                          <a:spcPts val="0"/>
                        </a:spcBef>
                        <a:defRPr/>
                      </a:pPr>
                      <a:r>
                        <a:rPr lang="fi-FI" sz="800" dirty="0">
                          <a:solidFill>
                            <a:srgbClr val="1B0807"/>
                          </a:solidFill>
                        </a:rPr>
                        <a:t>shift to hydrogen reduces fossile fuel</a:t>
                      </a:r>
                      <a:r>
                        <a:rPr lang="fi-FI" sz="800" baseline="0" dirty="0">
                          <a:solidFill>
                            <a:srgbClr val="1B0807"/>
                          </a:solidFill>
                        </a:rPr>
                        <a:t> consumption</a:t>
                      </a:r>
                    </a:p>
                    <a:p>
                      <a:pPr marL="114300" indent="-114300" defTabSz="457189">
                        <a:spcBef>
                          <a:spcPts val="0"/>
                        </a:spcBef>
                        <a:defRPr/>
                      </a:pPr>
                      <a:r>
                        <a:rPr lang="fi-FI" sz="800" baseline="0" dirty="0">
                          <a:solidFill>
                            <a:srgbClr val="1B0807"/>
                          </a:solidFill>
                        </a:rPr>
                        <a:t>revenue model reinforces re-use, resource saving philosophy</a:t>
                      </a:r>
                      <a:endParaRPr lang="fi-FI"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fi-FI" sz="1200" b="1" dirty="0">
                          <a:solidFill>
                            <a:srgbClr val="000000"/>
                          </a:solidFill>
                        </a:rPr>
                        <a:t>revenue</a:t>
                      </a:r>
                      <a:r>
                        <a:rPr lang="fi-FI" sz="1200" b="1" baseline="0" dirty="0">
                          <a:solidFill>
                            <a:srgbClr val="000000"/>
                          </a:solidFill>
                        </a:rPr>
                        <a:t> streams</a:t>
                      </a:r>
                    </a:p>
                    <a:p>
                      <a:pPr defTabSz="457189">
                        <a:spcBef>
                          <a:spcPts val="0"/>
                        </a:spcBef>
                        <a:defRPr/>
                      </a:pPr>
                      <a:r>
                        <a:rPr lang="fi-FI" sz="800" dirty="0">
                          <a:solidFill>
                            <a:srgbClr val="1B0807"/>
                          </a:solidFill>
                        </a:rPr>
                        <a:t>current: grants</a:t>
                      </a:r>
                    </a:p>
                    <a:p>
                      <a:pPr defTabSz="457189">
                        <a:spcBef>
                          <a:spcPts val="0"/>
                        </a:spcBef>
                        <a:defRPr/>
                      </a:pPr>
                      <a:r>
                        <a:rPr lang="fi-FI" sz="800" dirty="0">
                          <a:solidFill>
                            <a:srgbClr val="1B0807"/>
                          </a:solidFill>
                        </a:rPr>
                        <a:t>up and running: maas fees (cover car, fuel, service)</a:t>
                      </a:r>
                    </a:p>
                    <a:p>
                      <a:pPr defTabSz="457189">
                        <a:spcBef>
                          <a:spcPts val="0"/>
                        </a:spcBef>
                        <a:defRPr/>
                      </a:pPr>
                      <a:r>
                        <a:rPr lang="fi-FI" sz="800" dirty="0">
                          <a:solidFill>
                            <a:srgbClr val="1B0807"/>
                          </a:solidFill>
                        </a:rPr>
                        <a:t>sale of service model (not sale of car)</a:t>
                      </a:r>
                      <a:endParaRPr lang="en-GB" sz="800" dirty="0">
                        <a:solidFill>
                          <a:srgbClr val="1B0807"/>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575176"/>
                  </a:ext>
                </a:extLst>
              </a:tr>
            </a:tbl>
          </a:graphicData>
        </a:graphic>
      </p:graphicFrame>
    </p:spTree>
    <p:extLst>
      <p:ext uri="{BB962C8B-B14F-4D97-AF65-F5344CB8AC3E}">
        <p14:creationId xmlns:p14="http://schemas.microsoft.com/office/powerpoint/2010/main" val="2329014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Light Up the World: Network Value Map (For Profit)</a:t>
            </a:r>
            <a:endParaRPr lang="en-GB" dirty="0"/>
          </a:p>
        </p:txBody>
      </p:sp>
      <p:grpSp>
        <p:nvGrpSpPr>
          <p:cNvPr id="6" name="Group 45"/>
          <p:cNvGrpSpPr>
            <a:grpSpLocks/>
          </p:cNvGrpSpPr>
          <p:nvPr/>
        </p:nvGrpSpPr>
        <p:grpSpPr bwMode="auto">
          <a:xfrm>
            <a:off x="2932665" y="3138479"/>
            <a:ext cx="857250" cy="766763"/>
            <a:chOff x="2176" y="2208"/>
            <a:chExt cx="768" cy="688"/>
          </a:xfrm>
        </p:grpSpPr>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4"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2"/>
            <p:cNvSpPr txBox="1">
              <a:spLocks noChangeArrowheads="1"/>
            </p:cNvSpPr>
            <p:nvPr/>
          </p:nvSpPr>
          <p:spPr bwMode="auto">
            <a:xfrm>
              <a:off x="2176"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LUTW</a:t>
              </a:r>
            </a:p>
          </p:txBody>
        </p:sp>
      </p:grpSp>
      <p:grpSp>
        <p:nvGrpSpPr>
          <p:cNvPr id="9" name="Group 43"/>
          <p:cNvGrpSpPr>
            <a:grpSpLocks/>
          </p:cNvGrpSpPr>
          <p:nvPr/>
        </p:nvGrpSpPr>
        <p:grpSpPr bwMode="auto">
          <a:xfrm>
            <a:off x="6774829" y="3138479"/>
            <a:ext cx="857250" cy="766763"/>
            <a:chOff x="3808" y="2208"/>
            <a:chExt cx="768" cy="688"/>
          </a:xfrm>
        </p:grpSpPr>
        <p:pic>
          <p:nvPicPr>
            <p:cNvPr id="1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3"/>
            <p:cNvSpPr txBox="1">
              <a:spLocks noChangeArrowheads="1"/>
            </p:cNvSpPr>
            <p:nvPr/>
          </p:nvSpPr>
          <p:spPr bwMode="auto">
            <a:xfrm>
              <a:off x="3808" y="2658"/>
              <a:ext cx="76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villager</a:t>
              </a:r>
            </a:p>
          </p:txBody>
        </p:sp>
      </p:grpSp>
      <p:grpSp>
        <p:nvGrpSpPr>
          <p:cNvPr id="12" name="Group 51"/>
          <p:cNvGrpSpPr>
            <a:grpSpLocks/>
          </p:cNvGrpSpPr>
          <p:nvPr/>
        </p:nvGrpSpPr>
        <p:grpSpPr bwMode="auto">
          <a:xfrm>
            <a:off x="4607068" y="2898147"/>
            <a:ext cx="1702190" cy="448975"/>
            <a:chOff x="2279" y="3488"/>
            <a:chExt cx="1526" cy="402"/>
          </a:xfrm>
        </p:grpSpPr>
        <p:pic>
          <p:nvPicPr>
            <p:cNvPr id="13" name="Picture 17"/>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8" y="3488"/>
              <a:ext cx="33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2279" y="3667"/>
              <a:ext cx="152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solar panel, upgrades</a:t>
              </a:r>
            </a:p>
          </p:txBody>
        </p:sp>
      </p:grpSp>
      <p:cxnSp>
        <p:nvCxnSpPr>
          <p:cNvPr id="16" name="Straight Arrow Connector 15"/>
          <p:cNvCxnSpPr/>
          <p:nvPr/>
        </p:nvCxnSpPr>
        <p:spPr bwMode="auto">
          <a:xfrm>
            <a:off x="3754196" y="3340249"/>
            <a:ext cx="3074211" cy="0"/>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17" name="Straight Arrow Connector 16"/>
          <p:cNvCxnSpPr/>
          <p:nvPr/>
        </p:nvCxnSpPr>
        <p:spPr bwMode="auto">
          <a:xfrm>
            <a:off x="3735790" y="3606366"/>
            <a:ext cx="3074211" cy="0"/>
          </a:xfrm>
          <a:prstGeom prst="straightConnector1">
            <a:avLst/>
          </a:prstGeom>
          <a:solidFill>
            <a:schemeClr val="accent1"/>
          </a:solidFill>
          <a:ln w="28575" cap="flat" cmpd="sng" algn="ctr">
            <a:solidFill>
              <a:srgbClr val="1B0807"/>
            </a:solidFill>
            <a:prstDash val="solid"/>
            <a:round/>
            <a:headEnd type="arrow" w="med" len="med"/>
            <a:tailEnd type="none" w="med" len="med"/>
          </a:ln>
          <a:effectLst/>
        </p:spPr>
      </p:cxnSp>
      <p:grpSp>
        <p:nvGrpSpPr>
          <p:cNvPr id="18" name="Group 49"/>
          <p:cNvGrpSpPr>
            <a:grpSpLocks/>
          </p:cNvGrpSpPr>
          <p:nvPr/>
        </p:nvGrpSpPr>
        <p:grpSpPr bwMode="auto">
          <a:xfrm>
            <a:off x="4722796" y="3685232"/>
            <a:ext cx="1563041" cy="1308818"/>
            <a:chOff x="2874" y="4320"/>
            <a:chExt cx="1401" cy="1174"/>
          </a:xfrm>
        </p:grpSpPr>
        <p:pic>
          <p:nvPicPr>
            <p:cNvPr id="19" name="Picture 22"/>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8" y="4320"/>
              <a:ext cx="33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7"/>
            <p:cNvSpPr txBox="1">
              <a:spLocks noChangeArrowheads="1"/>
            </p:cNvSpPr>
            <p:nvPr/>
          </p:nvSpPr>
          <p:spPr bwMode="auto">
            <a:xfrm>
              <a:off x="2874" y="4608"/>
              <a:ext cx="14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panel lease $50/y</a:t>
              </a:r>
            </a:p>
            <a:p>
              <a:pPr>
                <a:defRPr/>
              </a:pPr>
              <a:r>
                <a:rPr lang="en-US" altLang="en-US" sz="1200" i="0" dirty="0">
                  <a:solidFill>
                    <a:srgbClr val="000000"/>
                  </a:solidFill>
                  <a:latin typeface="+mn-lt"/>
                </a:rPr>
                <a:t>electricity fee $10/</a:t>
              </a:r>
              <a:r>
                <a:rPr lang="en-US" altLang="en-US" sz="1200" i="0" dirty="0" err="1">
                  <a:solidFill>
                    <a:srgbClr val="000000"/>
                  </a:solidFill>
                  <a:latin typeface="+mn-lt"/>
                </a:rPr>
                <a:t>mo</a:t>
              </a:r>
              <a:endParaRPr lang="en-US" altLang="en-US" sz="1200" i="0" dirty="0">
                <a:solidFill>
                  <a:srgbClr val="000000"/>
                </a:solidFill>
                <a:latin typeface="+mn-lt"/>
              </a:endParaRPr>
            </a:p>
            <a:p>
              <a:pPr>
                <a:defRPr/>
              </a:pPr>
              <a:r>
                <a:rPr lang="en-US" altLang="en-US" sz="1200" i="0" dirty="0">
                  <a:solidFill>
                    <a:srgbClr val="000000"/>
                  </a:solidFill>
                  <a:latin typeface="+mn-lt"/>
                </a:rPr>
                <a:t>sales revenue from upgrades, gadgets (TV, equipment)</a:t>
              </a:r>
            </a:p>
          </p:txBody>
        </p:sp>
      </p:grpSp>
      <p:grpSp>
        <p:nvGrpSpPr>
          <p:cNvPr id="38" name="Group 42"/>
          <p:cNvGrpSpPr>
            <a:grpSpLocks/>
          </p:cNvGrpSpPr>
          <p:nvPr/>
        </p:nvGrpSpPr>
        <p:grpSpPr bwMode="auto">
          <a:xfrm>
            <a:off x="2941594" y="5373231"/>
            <a:ext cx="857250" cy="936164"/>
            <a:chOff x="4624" y="2208"/>
            <a:chExt cx="768" cy="840"/>
          </a:xfrm>
        </p:grpSpPr>
        <p:pic>
          <p:nvPicPr>
            <p:cNvPr id="39"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2"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24"/>
            <p:cNvSpPr txBox="1">
              <a:spLocks noChangeArrowheads="1"/>
            </p:cNvSpPr>
            <p:nvPr/>
          </p:nvSpPr>
          <p:spPr bwMode="auto">
            <a:xfrm>
              <a:off x="4624"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village</a:t>
              </a:r>
            </a:p>
            <a:p>
              <a:pPr>
                <a:defRPr/>
              </a:pPr>
              <a:r>
                <a:rPr lang="en-US" altLang="en-US" sz="1200" i="0" dirty="0">
                  <a:solidFill>
                    <a:srgbClr val="000000"/>
                  </a:solidFill>
                  <a:latin typeface="+mn-lt"/>
                </a:rPr>
                <a:t>technician</a:t>
              </a:r>
            </a:p>
          </p:txBody>
        </p:sp>
      </p:grpSp>
      <p:cxnSp>
        <p:nvCxnSpPr>
          <p:cNvPr id="41" name="Straight Arrow Connector 40"/>
          <p:cNvCxnSpPr/>
          <p:nvPr/>
        </p:nvCxnSpPr>
        <p:spPr bwMode="auto">
          <a:xfrm>
            <a:off x="3274085" y="3883617"/>
            <a:ext cx="0" cy="1489614"/>
          </a:xfrm>
          <a:prstGeom prst="straightConnector1">
            <a:avLst/>
          </a:prstGeom>
          <a:solidFill>
            <a:schemeClr val="accent1"/>
          </a:solidFill>
          <a:ln w="28575" cap="flat" cmpd="sng" algn="ctr">
            <a:solidFill>
              <a:srgbClr val="1B0807"/>
            </a:solidFill>
            <a:prstDash val="solid"/>
            <a:round/>
            <a:headEnd type="none" w="med" len="med"/>
            <a:tailEnd type="arrow" w="med" len="med"/>
          </a:ln>
          <a:effectLst/>
        </p:spPr>
      </p:cxnSp>
      <p:grpSp>
        <p:nvGrpSpPr>
          <p:cNvPr id="43" name="Group 50"/>
          <p:cNvGrpSpPr>
            <a:grpSpLocks/>
          </p:cNvGrpSpPr>
          <p:nvPr/>
        </p:nvGrpSpPr>
        <p:grpSpPr bwMode="auto">
          <a:xfrm>
            <a:off x="2394257" y="3954115"/>
            <a:ext cx="866711" cy="754610"/>
            <a:chOff x="2215" y="4320"/>
            <a:chExt cx="777" cy="678"/>
          </a:xfrm>
        </p:grpSpPr>
        <p:pic>
          <p:nvPicPr>
            <p:cNvPr id="44" name="Picture 21"/>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2" y="4320"/>
              <a:ext cx="36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36"/>
            <p:cNvSpPr txBox="1">
              <a:spLocks noChangeArrowheads="1"/>
            </p:cNvSpPr>
            <p:nvPr/>
          </p:nvSpPr>
          <p:spPr bwMode="auto">
            <a:xfrm>
              <a:off x="2215" y="4608"/>
              <a:ext cx="777"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service fee,</a:t>
              </a:r>
            </a:p>
            <a:p>
              <a:pPr>
                <a:defRPr/>
              </a:pPr>
              <a:r>
                <a:rPr lang="en-US" altLang="en-US" sz="1200" i="0" dirty="0">
                  <a:solidFill>
                    <a:srgbClr val="000000"/>
                  </a:solidFill>
                  <a:latin typeface="+mn-lt"/>
                </a:rPr>
                <a:t>commission</a:t>
              </a:r>
            </a:p>
          </p:txBody>
        </p:sp>
      </p:grpSp>
      <p:grpSp>
        <p:nvGrpSpPr>
          <p:cNvPr id="46" name="Group 52"/>
          <p:cNvGrpSpPr>
            <a:grpSpLocks/>
          </p:cNvGrpSpPr>
          <p:nvPr/>
        </p:nvGrpSpPr>
        <p:grpSpPr bwMode="auto">
          <a:xfrm>
            <a:off x="2581098" y="4771729"/>
            <a:ext cx="588962" cy="484292"/>
            <a:chOff x="3184" y="3456"/>
            <a:chExt cx="528" cy="434"/>
          </a:xfrm>
        </p:grpSpPr>
        <p:pic>
          <p:nvPicPr>
            <p:cNvPr id="47"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32"/>
            <p:cNvSpPr txBox="1">
              <a:spLocks noChangeArrowheads="1"/>
            </p:cNvSpPr>
            <p:nvPr/>
          </p:nvSpPr>
          <p:spPr bwMode="auto">
            <a:xfrm>
              <a:off x="3184" y="3666"/>
              <a:ext cx="52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training</a:t>
              </a:r>
            </a:p>
          </p:txBody>
        </p:sp>
      </p:grpSp>
      <p:grpSp>
        <p:nvGrpSpPr>
          <p:cNvPr id="49" name="Group 52"/>
          <p:cNvGrpSpPr>
            <a:grpSpLocks/>
          </p:cNvGrpSpPr>
          <p:nvPr/>
        </p:nvGrpSpPr>
        <p:grpSpPr bwMode="auto">
          <a:xfrm>
            <a:off x="3424613" y="3938962"/>
            <a:ext cx="1165654" cy="668412"/>
            <a:chOff x="2968" y="3456"/>
            <a:chExt cx="1045" cy="599"/>
          </a:xfrm>
        </p:grpSpPr>
        <p:pic>
          <p:nvPicPr>
            <p:cNvPr id="50"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2"/>
            <p:cNvSpPr txBox="1">
              <a:spLocks noChangeArrowheads="1"/>
            </p:cNvSpPr>
            <p:nvPr/>
          </p:nvSpPr>
          <p:spPr bwMode="auto">
            <a:xfrm>
              <a:off x="2968" y="3666"/>
              <a:ext cx="1045"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local maintenance</a:t>
              </a:r>
            </a:p>
          </p:txBody>
        </p:sp>
      </p:grpSp>
      <p:cxnSp>
        <p:nvCxnSpPr>
          <p:cNvPr id="53" name="Elbow Connector 52"/>
          <p:cNvCxnSpPr>
            <a:endCxn id="11" idx="2"/>
          </p:cNvCxnSpPr>
          <p:nvPr/>
        </p:nvCxnSpPr>
        <p:spPr bwMode="auto">
          <a:xfrm flipV="1">
            <a:off x="3754196" y="3889639"/>
            <a:ext cx="3449258" cy="1688985"/>
          </a:xfrm>
          <a:prstGeom prst="bentConnector2">
            <a:avLst/>
          </a:prstGeom>
          <a:solidFill>
            <a:schemeClr val="accent1"/>
          </a:solidFill>
          <a:ln w="28575" cap="flat" cmpd="sng" algn="ctr">
            <a:solidFill>
              <a:srgbClr val="1B0807"/>
            </a:solidFill>
            <a:prstDash val="solid"/>
            <a:round/>
            <a:headEnd type="none" w="med" len="med"/>
            <a:tailEnd type="arrow" w="med" len="med"/>
          </a:ln>
          <a:effectLst/>
        </p:spPr>
      </p:cxnSp>
      <p:cxnSp>
        <p:nvCxnSpPr>
          <p:cNvPr id="54" name="Straight Arrow Connector 53"/>
          <p:cNvCxnSpPr/>
          <p:nvPr/>
        </p:nvCxnSpPr>
        <p:spPr bwMode="auto">
          <a:xfrm flipH="1">
            <a:off x="3510848" y="3874071"/>
            <a:ext cx="5239" cy="1499160"/>
          </a:xfrm>
          <a:prstGeom prst="straightConnector1">
            <a:avLst/>
          </a:prstGeom>
          <a:solidFill>
            <a:schemeClr val="accent1"/>
          </a:solidFill>
          <a:ln w="28575" cap="flat" cmpd="sng" algn="ctr">
            <a:solidFill>
              <a:srgbClr val="1B0807"/>
            </a:solidFill>
            <a:prstDash val="solid"/>
            <a:round/>
            <a:headEnd type="arrow" w="med" len="med"/>
            <a:tailEnd type="none" w="med" len="med"/>
          </a:ln>
          <a:effectLst/>
        </p:spPr>
      </p:cxnSp>
      <p:grpSp>
        <p:nvGrpSpPr>
          <p:cNvPr id="56" name="Group 43"/>
          <p:cNvGrpSpPr>
            <a:grpSpLocks/>
          </p:cNvGrpSpPr>
          <p:nvPr/>
        </p:nvGrpSpPr>
        <p:grpSpPr bwMode="auto">
          <a:xfrm>
            <a:off x="7879729" y="2167037"/>
            <a:ext cx="857250" cy="936164"/>
            <a:chOff x="3808" y="2208"/>
            <a:chExt cx="768" cy="840"/>
          </a:xfrm>
        </p:grpSpPr>
        <p:pic>
          <p:nvPicPr>
            <p:cNvPr id="5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23"/>
            <p:cNvSpPr txBox="1">
              <a:spLocks noChangeArrowheads="1"/>
            </p:cNvSpPr>
            <p:nvPr/>
          </p:nvSpPr>
          <p:spPr bwMode="auto">
            <a:xfrm>
              <a:off x="3808" y="2658"/>
              <a:ext cx="76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villager’s children</a:t>
              </a:r>
            </a:p>
          </p:txBody>
        </p:sp>
      </p:grpSp>
      <p:cxnSp>
        <p:nvCxnSpPr>
          <p:cNvPr id="59" name="Elbow Connector 58"/>
          <p:cNvCxnSpPr>
            <a:endCxn id="58" idx="2"/>
          </p:cNvCxnSpPr>
          <p:nvPr/>
        </p:nvCxnSpPr>
        <p:spPr bwMode="auto">
          <a:xfrm flipV="1">
            <a:off x="7631703" y="3103201"/>
            <a:ext cx="676651" cy="263012"/>
          </a:xfrm>
          <a:prstGeom prst="bentConnector2">
            <a:avLst/>
          </a:prstGeom>
          <a:solidFill>
            <a:schemeClr val="accent1"/>
          </a:solidFill>
          <a:ln w="28575" cap="flat" cmpd="sng" algn="ctr">
            <a:solidFill>
              <a:srgbClr val="1B0807"/>
            </a:solidFill>
            <a:prstDash val="dash"/>
            <a:round/>
            <a:headEnd type="none" w="med" len="med"/>
            <a:tailEnd type="arrow" w="med" len="med"/>
          </a:ln>
          <a:effectLst/>
        </p:spPr>
      </p:cxnSp>
      <p:grpSp>
        <p:nvGrpSpPr>
          <p:cNvPr id="62" name="Group 52"/>
          <p:cNvGrpSpPr>
            <a:grpSpLocks/>
          </p:cNvGrpSpPr>
          <p:nvPr/>
        </p:nvGrpSpPr>
        <p:grpSpPr bwMode="auto">
          <a:xfrm>
            <a:off x="7926833" y="3194195"/>
            <a:ext cx="1295047" cy="484292"/>
            <a:chOff x="2831" y="3456"/>
            <a:chExt cx="1161" cy="434"/>
          </a:xfrm>
        </p:grpSpPr>
        <p:pic>
          <p:nvPicPr>
            <p:cNvPr id="63"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32"/>
            <p:cNvSpPr txBox="1">
              <a:spLocks noChangeArrowheads="1"/>
            </p:cNvSpPr>
            <p:nvPr/>
          </p:nvSpPr>
          <p:spPr bwMode="auto">
            <a:xfrm>
              <a:off x="2831" y="3666"/>
              <a:ext cx="116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education</a:t>
              </a:r>
            </a:p>
          </p:txBody>
        </p:sp>
      </p:grpSp>
      <p:grpSp>
        <p:nvGrpSpPr>
          <p:cNvPr id="65" name="Group 43"/>
          <p:cNvGrpSpPr>
            <a:grpSpLocks/>
          </p:cNvGrpSpPr>
          <p:nvPr/>
        </p:nvGrpSpPr>
        <p:grpSpPr bwMode="auto">
          <a:xfrm>
            <a:off x="9201679" y="2167037"/>
            <a:ext cx="1047006" cy="936164"/>
            <a:chOff x="3747" y="2208"/>
            <a:chExt cx="938" cy="840"/>
          </a:xfrm>
        </p:grpSpPr>
        <p:pic>
          <p:nvPicPr>
            <p:cNvPr id="6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6" y="2208"/>
              <a:ext cx="688"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23"/>
            <p:cNvSpPr txBox="1">
              <a:spLocks noChangeArrowheads="1"/>
            </p:cNvSpPr>
            <p:nvPr/>
          </p:nvSpPr>
          <p:spPr bwMode="auto">
            <a:xfrm>
              <a:off x="3747" y="2658"/>
              <a:ext cx="93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village community</a:t>
              </a:r>
            </a:p>
          </p:txBody>
        </p:sp>
      </p:grpSp>
      <p:cxnSp>
        <p:nvCxnSpPr>
          <p:cNvPr id="69" name="Elbow Connector 68"/>
          <p:cNvCxnSpPr/>
          <p:nvPr/>
        </p:nvCxnSpPr>
        <p:spPr bwMode="auto">
          <a:xfrm flipV="1">
            <a:off x="7612369" y="3103201"/>
            <a:ext cx="1904265" cy="719847"/>
          </a:xfrm>
          <a:prstGeom prst="bentConnector3">
            <a:avLst>
              <a:gd name="adj1" fmla="val 100019"/>
            </a:avLst>
          </a:prstGeom>
          <a:solidFill>
            <a:schemeClr val="accent1"/>
          </a:solidFill>
          <a:ln w="28575" cap="flat" cmpd="sng" algn="ctr">
            <a:solidFill>
              <a:srgbClr val="1B0807"/>
            </a:solidFill>
            <a:prstDash val="dash"/>
            <a:round/>
            <a:headEnd type="none" w="med" len="med"/>
            <a:tailEnd type="arrow" w="med" len="med"/>
          </a:ln>
          <a:effectLst/>
        </p:spPr>
      </p:cxnSp>
      <p:grpSp>
        <p:nvGrpSpPr>
          <p:cNvPr id="72" name="Group 52"/>
          <p:cNvGrpSpPr>
            <a:grpSpLocks/>
          </p:cNvGrpSpPr>
          <p:nvPr/>
        </p:nvGrpSpPr>
        <p:grpSpPr bwMode="auto">
          <a:xfrm>
            <a:off x="7252359" y="3947238"/>
            <a:ext cx="1295047" cy="484292"/>
            <a:chOff x="2831" y="3456"/>
            <a:chExt cx="1161" cy="434"/>
          </a:xfrm>
        </p:grpSpPr>
        <p:pic>
          <p:nvPicPr>
            <p:cNvPr id="73"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32"/>
            <p:cNvSpPr txBox="1">
              <a:spLocks noChangeArrowheads="1"/>
            </p:cNvSpPr>
            <p:nvPr/>
          </p:nvSpPr>
          <p:spPr bwMode="auto">
            <a:xfrm>
              <a:off x="2831" y="3666"/>
              <a:ext cx="116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improved income</a:t>
              </a:r>
            </a:p>
          </p:txBody>
        </p:sp>
      </p:grpSp>
      <p:grpSp>
        <p:nvGrpSpPr>
          <p:cNvPr id="75" name="Group 52"/>
          <p:cNvGrpSpPr>
            <a:grpSpLocks/>
          </p:cNvGrpSpPr>
          <p:nvPr/>
        </p:nvGrpSpPr>
        <p:grpSpPr bwMode="auto">
          <a:xfrm>
            <a:off x="8423164" y="3954115"/>
            <a:ext cx="1295047" cy="484292"/>
            <a:chOff x="2831" y="3456"/>
            <a:chExt cx="1161" cy="434"/>
          </a:xfrm>
        </p:grpSpPr>
        <p:pic>
          <p:nvPicPr>
            <p:cNvPr id="76"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32"/>
            <p:cNvSpPr txBox="1">
              <a:spLocks noChangeArrowheads="1"/>
            </p:cNvSpPr>
            <p:nvPr/>
          </p:nvSpPr>
          <p:spPr bwMode="auto">
            <a:xfrm>
              <a:off x="2831" y="3666"/>
              <a:ext cx="116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health benefits</a:t>
              </a:r>
            </a:p>
          </p:txBody>
        </p:sp>
      </p:grpSp>
      <p:cxnSp>
        <p:nvCxnSpPr>
          <p:cNvPr id="78" name="Elbow Connector 77"/>
          <p:cNvCxnSpPr/>
          <p:nvPr/>
        </p:nvCxnSpPr>
        <p:spPr bwMode="auto">
          <a:xfrm flipV="1">
            <a:off x="3752849" y="3138479"/>
            <a:ext cx="6172201" cy="2780175"/>
          </a:xfrm>
          <a:prstGeom prst="bentConnector3">
            <a:avLst>
              <a:gd name="adj1" fmla="val 100000"/>
            </a:avLst>
          </a:prstGeom>
          <a:solidFill>
            <a:schemeClr val="accent1"/>
          </a:solidFill>
          <a:ln w="28575" cap="flat" cmpd="sng" algn="ctr">
            <a:solidFill>
              <a:srgbClr val="1B0807"/>
            </a:solidFill>
            <a:prstDash val="dash"/>
            <a:round/>
            <a:headEnd type="none" w="med" len="med"/>
            <a:tailEnd type="arrow" w="med" len="med"/>
          </a:ln>
          <a:effectLst/>
        </p:spPr>
      </p:cxnSp>
      <p:grpSp>
        <p:nvGrpSpPr>
          <p:cNvPr id="83" name="Group 52"/>
          <p:cNvGrpSpPr>
            <a:grpSpLocks/>
          </p:cNvGrpSpPr>
          <p:nvPr/>
        </p:nvGrpSpPr>
        <p:grpSpPr bwMode="auto">
          <a:xfrm>
            <a:off x="6283129" y="6034874"/>
            <a:ext cx="1295047" cy="484292"/>
            <a:chOff x="2831" y="3456"/>
            <a:chExt cx="1161" cy="434"/>
          </a:xfrm>
        </p:grpSpPr>
        <p:pic>
          <p:nvPicPr>
            <p:cNvPr id="84"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32"/>
            <p:cNvSpPr txBox="1">
              <a:spLocks noChangeArrowheads="1"/>
            </p:cNvSpPr>
            <p:nvPr/>
          </p:nvSpPr>
          <p:spPr bwMode="auto">
            <a:xfrm>
              <a:off x="2831" y="3666"/>
              <a:ext cx="116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improved income</a:t>
              </a:r>
            </a:p>
          </p:txBody>
        </p:sp>
      </p:grpSp>
      <p:cxnSp>
        <p:nvCxnSpPr>
          <p:cNvPr id="90" name="Elbow Connector 89"/>
          <p:cNvCxnSpPr>
            <a:cxnSpLocks/>
            <a:stCxn id="57" idx="0"/>
          </p:cNvCxnSpPr>
          <p:nvPr/>
        </p:nvCxnSpPr>
        <p:spPr bwMode="auto">
          <a:xfrm rot="16200000" flipH="1" flipV="1">
            <a:off x="5451552" y="277647"/>
            <a:ext cx="976342" cy="4755122"/>
          </a:xfrm>
          <a:prstGeom prst="bentConnector4">
            <a:avLst>
              <a:gd name="adj1" fmla="val -23414"/>
              <a:gd name="adj2" fmla="val 99961"/>
            </a:avLst>
          </a:prstGeom>
          <a:solidFill>
            <a:schemeClr val="accent1"/>
          </a:solidFill>
          <a:ln w="28575" cap="flat" cmpd="sng" algn="ctr">
            <a:solidFill>
              <a:srgbClr val="1B0807"/>
            </a:solidFill>
            <a:prstDash val="dash"/>
            <a:round/>
            <a:headEnd type="none" w="med" len="med"/>
            <a:tailEnd type="arrow" w="med" len="med"/>
          </a:ln>
          <a:effectLst/>
        </p:spPr>
      </p:cxnSp>
      <p:cxnSp>
        <p:nvCxnSpPr>
          <p:cNvPr id="94" name="Elbow Connector 93"/>
          <p:cNvCxnSpPr>
            <a:stCxn id="66" idx="0"/>
          </p:cNvCxnSpPr>
          <p:nvPr/>
        </p:nvCxnSpPr>
        <p:spPr bwMode="auto">
          <a:xfrm rot="16200000" flipH="1" flipV="1">
            <a:off x="5960498" y="-623402"/>
            <a:ext cx="956387" cy="6537263"/>
          </a:xfrm>
          <a:prstGeom prst="bentConnector4">
            <a:avLst>
              <a:gd name="adj1" fmla="val -52837"/>
              <a:gd name="adj2" fmla="val 99999"/>
            </a:avLst>
          </a:prstGeom>
          <a:solidFill>
            <a:schemeClr val="accent1"/>
          </a:solidFill>
          <a:ln w="28575" cap="flat" cmpd="sng" algn="ctr">
            <a:solidFill>
              <a:srgbClr val="1B0807"/>
            </a:solidFill>
            <a:prstDash val="dash"/>
            <a:round/>
            <a:headEnd type="none" w="med" len="med"/>
            <a:tailEnd type="arrow" w="med" len="med"/>
          </a:ln>
          <a:effectLst/>
        </p:spPr>
      </p:cxnSp>
      <p:grpSp>
        <p:nvGrpSpPr>
          <p:cNvPr id="96" name="Group 52"/>
          <p:cNvGrpSpPr>
            <a:grpSpLocks/>
          </p:cNvGrpSpPr>
          <p:nvPr/>
        </p:nvGrpSpPr>
        <p:grpSpPr bwMode="auto">
          <a:xfrm>
            <a:off x="5196867" y="1182294"/>
            <a:ext cx="1295047" cy="484292"/>
            <a:chOff x="2831" y="3456"/>
            <a:chExt cx="1161" cy="434"/>
          </a:xfrm>
        </p:grpSpPr>
        <p:pic>
          <p:nvPicPr>
            <p:cNvPr id="97"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Box 32"/>
            <p:cNvSpPr txBox="1">
              <a:spLocks noChangeArrowheads="1"/>
            </p:cNvSpPr>
            <p:nvPr/>
          </p:nvSpPr>
          <p:spPr bwMode="auto">
            <a:xfrm>
              <a:off x="2831" y="3666"/>
              <a:ext cx="116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social benefits</a:t>
              </a:r>
            </a:p>
          </p:txBody>
        </p:sp>
      </p:grpSp>
      <p:grpSp>
        <p:nvGrpSpPr>
          <p:cNvPr id="99" name="Group 52"/>
          <p:cNvGrpSpPr>
            <a:grpSpLocks/>
          </p:cNvGrpSpPr>
          <p:nvPr/>
        </p:nvGrpSpPr>
        <p:grpSpPr bwMode="auto">
          <a:xfrm>
            <a:off x="4175154" y="5091416"/>
            <a:ext cx="1318472" cy="484292"/>
            <a:chOff x="2831" y="3456"/>
            <a:chExt cx="1182" cy="434"/>
          </a:xfrm>
        </p:grpSpPr>
        <p:pic>
          <p:nvPicPr>
            <p:cNvPr id="100"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Box 32"/>
            <p:cNvSpPr txBox="1">
              <a:spLocks noChangeArrowheads="1"/>
            </p:cNvSpPr>
            <p:nvPr/>
          </p:nvSpPr>
          <p:spPr bwMode="auto">
            <a:xfrm>
              <a:off x="2831" y="3666"/>
              <a:ext cx="1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panel maintenance</a:t>
              </a:r>
            </a:p>
          </p:txBody>
        </p:sp>
      </p:grpSp>
      <p:grpSp>
        <p:nvGrpSpPr>
          <p:cNvPr id="79" name="Group 52"/>
          <p:cNvGrpSpPr>
            <a:grpSpLocks/>
          </p:cNvGrpSpPr>
          <p:nvPr/>
        </p:nvGrpSpPr>
        <p:grpSpPr bwMode="auto">
          <a:xfrm>
            <a:off x="3440288" y="4607040"/>
            <a:ext cx="1165654" cy="668412"/>
            <a:chOff x="2968" y="3456"/>
            <a:chExt cx="1045" cy="599"/>
          </a:xfrm>
        </p:grpSpPr>
        <p:pic>
          <p:nvPicPr>
            <p:cNvPr id="80"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32"/>
            <p:cNvSpPr txBox="1">
              <a:spLocks noChangeArrowheads="1"/>
            </p:cNvSpPr>
            <p:nvPr/>
          </p:nvSpPr>
          <p:spPr bwMode="auto">
            <a:xfrm>
              <a:off x="2968" y="3666"/>
              <a:ext cx="1045"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increased </a:t>
              </a:r>
            </a:p>
            <a:p>
              <a:pPr>
                <a:defRPr/>
              </a:pPr>
              <a:r>
                <a:rPr lang="en-US" altLang="en-US" sz="1200" i="0" dirty="0">
                  <a:solidFill>
                    <a:srgbClr val="000000"/>
                  </a:solidFill>
                  <a:latin typeface="+mn-lt"/>
                </a:rPr>
                <a:t>sales</a:t>
              </a:r>
            </a:p>
          </p:txBody>
        </p:sp>
      </p:grpSp>
      <p:grpSp>
        <p:nvGrpSpPr>
          <p:cNvPr id="82" name="Group 52"/>
          <p:cNvGrpSpPr>
            <a:grpSpLocks/>
          </p:cNvGrpSpPr>
          <p:nvPr/>
        </p:nvGrpSpPr>
        <p:grpSpPr bwMode="auto">
          <a:xfrm>
            <a:off x="5365198" y="5088782"/>
            <a:ext cx="1318472" cy="484292"/>
            <a:chOff x="2831" y="3456"/>
            <a:chExt cx="1182" cy="434"/>
          </a:xfrm>
        </p:grpSpPr>
        <p:pic>
          <p:nvPicPr>
            <p:cNvPr id="86" name="Picture 18"/>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32"/>
            <p:cNvSpPr txBox="1">
              <a:spLocks noChangeArrowheads="1"/>
            </p:cNvSpPr>
            <p:nvPr/>
          </p:nvSpPr>
          <p:spPr bwMode="auto">
            <a:xfrm>
              <a:off x="2831" y="3666"/>
              <a:ext cx="1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upgrade sales</a:t>
              </a:r>
            </a:p>
          </p:txBody>
        </p:sp>
      </p:grpSp>
      <p:grpSp>
        <p:nvGrpSpPr>
          <p:cNvPr id="70" name="Group 52">
            <a:extLst>
              <a:ext uri="{FF2B5EF4-FFF2-40B4-BE49-F238E27FC236}">
                <a16:creationId xmlns:a16="http://schemas.microsoft.com/office/drawing/2014/main" id="{6575C886-FCA8-4B0A-BBA4-78A0AC90261E}"/>
              </a:ext>
            </a:extLst>
          </p:cNvPr>
          <p:cNvGrpSpPr>
            <a:grpSpLocks/>
          </p:cNvGrpSpPr>
          <p:nvPr/>
        </p:nvGrpSpPr>
        <p:grpSpPr bwMode="auto">
          <a:xfrm>
            <a:off x="7104692" y="5093932"/>
            <a:ext cx="1318472" cy="484292"/>
            <a:chOff x="2831" y="3456"/>
            <a:chExt cx="1182" cy="434"/>
          </a:xfrm>
        </p:grpSpPr>
        <p:pic>
          <p:nvPicPr>
            <p:cNvPr id="71" name="Picture 18">
              <a:extLst>
                <a:ext uri="{FF2B5EF4-FFF2-40B4-BE49-F238E27FC236}">
                  <a16:creationId xmlns:a16="http://schemas.microsoft.com/office/drawing/2014/main" id="{96B43A0C-A5DF-4E3E-A712-9B0F45590670}"/>
                </a:ext>
              </a:extLst>
            </p:cNvPr>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32">
              <a:extLst>
                <a:ext uri="{FF2B5EF4-FFF2-40B4-BE49-F238E27FC236}">
                  <a16:creationId xmlns:a16="http://schemas.microsoft.com/office/drawing/2014/main" id="{4485E11E-78BE-44C4-A425-1461576D2B33}"/>
                </a:ext>
              </a:extLst>
            </p:cNvPr>
            <p:cNvSpPr txBox="1">
              <a:spLocks noChangeArrowheads="1"/>
            </p:cNvSpPr>
            <p:nvPr/>
          </p:nvSpPr>
          <p:spPr bwMode="auto">
            <a:xfrm>
              <a:off x="2831" y="3666"/>
              <a:ext cx="118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gadget sales</a:t>
              </a:r>
            </a:p>
          </p:txBody>
        </p:sp>
      </p:grpSp>
      <p:grpSp>
        <p:nvGrpSpPr>
          <p:cNvPr id="93" name="Group 52">
            <a:extLst>
              <a:ext uri="{FF2B5EF4-FFF2-40B4-BE49-F238E27FC236}">
                <a16:creationId xmlns:a16="http://schemas.microsoft.com/office/drawing/2014/main" id="{DBD21427-306A-4A8A-A656-A4C7076C938D}"/>
              </a:ext>
            </a:extLst>
          </p:cNvPr>
          <p:cNvGrpSpPr>
            <a:grpSpLocks/>
          </p:cNvGrpSpPr>
          <p:nvPr/>
        </p:nvGrpSpPr>
        <p:grpSpPr bwMode="auto">
          <a:xfrm>
            <a:off x="6491914" y="1171386"/>
            <a:ext cx="1295047" cy="484292"/>
            <a:chOff x="2831" y="3456"/>
            <a:chExt cx="1161" cy="434"/>
          </a:xfrm>
        </p:grpSpPr>
        <p:pic>
          <p:nvPicPr>
            <p:cNvPr id="95" name="Picture 18">
              <a:extLst>
                <a:ext uri="{FF2B5EF4-FFF2-40B4-BE49-F238E27FC236}">
                  <a16:creationId xmlns:a16="http://schemas.microsoft.com/office/drawing/2014/main" id="{0BF478E7-1418-4642-B051-42F3CDB571B3}"/>
                </a:ext>
              </a:extLst>
            </p:cNvPr>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0" y="3456"/>
              <a:ext cx="34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32">
              <a:extLst>
                <a:ext uri="{FF2B5EF4-FFF2-40B4-BE49-F238E27FC236}">
                  <a16:creationId xmlns:a16="http://schemas.microsoft.com/office/drawing/2014/main" id="{6623044A-3014-4523-8839-B11ACC8FF482}"/>
                </a:ext>
              </a:extLst>
            </p:cNvPr>
            <p:cNvSpPr txBox="1">
              <a:spLocks noChangeArrowheads="1"/>
            </p:cNvSpPr>
            <p:nvPr/>
          </p:nvSpPr>
          <p:spPr bwMode="auto">
            <a:xfrm>
              <a:off x="2831" y="3666"/>
              <a:ext cx="116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56" tIns="32146" rIns="12656" bIns="32146">
              <a:spAutoFit/>
            </a:bodyPr>
            <a:lstStyle>
              <a:lvl1pPr algn="ctr" defTabSz="642938">
                <a:defRPr sz="2500">
                  <a:solidFill>
                    <a:schemeClr val="tx1"/>
                  </a:solidFill>
                  <a:latin typeface="Gill Sans" charset="0"/>
                  <a:ea typeface="ヒラギノ角ゴ ProN W3" charset="-128"/>
                  <a:sym typeface="Gill Sans" charset="0"/>
                </a:defRPr>
              </a:lvl1pPr>
              <a:lvl2pPr marL="26670000" indent="-26349325" algn="ctr" defTabSz="642938">
                <a:defRPr sz="2500">
                  <a:solidFill>
                    <a:schemeClr val="tx1"/>
                  </a:solidFill>
                  <a:latin typeface="Gill Sans" charset="0"/>
                  <a:ea typeface="ヒラギノ角ゴ ProN W3" charset="-128"/>
                  <a:sym typeface="Gill Sans" charset="0"/>
                </a:defRPr>
              </a:lvl2pPr>
              <a:lvl3pPr marL="36352163" indent="-35709225" algn="ctr" defTabSz="642938">
                <a:defRPr sz="2500">
                  <a:solidFill>
                    <a:schemeClr val="tx1"/>
                  </a:solidFill>
                  <a:latin typeface="Gill Sans" charset="0"/>
                  <a:ea typeface="ヒラギノ角ゴ ProN W3" charset="-128"/>
                  <a:sym typeface="Gill Sans" charset="0"/>
                </a:defRPr>
              </a:lvl3pPr>
              <a:lvl4pPr marL="1125538" indent="-161925" algn="ctr" defTabSz="642938">
                <a:defRPr sz="2500">
                  <a:solidFill>
                    <a:schemeClr val="tx1"/>
                  </a:solidFill>
                  <a:latin typeface="Gill Sans" charset="0"/>
                  <a:ea typeface="ヒラギノ角ゴ ProN W3" charset="-128"/>
                  <a:sym typeface="Gill Sans" charset="0"/>
                </a:defRPr>
              </a:lvl4pPr>
              <a:lvl5pPr marL="1446213" indent="-160338" algn="ctr" defTabSz="642938">
                <a:defRPr sz="2500">
                  <a:solidFill>
                    <a:schemeClr val="tx1"/>
                  </a:solidFill>
                  <a:latin typeface="Gill Sans" charset="0"/>
                  <a:ea typeface="ヒラギノ角ゴ ProN W3" charset="-128"/>
                  <a:sym typeface="Gill Sans" charset="0"/>
                </a:defRPr>
              </a:lvl5pPr>
              <a:lvl6pPr marL="19034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6pPr>
              <a:lvl7pPr marL="23606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7pPr>
              <a:lvl8pPr marL="28178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8pPr>
              <a:lvl9pPr marL="3275013" indent="-160338" algn="ctr" defTabSz="642938" eaLnBrk="0" fontAlgn="base" hangingPunct="0">
                <a:spcBef>
                  <a:spcPct val="0"/>
                </a:spcBef>
                <a:spcAft>
                  <a:spcPct val="0"/>
                </a:spcAft>
                <a:defRPr sz="2500">
                  <a:solidFill>
                    <a:schemeClr val="tx1"/>
                  </a:solidFill>
                  <a:latin typeface="Gill Sans" charset="0"/>
                  <a:ea typeface="ヒラギノ角ゴ ProN W3" charset="-128"/>
                  <a:sym typeface="Gill Sans" charset="0"/>
                </a:defRPr>
              </a:lvl9pPr>
            </a:lstStyle>
            <a:p>
              <a:pPr>
                <a:defRPr/>
              </a:pPr>
              <a:r>
                <a:rPr lang="en-US" altLang="en-US" sz="1200" i="0" dirty="0">
                  <a:solidFill>
                    <a:srgbClr val="000000"/>
                  </a:solidFill>
                  <a:latin typeface="+mn-lt"/>
                </a:rPr>
                <a:t>economic benefits</a:t>
              </a:r>
            </a:p>
          </p:txBody>
        </p:sp>
      </p:grpSp>
      <p:sp>
        <p:nvSpPr>
          <p:cNvPr id="103" name="TextBox 102">
            <a:extLst>
              <a:ext uri="{FF2B5EF4-FFF2-40B4-BE49-F238E27FC236}">
                <a16:creationId xmlns:a16="http://schemas.microsoft.com/office/drawing/2014/main" id="{47704E26-C3F4-4463-B201-1B1195AA57D6}"/>
              </a:ext>
            </a:extLst>
          </p:cNvPr>
          <p:cNvSpPr txBox="1"/>
          <p:nvPr/>
        </p:nvSpPr>
        <p:spPr>
          <a:xfrm>
            <a:off x="583532" y="1753829"/>
            <a:ext cx="1776448" cy="1384995"/>
          </a:xfrm>
          <a:prstGeom prst="rect">
            <a:avLst/>
          </a:prstGeom>
          <a:noFill/>
        </p:spPr>
        <p:txBody>
          <a:bodyPr wrap="none" rtlCol="0">
            <a:spAutoFit/>
          </a:bodyPr>
          <a:lstStyle/>
          <a:p>
            <a:pPr marL="180975" indent="-180975"/>
            <a:r>
              <a:rPr lang="fi-FI" sz="1400" i="0" dirty="0">
                <a:solidFill>
                  <a:srgbClr val="1B0807"/>
                </a:solidFill>
                <a:latin typeface="+mn-lt"/>
              </a:rPr>
              <a:t>Cost of kerosene: </a:t>
            </a:r>
            <a:br>
              <a:rPr lang="fi-FI" sz="1400" i="0" dirty="0">
                <a:solidFill>
                  <a:srgbClr val="1B0807"/>
                </a:solidFill>
                <a:latin typeface="+mn-lt"/>
              </a:rPr>
            </a:br>
            <a:r>
              <a:rPr lang="fi-FI" sz="1400" i="0" dirty="0">
                <a:solidFill>
                  <a:srgbClr val="1B0807"/>
                </a:solidFill>
                <a:latin typeface="+mn-lt"/>
              </a:rPr>
              <a:t>$240 - $360/y</a:t>
            </a:r>
          </a:p>
          <a:p>
            <a:pPr marL="180975" indent="-180975"/>
            <a:r>
              <a:rPr lang="fi-FI" sz="1400" i="0" dirty="0">
                <a:solidFill>
                  <a:srgbClr val="1B0807"/>
                </a:solidFill>
                <a:latin typeface="+mn-lt"/>
              </a:rPr>
              <a:t>Cost of solar panel: </a:t>
            </a:r>
          </a:p>
          <a:p>
            <a:pPr marL="180975" indent="-180975"/>
            <a:r>
              <a:rPr lang="fi-FI" sz="1400" i="0" dirty="0">
                <a:solidFill>
                  <a:srgbClr val="1B0807"/>
                </a:solidFill>
                <a:latin typeface="+mn-lt"/>
              </a:rPr>
              <a:t>	$360</a:t>
            </a:r>
          </a:p>
          <a:p>
            <a:pPr marL="180975" indent="-180975"/>
            <a:r>
              <a:rPr lang="fi-FI" sz="1400" i="0" dirty="0">
                <a:solidFill>
                  <a:srgbClr val="1B0807"/>
                </a:solidFill>
                <a:latin typeface="+mn-lt"/>
              </a:rPr>
              <a:t>Installation: $100</a:t>
            </a:r>
          </a:p>
          <a:p>
            <a:pPr marL="180975" indent="-180975"/>
            <a:r>
              <a:rPr lang="fi-FI" sz="1400" i="0" dirty="0">
                <a:solidFill>
                  <a:srgbClr val="1B0807"/>
                </a:solidFill>
                <a:latin typeface="+mn-lt"/>
              </a:rPr>
              <a:t>Maintenance: $17/y</a:t>
            </a:r>
          </a:p>
        </p:txBody>
      </p:sp>
    </p:spTree>
    <p:extLst>
      <p:ext uri="{BB962C8B-B14F-4D97-AF65-F5344CB8AC3E}">
        <p14:creationId xmlns:p14="http://schemas.microsoft.com/office/powerpoint/2010/main" val="240253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500"/>
                                        <p:tgtEl>
                                          <p:spTgt spid="53"/>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500"/>
                                        <p:tgtEl>
                                          <p:spTgt spid="56"/>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500"/>
                                        <p:tgtEl>
                                          <p:spTgt spid="65"/>
                                        </p:tgtEl>
                                      </p:cBhvr>
                                    </p:animEffect>
                                  </p:childTnLst>
                                </p:cTn>
                              </p:par>
                            </p:childTnLst>
                          </p:cTn>
                        </p:par>
                        <p:par>
                          <p:cTn id="84" fill="hold">
                            <p:stCondLst>
                              <p:cond delay="1000"/>
                            </p:stCondLst>
                            <p:childTnLst>
                              <p:par>
                                <p:cTn id="85" presetID="22" presetClass="entr" presetSubtype="8" fill="hold"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wipe(left)">
                                      <p:cBhvr>
                                        <p:cTn id="87" dur="500"/>
                                        <p:tgtEl>
                                          <p:spTgt spid="59"/>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500"/>
                                        <p:tgtEl>
                                          <p:spTgt spid="62"/>
                                        </p:tgtEl>
                                      </p:cBhvr>
                                    </p:animEffect>
                                  </p:childTnLst>
                                </p:cTn>
                              </p:par>
                            </p:childTnLst>
                          </p:cTn>
                        </p:par>
                        <p:par>
                          <p:cTn id="92" fill="hold">
                            <p:stCondLst>
                              <p:cond delay="2000"/>
                            </p:stCondLst>
                            <p:childTnLst>
                              <p:par>
                                <p:cTn id="93" presetID="22" presetClass="entr" presetSubtype="8" fill="hold" nodeType="after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left)">
                                      <p:cBhvr>
                                        <p:cTn id="95" dur="500"/>
                                        <p:tgtEl>
                                          <p:spTgt spid="69"/>
                                        </p:tgtEl>
                                      </p:cBhvr>
                                    </p:animEffect>
                                  </p:childTnLst>
                                </p:cTn>
                              </p:par>
                            </p:childTnLst>
                          </p:cTn>
                        </p:par>
                        <p:par>
                          <p:cTn id="96" fill="hold">
                            <p:stCondLst>
                              <p:cond delay="2500"/>
                            </p:stCondLst>
                            <p:childTnLst>
                              <p:par>
                                <p:cTn id="97" presetID="10" presetClass="entr" presetSubtype="0" fill="hold" nodeType="after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childTnLst>
                          </p:cTn>
                        </p:par>
                        <p:par>
                          <p:cTn id="100" fill="hold">
                            <p:stCondLst>
                              <p:cond delay="3000"/>
                            </p:stCondLst>
                            <p:childTnLst>
                              <p:par>
                                <p:cTn id="101" presetID="10" presetClass="entr" presetSubtype="0" fill="hold" nodeType="after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fade">
                                      <p:cBhvr>
                                        <p:cTn id="103" dur="500"/>
                                        <p:tgtEl>
                                          <p:spTgt spid="75"/>
                                        </p:tgtEl>
                                      </p:cBhvr>
                                    </p:animEffect>
                                  </p:childTnLst>
                                </p:cTn>
                              </p:par>
                            </p:childTnLst>
                          </p:cTn>
                        </p:par>
                        <p:par>
                          <p:cTn id="104" fill="hold">
                            <p:stCondLst>
                              <p:cond delay="3500"/>
                            </p:stCondLst>
                            <p:childTnLst>
                              <p:par>
                                <p:cTn id="105" presetID="22" presetClass="entr" presetSubtype="8" fill="hold" nodeType="afterEffect">
                                  <p:stCondLst>
                                    <p:cond delay="0"/>
                                  </p:stCondLst>
                                  <p:childTnLst>
                                    <p:set>
                                      <p:cBhvr>
                                        <p:cTn id="106" dur="1" fill="hold">
                                          <p:stCondLst>
                                            <p:cond delay="0"/>
                                          </p:stCondLst>
                                        </p:cTn>
                                        <p:tgtEl>
                                          <p:spTgt spid="78"/>
                                        </p:tgtEl>
                                        <p:attrNameLst>
                                          <p:attrName>style.visibility</p:attrName>
                                        </p:attrNameLst>
                                      </p:cBhvr>
                                      <p:to>
                                        <p:strVal val="visible"/>
                                      </p:to>
                                    </p:set>
                                    <p:animEffect transition="in" filter="wipe(left)">
                                      <p:cBhvr>
                                        <p:cTn id="107" dur="500"/>
                                        <p:tgtEl>
                                          <p:spTgt spid="78"/>
                                        </p:tgtEl>
                                      </p:cBhvr>
                                    </p:animEffect>
                                  </p:childTnLst>
                                </p:cTn>
                              </p:par>
                            </p:childTnLst>
                          </p:cTn>
                        </p:par>
                        <p:par>
                          <p:cTn id="108" fill="hold">
                            <p:stCondLst>
                              <p:cond delay="4000"/>
                            </p:stCondLst>
                            <p:childTnLst>
                              <p:par>
                                <p:cTn id="109" presetID="10" presetClass="entr" presetSubtype="0" fill="hold" nodeType="afterEffect">
                                  <p:stCondLst>
                                    <p:cond delay="0"/>
                                  </p:stCondLst>
                                  <p:childTnLst>
                                    <p:set>
                                      <p:cBhvr>
                                        <p:cTn id="110" dur="1" fill="hold">
                                          <p:stCondLst>
                                            <p:cond delay="0"/>
                                          </p:stCondLst>
                                        </p:cTn>
                                        <p:tgtEl>
                                          <p:spTgt spid="83"/>
                                        </p:tgtEl>
                                        <p:attrNameLst>
                                          <p:attrName>style.visibility</p:attrName>
                                        </p:attrNameLst>
                                      </p:cBhvr>
                                      <p:to>
                                        <p:strVal val="visible"/>
                                      </p:to>
                                    </p:set>
                                    <p:animEffect transition="in" filter="fade">
                                      <p:cBhvr>
                                        <p:cTn id="111" dur="500"/>
                                        <p:tgtEl>
                                          <p:spTgt spid="83"/>
                                        </p:tgtEl>
                                      </p:cBhvr>
                                    </p:animEffect>
                                  </p:childTnLst>
                                </p:cTn>
                              </p:par>
                            </p:childTnLst>
                          </p:cTn>
                        </p:par>
                        <p:par>
                          <p:cTn id="112" fill="hold">
                            <p:stCondLst>
                              <p:cond delay="4500"/>
                            </p:stCondLst>
                            <p:childTnLst>
                              <p:par>
                                <p:cTn id="113" presetID="22" presetClass="entr" presetSubtype="2" fill="hold"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right)">
                                      <p:cBhvr>
                                        <p:cTn id="115" dur="500"/>
                                        <p:tgtEl>
                                          <p:spTgt spid="90"/>
                                        </p:tgtEl>
                                      </p:cBhvr>
                                    </p:animEffect>
                                  </p:childTnLst>
                                </p:cTn>
                              </p:par>
                            </p:childTnLst>
                          </p:cTn>
                        </p:par>
                        <p:par>
                          <p:cTn id="116" fill="hold">
                            <p:stCondLst>
                              <p:cond delay="5000"/>
                            </p:stCondLst>
                            <p:childTnLst>
                              <p:par>
                                <p:cTn id="117" presetID="22" presetClass="entr" presetSubtype="2"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right)">
                                      <p:cBhvr>
                                        <p:cTn id="119" dur="500"/>
                                        <p:tgtEl>
                                          <p:spTgt spid="94"/>
                                        </p:tgtEl>
                                      </p:cBhvr>
                                    </p:animEffect>
                                  </p:childTnLst>
                                </p:cTn>
                              </p:par>
                            </p:childTnLst>
                          </p:cTn>
                        </p:par>
                        <p:par>
                          <p:cTn id="120" fill="hold">
                            <p:stCondLst>
                              <p:cond delay="5500"/>
                            </p:stCondLst>
                            <p:childTnLst>
                              <p:par>
                                <p:cTn id="121" presetID="10" presetClass="entr" presetSubtype="0" fill="hold" nodeType="afterEffect">
                                  <p:stCondLst>
                                    <p:cond delay="0"/>
                                  </p:stCondLst>
                                  <p:childTnLst>
                                    <p:set>
                                      <p:cBhvr>
                                        <p:cTn id="122" dur="1" fill="hold">
                                          <p:stCondLst>
                                            <p:cond delay="0"/>
                                          </p:stCondLst>
                                        </p:cTn>
                                        <p:tgtEl>
                                          <p:spTgt spid="96"/>
                                        </p:tgtEl>
                                        <p:attrNameLst>
                                          <p:attrName>style.visibility</p:attrName>
                                        </p:attrNameLst>
                                      </p:cBhvr>
                                      <p:to>
                                        <p:strVal val="visible"/>
                                      </p:to>
                                    </p:set>
                                    <p:animEffect transition="in" filter="fade">
                                      <p:cBhvr>
                                        <p:cTn id="123" dur="500"/>
                                        <p:tgtEl>
                                          <p:spTgt spid="96"/>
                                        </p:tgtEl>
                                      </p:cBhvr>
                                    </p:animEffect>
                                  </p:childTnLst>
                                </p:cTn>
                              </p:par>
                            </p:childTnLst>
                          </p:cTn>
                        </p:par>
                        <p:par>
                          <p:cTn id="124" fill="hold">
                            <p:stCondLst>
                              <p:cond delay="6000"/>
                            </p:stCondLst>
                            <p:childTnLst>
                              <p:par>
                                <p:cTn id="125" presetID="10" presetClass="entr" presetSubtype="0" fill="hold" nodeType="afterEffect">
                                  <p:stCondLst>
                                    <p:cond delay="0"/>
                                  </p:stCondLst>
                                  <p:childTnLst>
                                    <p:set>
                                      <p:cBhvr>
                                        <p:cTn id="126" dur="1" fill="hold">
                                          <p:stCondLst>
                                            <p:cond delay="0"/>
                                          </p:stCondLst>
                                        </p:cTn>
                                        <p:tgtEl>
                                          <p:spTgt spid="93"/>
                                        </p:tgtEl>
                                        <p:attrNameLst>
                                          <p:attrName>style.visibility</p:attrName>
                                        </p:attrNameLst>
                                      </p:cBhvr>
                                      <p:to>
                                        <p:strVal val="visible"/>
                                      </p:to>
                                    </p:set>
                                    <p:animEffect transition="in" filter="fade">
                                      <p:cBhvr>
                                        <p:cTn id="1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Defining a Job: The Milkshake Example</a:t>
            </a:r>
            <a:endParaRPr lang="en-GB" dirty="0"/>
          </a:p>
        </p:txBody>
      </p:sp>
      <p:sp>
        <p:nvSpPr>
          <p:cNvPr id="7" name="Content Placeholder 6"/>
          <p:cNvSpPr>
            <a:spLocks noGrp="1"/>
          </p:cNvSpPr>
          <p:nvPr>
            <p:ph sz="half" idx="2"/>
          </p:nvPr>
        </p:nvSpPr>
        <p:spPr>
          <a:xfrm>
            <a:off x="4222376" y="923078"/>
            <a:ext cx="7551702" cy="4939840"/>
          </a:xfrm>
        </p:spPr>
        <p:txBody>
          <a:bodyPr/>
          <a:lstStyle/>
          <a:p>
            <a:pPr algn="l"/>
            <a:r>
              <a:rPr lang="fi-FI" dirty="0"/>
              <a:t>Click on this link to see a 4-minute video lecture on Customer Jobs: </a:t>
            </a:r>
            <a:r>
              <a:rPr lang="en-GB" sz="2400" dirty="0">
                <a:hlinkClick r:id="rId3"/>
              </a:rPr>
              <a:t>https://youtu.be/VmbSpTJXozk</a:t>
            </a:r>
            <a:r>
              <a:rPr lang="en-GB" sz="2400" dirty="0"/>
              <a:t>. </a:t>
            </a:r>
            <a:r>
              <a:rPr lang="en-GB" dirty="0"/>
              <a:t>You need to do this to understand how value propositions work!</a:t>
            </a:r>
            <a:endParaRPr lang="fi-FI" sz="3200" dirty="0"/>
          </a:p>
          <a:p>
            <a:pPr algn="l"/>
            <a:r>
              <a:rPr lang="fi-FI" b="1" dirty="0"/>
              <a:t>Lessons</a:t>
            </a:r>
          </a:p>
          <a:p>
            <a:pPr algn="l"/>
            <a:r>
              <a:rPr lang="fi-FI" dirty="0"/>
              <a:t>Think in terms of ’hiring’ products to help you get something done</a:t>
            </a:r>
          </a:p>
          <a:p>
            <a:pPr algn="l"/>
            <a:r>
              <a:rPr lang="fi-FI" dirty="0"/>
              <a:t>Customers may hire milkshakes for all kinds of jobs</a:t>
            </a:r>
          </a:p>
          <a:p>
            <a:pPr algn="l"/>
            <a:r>
              <a:rPr lang="fi-FI" dirty="0"/>
              <a:t>These jobs may depend on </a:t>
            </a:r>
            <a:r>
              <a:rPr lang="fi-FI" b="1" dirty="0"/>
              <a:t>context</a:t>
            </a:r>
          </a:p>
          <a:p>
            <a:pPr algn="l"/>
            <a:r>
              <a:rPr lang="fi-FI" dirty="0"/>
              <a:t>Understanding jobs helps us segment the market and recognise our competition</a:t>
            </a:r>
          </a:p>
        </p:txBody>
      </p:sp>
      <p:pic>
        <p:nvPicPr>
          <p:cNvPr id="5" name="Picture 4">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20179" t="3092" r="28346" b="2586"/>
          <a:stretch/>
        </p:blipFill>
        <p:spPr>
          <a:xfrm>
            <a:off x="1446174" y="923078"/>
            <a:ext cx="1900341" cy="4579234"/>
          </a:xfrm>
          <a:prstGeom prst="rect">
            <a:avLst/>
          </a:prstGeom>
        </p:spPr>
      </p:pic>
      <p:sp>
        <p:nvSpPr>
          <p:cNvPr id="8" name="Rectangle 7"/>
          <p:cNvSpPr/>
          <p:nvPr/>
        </p:nvSpPr>
        <p:spPr>
          <a:xfrm>
            <a:off x="3048000" y="6546272"/>
            <a:ext cx="6096000" cy="307777"/>
          </a:xfrm>
          <a:prstGeom prst="rect">
            <a:avLst/>
          </a:prstGeom>
        </p:spPr>
        <p:txBody>
          <a:bodyPr>
            <a:spAutoFit/>
          </a:bodyPr>
          <a:lstStyle/>
          <a:p>
            <a:r>
              <a:rPr lang="en-GB" sz="1400" dirty="0">
                <a:solidFill>
                  <a:srgbClr val="000000"/>
                </a:solidFill>
              </a:rPr>
              <a:t>See also: </a:t>
            </a:r>
            <a:r>
              <a:rPr lang="en-GB" sz="1400" dirty="0">
                <a:solidFill>
                  <a:srgbClr val="000000"/>
                </a:solidFill>
                <a:hlinkClick r:id="rId5"/>
              </a:rPr>
              <a:t>https://guerric.co.uk/jobs-to-be-done-examples/</a:t>
            </a:r>
            <a:endParaRPr lang="en-GB" sz="1400" dirty="0">
              <a:solidFill>
                <a:srgbClr val="000000"/>
              </a:solidFill>
            </a:endParaRPr>
          </a:p>
        </p:txBody>
      </p:sp>
    </p:spTree>
    <p:extLst>
      <p:ext uri="{BB962C8B-B14F-4D97-AF65-F5344CB8AC3E}">
        <p14:creationId xmlns:p14="http://schemas.microsoft.com/office/powerpoint/2010/main" val="191834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Value Propositions Address Customer Jobs</a:t>
            </a:r>
            <a:endParaRPr lang="en-GB"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39670" y="885825"/>
            <a:ext cx="3926197" cy="5337175"/>
          </a:xfrm>
        </p:spPr>
      </p:pic>
      <p:sp>
        <p:nvSpPr>
          <p:cNvPr id="5" name="Content Placeholder 4"/>
          <p:cNvSpPr>
            <a:spLocks noGrp="1"/>
          </p:cNvSpPr>
          <p:nvPr>
            <p:ph sz="half" idx="2"/>
          </p:nvPr>
        </p:nvSpPr>
        <p:spPr/>
        <p:txBody>
          <a:bodyPr anchor="ctr"/>
          <a:lstStyle/>
          <a:p>
            <a:r>
              <a:rPr lang="fi-FI" dirty="0"/>
              <a:t>”people do not want to buy a quarter-inch drill. They want a quarter-inch hole”</a:t>
            </a:r>
          </a:p>
          <a:p>
            <a:endParaRPr lang="fi-FI" dirty="0"/>
          </a:p>
          <a:p>
            <a:pPr algn="r"/>
            <a:r>
              <a:rPr lang="fi-FI" sz="2000" i="1" dirty="0"/>
              <a:t>Theodore Levitt (1920 – 2006)</a:t>
            </a:r>
            <a:endParaRPr lang="en-GB" sz="2000" i="1" dirty="0"/>
          </a:p>
        </p:txBody>
      </p:sp>
    </p:spTree>
    <p:extLst>
      <p:ext uri="{BB962C8B-B14F-4D97-AF65-F5344CB8AC3E}">
        <p14:creationId xmlns:p14="http://schemas.microsoft.com/office/powerpoint/2010/main" val="1578396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dirty="0"/>
              <a:t>Example: Defining Products in Terms of Jobs</a:t>
            </a:r>
            <a:endParaRPr lang="en-GB" dirty="0"/>
          </a:p>
        </p:txBody>
      </p:sp>
      <p:pic>
        <p:nvPicPr>
          <p:cNvPr id="1028" name="Picture 4" descr="https://presentyourstory.com/wp-content/uploads/2017/10/apple-iphone-2017-20170912-10678.jpg">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297311" y="899236"/>
            <a:ext cx="7638306" cy="5094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3887" y="1106122"/>
            <a:ext cx="4033424" cy="4524315"/>
          </a:xfrm>
          <a:prstGeom prst="rect">
            <a:avLst/>
          </a:prstGeom>
          <a:noFill/>
        </p:spPr>
        <p:txBody>
          <a:bodyPr wrap="square" rtlCol="0">
            <a:spAutoFit/>
          </a:bodyPr>
          <a:lstStyle/>
          <a:p>
            <a:pPr marL="179388" indent="-179388"/>
            <a:r>
              <a:rPr lang="fi-FI" b="1" i="0" dirty="0">
                <a:solidFill>
                  <a:srgbClr val="1B0807"/>
                </a:solidFill>
                <a:latin typeface="+mn-lt"/>
              </a:rPr>
              <a:t>Context</a:t>
            </a:r>
            <a:r>
              <a:rPr lang="fi-FI" i="0" dirty="0">
                <a:solidFill>
                  <a:srgbClr val="1B0807"/>
                </a:solidFill>
                <a:latin typeface="+mn-lt"/>
              </a:rPr>
              <a:t> exercise</a:t>
            </a:r>
          </a:p>
          <a:p>
            <a:pPr marL="179388" indent="-179388"/>
            <a:endParaRPr lang="fi-FI" i="0" dirty="0">
              <a:solidFill>
                <a:srgbClr val="1B0807"/>
              </a:solidFill>
              <a:latin typeface="+mn-lt"/>
            </a:endParaRPr>
          </a:p>
          <a:p>
            <a:pPr marL="179388" indent="-179388"/>
            <a:r>
              <a:rPr lang="fi-FI" b="1" i="0" dirty="0">
                <a:solidFill>
                  <a:srgbClr val="1B0807"/>
                </a:solidFill>
                <a:latin typeface="+mn-lt"/>
              </a:rPr>
              <a:t>Feature</a:t>
            </a:r>
            <a:r>
              <a:rPr lang="fi-FI" i="0" dirty="0">
                <a:solidFill>
                  <a:srgbClr val="1B0807"/>
                </a:solidFill>
                <a:latin typeface="+mn-lt"/>
              </a:rPr>
              <a:t> cloud streaming</a:t>
            </a:r>
          </a:p>
          <a:p>
            <a:pPr marL="179388" indent="-179388"/>
            <a:endParaRPr lang="fi-FI" i="0" dirty="0">
              <a:solidFill>
                <a:srgbClr val="1B0807"/>
              </a:solidFill>
              <a:latin typeface="+mn-lt"/>
            </a:endParaRPr>
          </a:p>
          <a:p>
            <a:pPr marL="179388" indent="-179388"/>
            <a:r>
              <a:rPr lang="fi-FI" b="1" i="0" dirty="0">
                <a:solidFill>
                  <a:srgbClr val="1B0807"/>
                </a:solidFill>
                <a:latin typeface="+mn-lt"/>
              </a:rPr>
              <a:t>Job to be done</a:t>
            </a:r>
            <a:r>
              <a:rPr lang="fi-FI" i="0" dirty="0">
                <a:solidFill>
                  <a:srgbClr val="1B0807"/>
                </a:solidFill>
                <a:latin typeface="+mn-lt"/>
              </a:rPr>
              <a:t> keep motivated during exercise</a:t>
            </a:r>
            <a:endParaRPr lang="en-GB" i="0" dirty="0">
              <a:solidFill>
                <a:srgbClr val="1B0807"/>
              </a:solidFill>
              <a:latin typeface="+mn-lt"/>
            </a:endParaRPr>
          </a:p>
          <a:p>
            <a:pPr marL="179388" indent="-179388"/>
            <a:endParaRPr lang="fi-FI" b="1" i="0" dirty="0">
              <a:solidFill>
                <a:srgbClr val="1B0807"/>
              </a:solidFill>
              <a:latin typeface="+mn-lt"/>
            </a:endParaRPr>
          </a:p>
          <a:p>
            <a:pPr marL="179388" indent="-179388"/>
            <a:r>
              <a:rPr lang="fi-FI" b="1" i="0" dirty="0">
                <a:solidFill>
                  <a:srgbClr val="1B0807"/>
                </a:solidFill>
                <a:latin typeface="+mn-lt"/>
              </a:rPr>
              <a:t>Gain</a:t>
            </a:r>
            <a:r>
              <a:rPr lang="fi-FI" i="0" dirty="0">
                <a:solidFill>
                  <a:srgbClr val="1B0807"/>
                </a:solidFill>
                <a:latin typeface="+mn-lt"/>
              </a:rPr>
              <a:t> access to 40 million songs</a:t>
            </a:r>
          </a:p>
          <a:p>
            <a:pPr marL="179388" indent="-179388"/>
            <a:endParaRPr lang="fi-FI" i="0" dirty="0">
              <a:solidFill>
                <a:srgbClr val="1B0807"/>
              </a:solidFill>
              <a:latin typeface="+mn-lt"/>
            </a:endParaRPr>
          </a:p>
          <a:p>
            <a:pPr marL="179388" indent="-179388"/>
            <a:r>
              <a:rPr lang="fi-FI" b="1" i="0" dirty="0">
                <a:solidFill>
                  <a:srgbClr val="1B0807"/>
                </a:solidFill>
                <a:latin typeface="+mn-lt"/>
              </a:rPr>
              <a:t>Pain </a:t>
            </a:r>
            <a:r>
              <a:rPr lang="fi-FI" i="0" dirty="0">
                <a:solidFill>
                  <a:srgbClr val="1B0807"/>
                </a:solidFill>
                <a:latin typeface="+mn-lt"/>
              </a:rPr>
              <a:t>carrying music around is inconvenient</a:t>
            </a:r>
            <a:endParaRPr lang="fi-FI" b="1" i="0" dirty="0">
              <a:solidFill>
                <a:srgbClr val="1B0807"/>
              </a:solidFill>
              <a:latin typeface="+mn-lt"/>
            </a:endParaRPr>
          </a:p>
        </p:txBody>
      </p:sp>
    </p:spTree>
    <p:extLst>
      <p:ext uri="{BB962C8B-B14F-4D97-AF65-F5344CB8AC3E}">
        <p14:creationId xmlns:p14="http://schemas.microsoft.com/office/powerpoint/2010/main" val="1225816594"/>
      </p:ext>
    </p:extLst>
  </p:cSld>
  <p:clrMapOvr>
    <a:masterClrMapping/>
  </p:clrMapOvr>
</p:sld>
</file>

<file path=ppt/theme/theme1.xml><?xml version="1.0" encoding="utf-8"?>
<a:theme xmlns:a="http://schemas.openxmlformats.org/drawingml/2006/main" name="3_EA_template_2016">
  <a:themeElements>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1B0807"/>
          </a:solidFill>
          <a:prstDash val="solid"/>
          <a:round/>
          <a:headEnd type="none" w="med" len="med"/>
          <a:tailEnd type="none" w="med" len="med"/>
        </a:ln>
        <a:effectLst/>
      </a:spPr>
      <a:bodyPr vert="horz" wrap="square" lIns="91440" tIns="45720" rIns="91440" bIns="45720" numCol="1" rtlCol="0"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rgbClr val="1B0807"/>
            </a:solidFill>
            <a:effectLst/>
            <a:latin typeface="+mn-lt"/>
            <a:cs typeface="Times New Roman" pitchFamily="18" charset="0"/>
          </a:defRPr>
        </a:defPPr>
      </a:lstStyle>
    </a:spDef>
    <a:lnDef>
      <a:spPr bwMode="auto">
        <a:solidFill>
          <a:schemeClr val="accent1"/>
        </a:solidFill>
        <a:ln w="9525" cap="flat" cmpd="sng" algn="ctr">
          <a:solidFill>
            <a:srgbClr val="1B0807"/>
          </a:solidFill>
          <a:prstDash val="solid"/>
          <a:round/>
          <a:headEnd type="none" w="med" len="med"/>
          <a:tailEnd type="arrow"/>
        </a:ln>
        <a:effectLst/>
      </a:spPr>
      <a:bodyPr/>
      <a:lstStyle/>
    </a:lnDef>
    <a:txDef>
      <a:spPr>
        <a:noFill/>
      </a:spPr>
      <a:bodyPr wrap="square" rtlCol="0">
        <a:spAutoFit/>
      </a:bodyPr>
      <a:lstStyle>
        <a:defPPr>
          <a:defRPr i="0" dirty="0">
            <a:solidFill>
              <a:srgbClr val="1B0807"/>
            </a:solidFill>
            <a:latin typeface="+mn-lt"/>
          </a:defRPr>
        </a:defPPr>
      </a:lstStyle>
    </a:txDef>
  </a:objectDefaults>
  <a:extraClrSchemeLst>
    <a:extraClrScheme>
      <a:clrScheme name="Standard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9780F4E8-8ACE-4F5D-8CA8-89F3B8FE6FA7}" vid="{85B513F1-EC8F-47C5-9CD9-10CCDE2146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46C2608E10884688CDF2786A7D9FAA" ma:contentTypeVersion="0" ma:contentTypeDescription="Create a new document." ma:contentTypeScope="" ma:versionID="3a9b5851c753e88f71e2c5b326ee049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B75EB1-75A4-4D18-8E8C-0EE4D4540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250B04-3AAC-467C-911F-00A0CC89D638}">
  <ds:schemaRefs>
    <ds:schemaRef ds:uri="http://schemas.microsoft.com/sharepoint/v3/contenttype/forms"/>
  </ds:schemaRefs>
</ds:datastoreItem>
</file>

<file path=customXml/itemProps3.xml><?xml version="1.0" encoding="utf-8"?>
<ds:datastoreItem xmlns:ds="http://schemas.openxmlformats.org/officeDocument/2006/customXml" ds:itemID="{7E186AE7-BF46-45C4-B7B6-CE4FE18CDFFA}">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ICBS_2021</Template>
  <TotalTime>51101</TotalTime>
  <Words>8414</Words>
  <Application>Microsoft Office PowerPoint</Application>
  <PresentationFormat>Widescreen</PresentationFormat>
  <Paragraphs>1079</Paragraphs>
  <Slides>68</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 CENA</vt:lpstr>
      <vt:lpstr>Arial</vt:lpstr>
      <vt:lpstr>Calibri</vt:lpstr>
      <vt:lpstr>Impact</vt:lpstr>
      <vt:lpstr>Noto Sans Symbols</vt:lpstr>
      <vt:lpstr>Times New Roman</vt:lpstr>
      <vt:lpstr>Verdana</vt:lpstr>
      <vt:lpstr>Wingdings</vt:lpstr>
      <vt:lpstr>3_EA_template_2016</vt:lpstr>
      <vt:lpstr>Value Proposition and Business Model Design Friday, 11 June 2021</vt:lpstr>
      <vt:lpstr>PowerPoint Presentation</vt:lpstr>
      <vt:lpstr>PowerPoint Presentation</vt:lpstr>
      <vt:lpstr>Objectives of this Module</vt:lpstr>
      <vt:lpstr>Anatomy of the Business Model Canvas</vt:lpstr>
      <vt:lpstr>Value-Driven Approach to Business Model Design</vt:lpstr>
      <vt:lpstr>Defining a Job: The Milkshake Example</vt:lpstr>
      <vt:lpstr>Value Propositions Address Customer Jobs</vt:lpstr>
      <vt:lpstr>Example: Defining Products in Terms of Jobs</vt:lpstr>
      <vt:lpstr>The Value Proposition Canvas</vt:lpstr>
      <vt:lpstr>Customer Needs and Jobs</vt:lpstr>
      <vt:lpstr>How Does Our Product Meet Those Needs?</vt:lpstr>
      <vt:lpstr>Ok, these guys sell lemonade in a hot day in the park. But what is their value proposition?  Let us analyse their value proposition and express it in one sentence! Check out the slides that follow!</vt:lpstr>
      <vt:lpstr>What Benefits Does a Lemonade Stall Offer?</vt:lpstr>
      <vt:lpstr>What Do Lemonade Stall Customers Need?</vt:lpstr>
      <vt:lpstr>How Does Our Product Meet Those Needs?</vt:lpstr>
      <vt:lpstr>Gain creators should connect with gains and pain relievers with pains!</vt:lpstr>
      <vt:lpstr>Let Us Now Use Simple Value Proposition Template to Express Their Value Proposition in One Sentence!</vt:lpstr>
      <vt:lpstr>Now We Can Succinctly Express  Lemon Stall’s Value Proposition!</vt:lpstr>
      <vt:lpstr>Ok, now it is your turn! Use the following slides to assess your value proposition (both sides!) and express your value proposition in one sentence. Use and edit the post-it notes to assess customer jobs, pains, gains, your product or service, pain relievers and gain creators. Then use the value proposition template to express your value proposition in one sentence!</vt:lpstr>
      <vt:lpstr>Customer Needs and Jobs</vt:lpstr>
      <vt:lpstr>How Does Our Product Meet Those Needs?</vt:lpstr>
      <vt:lpstr>Let Us Next Map Your Business Model Interactions with the Value Network Mapping Toolkit!  Watch this video for an explanation: https://www.youtube.com/watch?v=pq2k0PPz_4k (8 mins)</vt:lpstr>
      <vt:lpstr>Players and Stakeholders</vt:lpstr>
      <vt:lpstr>Activity Flow from Company to Client</vt:lpstr>
      <vt:lpstr>Flows Between Stakeholders</vt:lpstr>
      <vt:lpstr>Network Mapping: Steps</vt:lpstr>
      <vt:lpstr>Let us look at an example. What interactions does Uber’s business model have?  Who are the stakeholders?  What benefits are co-created and exchanged in each interaction?  Focus on Uber’s basic business model – the  ride hailing service! </vt:lpstr>
      <vt:lpstr>Network Mapping: Steps</vt:lpstr>
      <vt:lpstr>Let Us First Identify the Stakeholders and their Interactions!</vt:lpstr>
      <vt:lpstr>Let us then Conduct Exchange Analysis</vt:lpstr>
      <vt:lpstr>Exchange Analysis: Uber</vt:lpstr>
      <vt:lpstr>Value Creation Analysis</vt:lpstr>
      <vt:lpstr>Value Creation Analysis: Uber</vt:lpstr>
      <vt:lpstr>Ok, over to you! Use the kit in the following slides to map your own business model interactions in the final empty slide. Follow the steps by the Uber example. While doing this, think: can something be done differently? How do the interactions reinforce one another? What are the most important interactions? Could we change the configuration somehow? Could I create more value or do it more efficiently by re-thinking my business model configuration?</vt:lpstr>
      <vt:lpstr>Use these elements to create your own network value map! All the elements are editable,  and you can use them to map your business model interactions. If you need help, you can watch this video again: https://www.youtube.com/watch?v=pq2k0PPz_4k</vt:lpstr>
      <vt:lpstr>Cut and paste the kit elements here to map your own business model!</vt:lpstr>
      <vt:lpstr>What Do Lemonade Stall Customers Need?</vt:lpstr>
      <vt:lpstr>How Does Our Product Meet Those Needs?</vt:lpstr>
      <vt:lpstr>Elements of Consumer Value (Possible Gains)</vt:lpstr>
      <vt:lpstr>Elements of B2B Value</vt:lpstr>
      <vt:lpstr>Triple Bottom Line Canvas and Integrating Sustainability Mission with Business Mission</vt:lpstr>
      <vt:lpstr>Sustainability: A Systems of Systems Perspective</vt:lpstr>
      <vt:lpstr>Sustainable Business Models: Dimensions</vt:lpstr>
      <vt:lpstr>Sustainable Business Model Archetypes</vt:lpstr>
      <vt:lpstr>Triple Bottom Line Canvas</vt:lpstr>
      <vt:lpstr>How to Use the Triple Bottom Line Canvas</vt:lpstr>
      <vt:lpstr>Turning Sustainability to Innovation Driver</vt:lpstr>
      <vt:lpstr>Patagonia</vt:lpstr>
      <vt:lpstr>Fashion Facts</vt:lpstr>
      <vt:lpstr>Patagonia: Insights</vt:lpstr>
      <vt:lpstr>Patagonia: Guiding Principles</vt:lpstr>
      <vt:lpstr>Triple Bottom Line Canvas for Patagonia</vt:lpstr>
      <vt:lpstr>Keeping Your Eye on the Ball: Two Considerations</vt:lpstr>
      <vt:lpstr>Social or ’Hybrid’ Business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riversimple</vt:lpstr>
      <vt:lpstr>Riversimple History and Operation</vt:lpstr>
      <vt:lpstr>PowerPoint Presentation</vt:lpstr>
      <vt:lpstr>Riversimple Circularity Model</vt:lpstr>
      <vt:lpstr>Riversimple Business Model</vt:lpstr>
      <vt:lpstr>Light Up the World: Network Value Map (For Profit)</vt:lpstr>
    </vt:vector>
  </TitlesOfParts>
  <Company>Imperial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Llewellyn Thomas</dc:creator>
  <cp:lastModifiedBy>Autio, Erkko</cp:lastModifiedBy>
  <cp:revision>669</cp:revision>
  <cp:lastPrinted>2017-02-20T10:42:21Z</cp:lastPrinted>
  <dcterms:created xsi:type="dcterms:W3CDTF">2013-08-29T11:09:38Z</dcterms:created>
  <dcterms:modified xsi:type="dcterms:W3CDTF">2021-06-11T15:29:21Z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0x010100C046C2608E10884688CDF2786A7D9FAA</vt:lpwstr>
  </property>
</Properties>
</file>